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72"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15642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265362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554367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13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83878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A5F2E27-F203-4995-AD98-56303F77BFB2}"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55668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A5F2E27-F203-4995-AD98-56303F77BFB2}"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08795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473424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36384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04415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A5F2E27-F203-4995-AD98-56303F77BFB2}" type="datetimeFigureOut">
              <a:rPr lang="es-BO" smtClean="0"/>
              <a:t>19/5/2022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73658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205431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A5F2E27-F203-4995-AD98-56303F77BFB2}" type="datetimeFigureOut">
              <a:rPr lang="es-BO" smtClean="0"/>
              <a:t>19/5/2022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18680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A5F2E27-F203-4995-AD98-56303F77BFB2}" type="datetimeFigureOut">
              <a:rPr lang="es-BO" smtClean="0"/>
              <a:t>19/5/2022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80829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F2E27-F203-4995-AD98-56303F77BFB2}" type="datetimeFigureOut">
              <a:rPr lang="es-BO" smtClean="0"/>
              <a:t>19/5/2022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403347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303237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A5F2E27-F203-4995-AD98-56303F77BFB2}" type="datetimeFigureOut">
              <a:rPr lang="es-BO" smtClean="0"/>
              <a:t>19/5/2022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2EC56D23-8D0C-40AC-9E27-E8D1EAFD0DBC}" type="slidenum">
              <a:rPr lang="es-BO" smtClean="0"/>
              <a:t>‹Nº›</a:t>
            </a:fld>
            <a:endParaRPr lang="es-BO"/>
          </a:p>
        </p:txBody>
      </p:sp>
    </p:spTree>
    <p:extLst>
      <p:ext uri="{BB962C8B-B14F-4D97-AF65-F5344CB8AC3E}">
        <p14:creationId xmlns:p14="http://schemas.microsoft.com/office/powerpoint/2010/main" val="18037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5F2E27-F203-4995-AD98-56303F77BFB2}" type="datetimeFigureOut">
              <a:rPr lang="es-BO" smtClean="0"/>
              <a:t>19/5/2022</a:t>
            </a:fld>
            <a:endParaRPr lang="es-B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C56D23-8D0C-40AC-9E27-E8D1EAFD0DBC}" type="slidenum">
              <a:rPr lang="es-BO" smtClean="0"/>
              <a:t>‹Nº›</a:t>
            </a:fld>
            <a:endParaRPr lang="es-BO"/>
          </a:p>
        </p:txBody>
      </p:sp>
    </p:spTree>
    <p:extLst>
      <p:ext uri="{BB962C8B-B14F-4D97-AF65-F5344CB8AC3E}">
        <p14:creationId xmlns:p14="http://schemas.microsoft.com/office/powerpoint/2010/main" val="12095790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45C97-35C8-4C8E-BB90-6FC9E5E682EA}"/>
              </a:ext>
            </a:extLst>
          </p:cNvPr>
          <p:cNvSpPr>
            <a:spLocks noGrp="1"/>
          </p:cNvSpPr>
          <p:nvPr>
            <p:ph type="ctrTitle"/>
          </p:nvPr>
        </p:nvSpPr>
        <p:spPr>
          <a:xfrm>
            <a:off x="906156" y="3547511"/>
            <a:ext cx="9001462" cy="2387600"/>
          </a:xfrm>
        </p:spPr>
        <p:txBody>
          <a:bodyPr>
            <a:noAutofit/>
          </a:bodyPr>
          <a:lstStyle/>
          <a:p>
            <a:r>
              <a:rPr lang="es-BO" sz="3600" dirty="0">
                <a:solidFill>
                  <a:schemeClr val="tx1">
                    <a:lumMod val="65000"/>
                  </a:schemeClr>
                </a:solidFill>
              </a:rPr>
              <a:t>BASE DE DATOS II </a:t>
            </a:r>
            <a:br>
              <a:rPr lang="es-BO" sz="3600" dirty="0">
                <a:solidFill>
                  <a:schemeClr val="tx1">
                    <a:lumMod val="65000"/>
                  </a:schemeClr>
                </a:solidFill>
              </a:rPr>
            </a:br>
            <a:r>
              <a:rPr lang="es-BO" sz="3600" dirty="0">
                <a:solidFill>
                  <a:schemeClr val="tx1">
                    <a:lumMod val="65000"/>
                  </a:schemeClr>
                </a:solidFill>
              </a:rPr>
              <a:t>TAREA HITO 3 </a:t>
            </a:r>
            <a:br>
              <a:rPr lang="es-BO" sz="3200" dirty="0"/>
            </a:br>
            <a:r>
              <a:rPr lang="es-BO" sz="3200" dirty="0"/>
              <a:t>ESTUDIANTE: BRITTANY IBLING MARINO QUISPE</a:t>
            </a:r>
            <a:br>
              <a:rPr lang="es-BO" sz="3200" dirty="0"/>
            </a:br>
            <a:r>
              <a:rPr lang="es-BO" sz="3200" dirty="0"/>
              <a:t>CODIGO: SIS13181271</a:t>
            </a:r>
            <a:br>
              <a:rPr lang="es-BO" sz="3200" dirty="0"/>
            </a:br>
            <a:r>
              <a:rPr lang="es-BO" sz="3200" dirty="0"/>
              <a:t>DOCENTE: LIC. WILLIAM BARRA PAREDES </a:t>
            </a:r>
            <a:br>
              <a:rPr lang="es-BO" sz="3200" dirty="0"/>
            </a:br>
            <a:r>
              <a:rPr lang="es-BO" sz="3200" dirty="0"/>
              <a:t>CARRERA: INGENIERIA DE SISTEMAS </a:t>
            </a:r>
            <a:br>
              <a:rPr lang="es-BO" sz="3200" dirty="0"/>
            </a:br>
            <a:r>
              <a:rPr lang="es-BO" sz="3200" dirty="0"/>
              <a:t>SEMESTRE: 3 </a:t>
            </a:r>
            <a:br>
              <a:rPr lang="es-BO" sz="3200" dirty="0"/>
            </a:br>
            <a:r>
              <a:rPr lang="es-BO" sz="3200" dirty="0"/>
              <a:t>FECHA: 19-05-202</a:t>
            </a:r>
          </a:p>
        </p:txBody>
      </p:sp>
      <p:pic>
        <p:nvPicPr>
          <p:cNvPr id="5" name="Imagen 4">
            <a:extLst>
              <a:ext uri="{FF2B5EF4-FFF2-40B4-BE49-F238E27FC236}">
                <a16:creationId xmlns:a16="http://schemas.microsoft.com/office/drawing/2014/main" id="{082ED33F-DBC2-4182-A537-03CE471AF859}"/>
              </a:ext>
            </a:extLst>
          </p:cNvPr>
          <p:cNvPicPr>
            <a:picLocks noChangeAspect="1"/>
          </p:cNvPicPr>
          <p:nvPr/>
        </p:nvPicPr>
        <p:blipFill rotWithShape="1">
          <a:blip r:embed="rId2">
            <a:extLst>
              <a:ext uri="{28A0092B-C50C-407E-A947-70E740481C1C}">
                <a14:useLocalDpi xmlns:a14="http://schemas.microsoft.com/office/drawing/2010/main" val="0"/>
              </a:ext>
            </a:extLst>
          </a:blip>
          <a:srcRect l="19378" t="14505" r="21158" b="9625"/>
          <a:stretch/>
        </p:blipFill>
        <p:spPr>
          <a:xfrm>
            <a:off x="8256103" y="344557"/>
            <a:ext cx="3207027" cy="18022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847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69FE2-58CB-4845-9315-BBC87D05FAFD}"/>
              </a:ext>
            </a:extLst>
          </p:cNvPr>
          <p:cNvSpPr>
            <a:spLocks noGrp="1"/>
          </p:cNvSpPr>
          <p:nvPr>
            <p:ph type="title"/>
          </p:nvPr>
        </p:nvSpPr>
        <p:spPr>
          <a:xfrm>
            <a:off x="608995" y="403639"/>
            <a:ext cx="10353761" cy="1326321"/>
          </a:xfrm>
        </p:spPr>
        <p:txBody>
          <a:bodyPr>
            <a:normAutofit/>
          </a:bodyPr>
          <a:lstStyle/>
          <a:p>
            <a:pPr algn="l"/>
            <a:r>
              <a:rPr lang="es-BO" sz="3200" dirty="0">
                <a:solidFill>
                  <a:srgbClr val="FF0000"/>
                </a:solidFill>
                <a:effectLst/>
                <a:latin typeface="Arial" panose="020B0604020202020204" pitchFamily="34" charset="0"/>
                <a:cs typeface="Arial" panose="020B0604020202020204" pitchFamily="34" charset="0"/>
              </a:rPr>
              <a:t>Parte practica </a:t>
            </a:r>
            <a:br>
              <a:rPr lang="es-BO" sz="3200" dirty="0">
                <a:solidFill>
                  <a:srgbClr val="FF0000"/>
                </a:solidFill>
                <a:effectLst/>
                <a:latin typeface="Arial" panose="020B0604020202020204" pitchFamily="34" charset="0"/>
                <a:cs typeface="Arial" panose="020B0604020202020204" pitchFamily="34" charset="0"/>
              </a:rPr>
            </a:br>
            <a:br>
              <a:rPr lang="es-BO" sz="2000" dirty="0">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11. Crear la siguiente Base de datos y sus registros.</a:t>
            </a:r>
          </a:p>
        </p:txBody>
      </p:sp>
      <p:pic>
        <p:nvPicPr>
          <p:cNvPr id="4" name="Marcador de contenido 3">
            <a:extLst>
              <a:ext uri="{FF2B5EF4-FFF2-40B4-BE49-F238E27FC236}">
                <a16:creationId xmlns:a16="http://schemas.microsoft.com/office/drawing/2014/main" id="{6106716C-AE6C-407C-AB69-BF489CE092B1}"/>
              </a:ext>
            </a:extLst>
          </p:cNvPr>
          <p:cNvPicPr>
            <a:picLocks noGrp="1"/>
          </p:cNvPicPr>
          <p:nvPr>
            <p:ph idx="1"/>
          </p:nvPr>
        </p:nvPicPr>
        <p:blipFill rotWithShape="1">
          <a:blip r:embed="rId2"/>
          <a:srcRect l="41528" t="22788" r="17101" b="19595"/>
          <a:stretch/>
        </p:blipFill>
        <p:spPr bwMode="auto">
          <a:xfrm>
            <a:off x="2472337" y="1729959"/>
            <a:ext cx="6631905" cy="46310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562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0EC3CF6-E9EE-417D-83BB-E02350E11DD2}"/>
              </a:ext>
            </a:extLst>
          </p:cNvPr>
          <p:cNvPicPr/>
          <p:nvPr/>
        </p:nvPicPr>
        <p:blipFill rotWithShape="1">
          <a:blip r:embed="rId2"/>
          <a:srcRect l="11717" t="5148" r="45034" b="43694"/>
          <a:stretch/>
        </p:blipFill>
        <p:spPr>
          <a:xfrm>
            <a:off x="323729" y="1653839"/>
            <a:ext cx="5394900" cy="3550321"/>
          </a:xfrm>
          <a:prstGeom prst="rect">
            <a:avLst/>
          </a:prstGeom>
        </p:spPr>
      </p:pic>
      <p:pic>
        <p:nvPicPr>
          <p:cNvPr id="5" name="Imagen 4">
            <a:extLst>
              <a:ext uri="{FF2B5EF4-FFF2-40B4-BE49-F238E27FC236}">
                <a16:creationId xmlns:a16="http://schemas.microsoft.com/office/drawing/2014/main" id="{A3338800-D28D-453D-B21B-5EC489FEFD62}"/>
              </a:ext>
            </a:extLst>
          </p:cNvPr>
          <p:cNvPicPr/>
          <p:nvPr/>
        </p:nvPicPr>
        <p:blipFill rotWithShape="1">
          <a:blip r:embed="rId3"/>
          <a:srcRect l="15252" t="9214" r="42697" b="37451"/>
          <a:stretch/>
        </p:blipFill>
        <p:spPr>
          <a:xfrm>
            <a:off x="6270170" y="1653838"/>
            <a:ext cx="5239657" cy="3550321"/>
          </a:xfrm>
          <a:prstGeom prst="rect">
            <a:avLst/>
          </a:prstGeom>
        </p:spPr>
      </p:pic>
      <p:sp>
        <p:nvSpPr>
          <p:cNvPr id="7" name="Rectángulo 6">
            <a:extLst>
              <a:ext uri="{FF2B5EF4-FFF2-40B4-BE49-F238E27FC236}">
                <a16:creationId xmlns:a16="http://schemas.microsoft.com/office/drawing/2014/main" id="{EC547CF3-2111-42D8-8FB2-559970C65173}"/>
              </a:ext>
            </a:extLst>
          </p:cNvPr>
          <p:cNvSpPr/>
          <p:nvPr/>
        </p:nvSpPr>
        <p:spPr>
          <a:xfrm>
            <a:off x="3135607" y="907533"/>
            <a:ext cx="4741683" cy="369332"/>
          </a:xfrm>
          <a:prstGeom prst="rect">
            <a:avLst/>
          </a:prstGeom>
        </p:spPr>
        <p:txBody>
          <a:bodyPr wrap="none">
            <a:spAutoFit/>
          </a:bodyPr>
          <a:lstStyle/>
          <a:p>
            <a:r>
              <a:rPr lang="es-MX" dirty="0">
                <a:latin typeface="Arial" panose="020B0604020202020204" pitchFamily="34" charset="0"/>
                <a:cs typeface="Arial" panose="020B0604020202020204" pitchFamily="34" charset="0"/>
              </a:rPr>
              <a:t>A</a:t>
            </a:r>
            <a:r>
              <a:rPr lang="es-BO" dirty="0">
                <a:latin typeface="Arial" panose="020B0604020202020204" pitchFamily="34" charset="0"/>
                <a:cs typeface="Arial" panose="020B0604020202020204" pitchFamily="34" charset="0"/>
              </a:rPr>
              <a:t>GREGAMOS REGISTROS A LAS TABLAS</a:t>
            </a:r>
            <a:endParaRPr lang="es-BO" dirty="0"/>
          </a:p>
        </p:txBody>
      </p:sp>
    </p:spTree>
    <p:extLst>
      <p:ext uri="{BB962C8B-B14F-4D97-AF65-F5344CB8AC3E}">
        <p14:creationId xmlns:p14="http://schemas.microsoft.com/office/powerpoint/2010/main" val="29795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51D8E6-883E-4421-9820-8B2BBCC0D5D1}"/>
              </a:ext>
            </a:extLst>
          </p:cNvPr>
          <p:cNvPicPr/>
          <p:nvPr/>
        </p:nvPicPr>
        <p:blipFill rotWithShape="1">
          <a:blip r:embed="rId2"/>
          <a:srcRect l="14521" t="9722" r="11027" b="53466"/>
          <a:stretch/>
        </p:blipFill>
        <p:spPr>
          <a:xfrm>
            <a:off x="377370" y="246742"/>
            <a:ext cx="8577943" cy="2728687"/>
          </a:xfrm>
          <a:prstGeom prst="rect">
            <a:avLst/>
          </a:prstGeom>
        </p:spPr>
      </p:pic>
      <p:pic>
        <p:nvPicPr>
          <p:cNvPr id="5" name="Imagen 4">
            <a:extLst>
              <a:ext uri="{FF2B5EF4-FFF2-40B4-BE49-F238E27FC236}">
                <a16:creationId xmlns:a16="http://schemas.microsoft.com/office/drawing/2014/main" id="{AD60FB21-C44D-4D41-9EE3-B3C024701ADF}"/>
              </a:ext>
            </a:extLst>
          </p:cNvPr>
          <p:cNvPicPr/>
          <p:nvPr/>
        </p:nvPicPr>
        <p:blipFill rotWithShape="1">
          <a:blip r:embed="rId3"/>
          <a:srcRect l="14924" t="9483" r="14655" b="39841"/>
          <a:stretch/>
        </p:blipFill>
        <p:spPr>
          <a:xfrm>
            <a:off x="377371" y="3193143"/>
            <a:ext cx="8577942" cy="3149600"/>
          </a:xfrm>
          <a:prstGeom prst="rect">
            <a:avLst/>
          </a:prstGeom>
        </p:spPr>
      </p:pic>
    </p:spTree>
    <p:extLst>
      <p:ext uri="{BB962C8B-B14F-4D97-AF65-F5344CB8AC3E}">
        <p14:creationId xmlns:p14="http://schemas.microsoft.com/office/powerpoint/2010/main" val="385007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D40F70B-2726-4CAA-B607-B528BAD72DC6}"/>
              </a:ext>
            </a:extLst>
          </p:cNvPr>
          <p:cNvPicPr/>
          <p:nvPr/>
        </p:nvPicPr>
        <p:blipFill rotWithShape="1">
          <a:blip r:embed="rId2"/>
          <a:srcRect l="14252" t="12496" r="2696" b="60159"/>
          <a:stretch/>
        </p:blipFill>
        <p:spPr>
          <a:xfrm>
            <a:off x="377370" y="462031"/>
            <a:ext cx="11146972" cy="2711767"/>
          </a:xfrm>
          <a:prstGeom prst="rect">
            <a:avLst/>
          </a:prstGeom>
        </p:spPr>
      </p:pic>
      <p:pic>
        <p:nvPicPr>
          <p:cNvPr id="5" name="Imagen 4">
            <a:extLst>
              <a:ext uri="{FF2B5EF4-FFF2-40B4-BE49-F238E27FC236}">
                <a16:creationId xmlns:a16="http://schemas.microsoft.com/office/drawing/2014/main" id="{4D88412A-19A1-4FD1-8486-E9DA91E53E6F}"/>
              </a:ext>
            </a:extLst>
          </p:cNvPr>
          <p:cNvPicPr/>
          <p:nvPr/>
        </p:nvPicPr>
        <p:blipFill rotWithShape="1">
          <a:blip r:embed="rId3"/>
          <a:srcRect l="14118" t="12351" r="33739" b="51314"/>
          <a:stretch/>
        </p:blipFill>
        <p:spPr>
          <a:xfrm>
            <a:off x="377370" y="3684202"/>
            <a:ext cx="5718629" cy="2542427"/>
          </a:xfrm>
          <a:prstGeom prst="rect">
            <a:avLst/>
          </a:prstGeom>
        </p:spPr>
      </p:pic>
      <p:pic>
        <p:nvPicPr>
          <p:cNvPr id="6" name="Imagen 5">
            <a:extLst>
              <a:ext uri="{FF2B5EF4-FFF2-40B4-BE49-F238E27FC236}">
                <a16:creationId xmlns:a16="http://schemas.microsoft.com/office/drawing/2014/main" id="{F2288EDD-CB4C-4EC6-91CF-251B6C9805D0}"/>
              </a:ext>
            </a:extLst>
          </p:cNvPr>
          <p:cNvPicPr/>
          <p:nvPr/>
        </p:nvPicPr>
        <p:blipFill rotWithShape="1">
          <a:blip r:embed="rId4"/>
          <a:srcRect l="13983" t="13030" r="37905" b="60040"/>
          <a:stretch/>
        </p:blipFill>
        <p:spPr>
          <a:xfrm>
            <a:off x="6095999" y="3684202"/>
            <a:ext cx="5718629" cy="2542427"/>
          </a:xfrm>
          <a:prstGeom prst="rect">
            <a:avLst/>
          </a:prstGeom>
        </p:spPr>
      </p:pic>
    </p:spTree>
    <p:extLst>
      <p:ext uri="{BB962C8B-B14F-4D97-AF65-F5344CB8AC3E}">
        <p14:creationId xmlns:p14="http://schemas.microsoft.com/office/powerpoint/2010/main" val="127405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2F150-349A-4660-9989-FC9A525B6858}"/>
              </a:ext>
            </a:extLst>
          </p:cNvPr>
          <p:cNvSpPr>
            <a:spLocks noGrp="1"/>
          </p:cNvSpPr>
          <p:nvPr>
            <p:ph type="title"/>
          </p:nvPr>
        </p:nvSpPr>
        <p:spPr>
          <a:xfrm>
            <a:off x="648751" y="2235752"/>
            <a:ext cx="10353761" cy="1326321"/>
          </a:xfrm>
        </p:spPr>
        <p:txBody>
          <a:bodyPr>
            <a:noAutofit/>
          </a:bodyPr>
          <a:lstStyle/>
          <a:p>
            <a:pPr lvl="0" algn="l"/>
            <a:r>
              <a:rPr lang="es-BO" sz="2800" dirty="0">
                <a:solidFill>
                  <a:srgbClr val="FF0000"/>
                </a:solidFill>
                <a:effectLst/>
                <a:latin typeface="Arial" panose="020B0604020202020204" pitchFamily="34" charset="0"/>
                <a:cs typeface="Arial" panose="020B0604020202020204" pitchFamily="34" charset="0"/>
              </a:rPr>
              <a:t>Manejo de conceptos.</a:t>
            </a:r>
            <a:br>
              <a:rPr lang="es-BO" sz="2800" dirty="0">
                <a:solidFill>
                  <a:srgbClr val="FF0000"/>
                </a:solidFill>
                <a:effectLst/>
                <a:latin typeface="Arial" panose="020B0604020202020204" pitchFamily="34" charset="0"/>
                <a:cs typeface="Arial" panose="020B0604020202020204" pitchFamily="34" charset="0"/>
              </a:rPr>
            </a:br>
            <a:r>
              <a:rPr lang="es-BO" sz="2800" dirty="0">
                <a:solidFill>
                  <a:srgbClr val="FF0000"/>
                </a:solidFill>
                <a:effectLst/>
                <a:latin typeface="Arial" panose="020B0604020202020204" pitchFamily="34" charset="0"/>
                <a:cs typeface="Arial" panose="020B0604020202020204" pitchFamily="34" charset="0"/>
              </a:rPr>
              <a:t> </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1.- Defina que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elenguajes</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procedural en MySQL.</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2">
                    <a:lumMod val="20000"/>
                    <a:lumOff val="80000"/>
                  </a:schemeClr>
                </a:solidFill>
                <a:effectLst/>
                <a:latin typeface="Arial" panose="020B0604020202020204" pitchFamily="34" charset="0"/>
                <a:cs typeface="Arial" panose="020B0604020202020204" pitchFamily="34" charset="0"/>
              </a:rPr>
              <a:t> </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2">
                    <a:lumMod val="20000"/>
                    <a:lumOff val="80000"/>
                  </a:schemeClr>
                </a:solidFill>
                <a:effectLst/>
                <a:latin typeface="Arial" panose="020B0604020202020204" pitchFamily="34" charset="0"/>
                <a:cs typeface="Arial" panose="020B0604020202020204" pitchFamily="34" charset="0"/>
              </a:rPr>
              <a:t>Lenguajes </a:t>
            </a:r>
            <a:r>
              <a:rPr lang="es-BO" sz="2000" dirty="0" err="1">
                <a:solidFill>
                  <a:schemeClr val="accent2">
                    <a:lumMod val="20000"/>
                    <a:lumOff val="80000"/>
                  </a:schemeClr>
                </a:solidFill>
                <a:effectLst/>
                <a:latin typeface="Arial" panose="020B0604020202020204" pitchFamily="34" charset="0"/>
                <a:cs typeface="Arial" panose="020B0604020202020204" pitchFamily="34" charset="0"/>
              </a:rPr>
              <a:t>procEdUral</a:t>
            </a:r>
            <a:r>
              <a:rPr lang="es-BO" sz="2000" dirty="0">
                <a:solidFill>
                  <a:schemeClr val="accent2">
                    <a:lumMod val="20000"/>
                    <a:lumOff val="80000"/>
                  </a:schemeClr>
                </a:solidFill>
                <a:effectLst/>
                <a:latin typeface="Arial" panose="020B0604020202020204" pitchFamily="34" charset="0"/>
                <a:cs typeface="Arial" panose="020B0604020202020204" pitchFamily="34" charset="0"/>
              </a:rPr>
              <a:t> es, el usuario da órdenes para que se realicen las tareas pertinentes con el objetico de recuperar los datos requeridos. Es la base del lenguaje de consulta SQL</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2.- Defina que es una función en MySQL.</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r>
              <a:rPr lang="es-BO" sz="2000" dirty="0">
                <a:solidFill>
                  <a:schemeClr val="accent2">
                    <a:lumMod val="20000"/>
                    <a:lumOff val="80000"/>
                  </a:schemeClr>
                </a:solidFill>
                <a:effectLst/>
                <a:latin typeface="Arial" panose="020B0604020202020204" pitchFamily="34" charset="0"/>
                <a:cs typeface="Arial" panose="020B0604020202020204" pitchFamily="34" charset="0"/>
              </a:rPr>
              <a:t>Mediante las funciones que nos provee el motor o mediante funciones definidas por nosotros, podemos también manipular los datos antes de recuperarlos o guardarlos.</a:t>
            </a: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endParaRPr lang="es-BO" sz="2000" dirty="0">
              <a:solidFill>
                <a:schemeClr val="accent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57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20767-2DC3-4D96-B36C-1404B592FA71}"/>
              </a:ext>
            </a:extLst>
          </p:cNvPr>
          <p:cNvSpPr>
            <a:spLocks noGrp="1"/>
          </p:cNvSpPr>
          <p:nvPr>
            <p:ph type="title"/>
          </p:nvPr>
        </p:nvSpPr>
        <p:spPr>
          <a:xfrm>
            <a:off x="662004" y="2411895"/>
            <a:ext cx="10353761" cy="1326321"/>
          </a:xfrm>
        </p:spPr>
        <p:txBody>
          <a:bodyPr>
            <a:noAutofit/>
          </a:bodyPr>
          <a:lstStyle/>
          <a:p>
            <a:pPr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3.- ¿Qué cosas características debe de tener una función? Explique sobre el nombre, el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return</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parametros</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etc. </a:t>
            </a:r>
            <a:br>
              <a:rPr lang="es-BO" sz="2000" dirty="0">
                <a:effectLst/>
                <a:latin typeface="Arial" panose="020B0604020202020204" pitchFamily="34" charset="0"/>
                <a:cs typeface="Arial" panose="020B0604020202020204" pitchFamily="34" charset="0"/>
              </a:rPr>
            </a:b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Las funciones son uno de los bloques de construcción fundamentales en MySQL. Una función en MySQL es similar a un procedimiento — un conjunto de instrucciones que realiza una tarea o calcula un valor, pero para que un procedimiento califique como función, debe tomar alguna entrada y devolver una salida donde hay alguna relación obvia entre la entrada y la salida.</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Una función es un conjunto de sentencias de forma similar a un procedimiento almacenado pero como diferencia solo debe retornar un valor simple (</a:t>
            </a:r>
            <a:r>
              <a:rPr lang="es-BO" sz="2000" dirty="0" err="1">
                <a:effectLst/>
                <a:latin typeface="Arial" panose="020B0604020202020204" pitchFamily="34" charset="0"/>
                <a:cs typeface="Arial" panose="020B0604020202020204" pitchFamily="34" charset="0"/>
              </a:rPr>
              <a:t>int</a:t>
            </a:r>
            <a:r>
              <a:rPr lang="es-BO" sz="2000" dirty="0">
                <a:effectLst/>
                <a:latin typeface="Arial" panose="020B0604020202020204" pitchFamily="34" charset="0"/>
                <a:cs typeface="Arial" panose="020B0604020202020204" pitchFamily="34" charset="0"/>
              </a:rPr>
              <a:t>, </a:t>
            </a:r>
            <a:r>
              <a:rPr lang="es-BO" sz="2000" dirty="0" err="1">
                <a:effectLst/>
                <a:latin typeface="Arial" panose="020B0604020202020204" pitchFamily="34" charset="0"/>
                <a:cs typeface="Arial" panose="020B0604020202020204" pitchFamily="34" charset="0"/>
              </a:rPr>
              <a:t>varchar</a:t>
            </a:r>
            <a:r>
              <a:rPr lang="es-BO" sz="2000" dirty="0">
                <a:effectLst/>
                <a:latin typeface="Arial" panose="020B0604020202020204" pitchFamily="34" charset="0"/>
                <a:cs typeface="Arial" panose="020B0604020202020204" pitchFamily="34" charset="0"/>
              </a:rPr>
              <a:t>, </a:t>
            </a:r>
            <a:r>
              <a:rPr lang="es-BO" sz="2000" dirty="0" err="1">
                <a:effectLst/>
                <a:latin typeface="Arial" panose="020B0604020202020204" pitchFamily="34" charset="0"/>
                <a:cs typeface="Arial" panose="020B0604020202020204" pitchFamily="34" charset="0"/>
              </a:rPr>
              <a:t>float</a:t>
            </a:r>
            <a:r>
              <a:rPr lang="es-BO" sz="2000" dirty="0">
                <a:effectLst/>
                <a:latin typeface="Arial" panose="020B0604020202020204" pitchFamily="34" charset="0"/>
                <a:cs typeface="Arial" panose="020B0604020202020204" pitchFamily="34" charset="0"/>
              </a:rPr>
              <a:t> etc.)</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Una función tiene un nombre, acepta parámetros solo de entrada (no hay que anteceder la palabra clave in) y retorna un valor obligatoriamente.</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Luego a una función a diferencia de un procedimiento almacenado se lo puede llamar desde una sentencia </a:t>
            </a:r>
            <a:r>
              <a:rPr lang="es-BO" sz="2000" dirty="0" err="1">
                <a:effectLst/>
                <a:latin typeface="Arial" panose="020B0604020202020204" pitchFamily="34" charset="0"/>
                <a:cs typeface="Arial" panose="020B0604020202020204" pitchFamily="34" charset="0"/>
              </a:rPr>
              <a:t>select</a:t>
            </a:r>
            <a:r>
              <a:rPr lang="es-BO" sz="2000" dirty="0">
                <a:effectLst/>
                <a:latin typeface="Arial" panose="020B0604020202020204" pitchFamily="34" charset="0"/>
                <a:cs typeface="Arial" panose="020B0604020202020204" pitchFamily="34" charset="0"/>
              </a:rPr>
              <a:t>.</a:t>
            </a:r>
            <a:br>
              <a:rPr lang="es-BO" sz="2000" dirty="0">
                <a:effectLst/>
                <a:latin typeface="Arial" panose="020B0604020202020204" pitchFamily="34" charset="0"/>
                <a:cs typeface="Arial" panose="020B0604020202020204" pitchFamily="34" charset="0"/>
              </a:rPr>
            </a:br>
            <a:br>
              <a:rPr lang="es-BO" sz="2000" dirty="0">
                <a:solidFill>
                  <a:schemeClr val="accent2">
                    <a:lumMod val="20000"/>
                    <a:lumOff val="80000"/>
                  </a:schemeClr>
                </a:solidFill>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4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3BE1F-B521-4E25-B520-00E4EEE0C756}"/>
              </a:ext>
            </a:extLst>
          </p:cNvPr>
          <p:cNvSpPr>
            <a:spLocks noGrp="1"/>
          </p:cNvSpPr>
          <p:nvPr>
            <p:ph type="title"/>
          </p:nvPr>
        </p:nvSpPr>
        <p:spPr>
          <a:xfrm>
            <a:off x="768022" y="848139"/>
            <a:ext cx="10353761" cy="1326321"/>
          </a:xfrm>
        </p:spPr>
        <p:txBody>
          <a:bodyPr>
            <a:normAutofit/>
          </a:bodyPr>
          <a:lstStyle/>
          <a:p>
            <a:pPr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4.- ¿Cómo crear, modificar y cómo eliminar una función? Adjunte un ejemplo de su uso.</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br>
              <a:rPr lang="es-BO" sz="2000" dirty="0">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59AF2EB7-C03D-45BF-8C1F-69BB95607F7D}"/>
              </a:ext>
            </a:extLst>
          </p:cNvPr>
          <p:cNvSpPr>
            <a:spLocks noChangeArrowheads="1"/>
          </p:cNvSpPr>
          <p:nvPr/>
        </p:nvSpPr>
        <p:spPr bwMode="auto">
          <a:xfrm>
            <a:off x="940905" y="1774701"/>
            <a:ext cx="7262191" cy="33085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CREATE OR ALTER FUNCTION </a:t>
            </a:r>
            <a:r>
              <a:rPr kumimoji="0" lang="es-BO" altLang="es-BO" sz="1200" b="0" i="1" u="none" strike="noStrike" cap="none" normalizeH="0" baseline="0">
                <a:ln>
                  <a:noFill/>
                </a:ln>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MIN_SUELDO</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(@SUELDO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VARCHAR</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6897BB"/>
                </a:solidFill>
                <a:effectLst/>
                <a:latin typeface="Courier New" panose="02070309020205020404" pitchFamily="49" charset="0"/>
                <a:ea typeface="Times New Roman" panose="02020603050405020304" pitchFamily="18" charset="0"/>
                <a:cs typeface="Courier New" panose="02070309020205020404" pitchFamily="49" charset="0"/>
              </a:rPr>
              <a:t>50</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RETURNS INTEGER AS</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BEGIN</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@minsueldo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INTEGER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897BB"/>
                </a:solidFill>
                <a:effectLst/>
                <a:latin typeface="Courier New" panose="02070309020205020404" pitchFamily="49" charset="0"/>
                <a:ea typeface="Times New Roman" panose="02020603050405020304" pitchFamily="18" charset="0"/>
                <a:cs typeface="Courier New" panose="02070309020205020404" pitchFamily="49" charset="0"/>
              </a:rPr>
              <a:t>0</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@minsueldo = (</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kumimoji="0" lang="es-BO" altLang="es-BO" sz="1200" b="0" i="0" u="none" strike="noStrike" cap="none" normalizeH="0" baseline="0">
                <a:ln>
                  <a:noFill/>
                </a:ln>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MIN</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a:t>
            </a:r>
            <a:r>
              <a:rPr kumimoji="0" lang="es-BO" altLang="es-BO" sz="1200" b="0" i="0" u="none" strike="noStrike" cap="none" normalizeH="0" baseline="0">
                <a:ln>
                  <a:noFill/>
                </a:ln>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sueldo</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AS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sueldo_minimo_empleados</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FROM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Empleado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AS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WHERE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emp.</a:t>
            </a:r>
            <a:r>
              <a:rPr kumimoji="0" lang="es-BO" altLang="es-BO" sz="1200" b="0" i="0" u="none" strike="noStrike" cap="none" normalizeH="0" baseline="0">
                <a:ln>
                  <a:noFill/>
                </a:ln>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puesto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@SUELDO</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RETURN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@minsueldo</a:t>
            </a:r>
            <a:b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END;</a:t>
            </a:r>
            <a:b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dbo.</a:t>
            </a:r>
            <a:r>
              <a:rPr kumimoji="0" lang="es-BO" altLang="es-BO" sz="1200" b="0" i="1" u="none" strike="noStrike" cap="none" normalizeH="0" baseline="0">
                <a:ln>
                  <a:noFill/>
                </a:ln>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MIN_SUELDO</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6A8759"/>
                </a:solidFill>
                <a:effectLst/>
                <a:latin typeface="Courier New" panose="02070309020205020404" pitchFamily="49" charset="0"/>
                <a:ea typeface="Times New Roman" panose="02020603050405020304" pitchFamily="18" charset="0"/>
                <a:cs typeface="Courier New" panose="02070309020205020404" pitchFamily="49" charset="0"/>
              </a:rPr>
              <a:t>'Urolog</a:t>
            </a:r>
            <a:r>
              <a:rPr kumimoji="0" lang="es-BO" altLang="es-BO" sz="1200" b="0" i="0" u="none" strike="noStrike" cap="none" normalizeH="0" baseline="0">
                <a:ln>
                  <a:noFill/>
                </a:ln>
                <a:solidFill>
                  <a:srgbClr val="6A8759"/>
                </a:solidFill>
                <a:effectLst/>
                <a:latin typeface="Calibri" panose="020F0502020204030204" pitchFamily="34" charset="0"/>
                <a:ea typeface="Times New Roman" panose="02020603050405020304" pitchFamily="18" charset="0"/>
                <a:cs typeface="Courier New" panose="02070309020205020404" pitchFamily="49" charset="0"/>
              </a:rPr>
              <a:t>í</a:t>
            </a:r>
            <a:r>
              <a:rPr kumimoji="0" lang="es-BO" altLang="es-BO" sz="1200" b="0" i="0" u="none" strike="noStrike" cap="none" normalizeH="0" baseline="0">
                <a:ln>
                  <a:noFill/>
                </a:ln>
                <a:solidFill>
                  <a:srgbClr val="6A8759"/>
                </a:solidFill>
                <a:effectLst/>
                <a:latin typeface="Courier New" panose="02070309020205020404" pitchFamily="49" charset="0"/>
                <a:ea typeface="Times New Roman" panose="02020603050405020304" pitchFamily="18" charset="0"/>
                <a:cs typeface="Courier New" panose="02070309020205020404" pitchFamily="49" charset="0"/>
              </a:rPr>
              <a:t>a.'</a:t>
            </a:r>
            <a:r>
              <a:rPr kumimoji="0" lang="es-BO" altLang="es-BO" sz="1200" b="0" i="0" u="none" strike="noStrike" cap="none" normalizeH="0" baseline="0">
                <a:ln>
                  <a:noFill/>
                </a:ln>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s-BO" altLang="es-BO"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DROP FUNCTION </a:t>
            </a:r>
            <a:r>
              <a:rPr kumimoji="0" lang="es-BO" altLang="es-BO" sz="1200" b="0" i="1"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MIN_SUELDO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600" b="0" i="0" u="none" strike="noStrike" cap="none" normalizeH="0" baseline="0">
                <a:ln>
                  <a:noFill/>
                </a:ln>
                <a:solidFill>
                  <a:schemeClr val="tx1"/>
                </a:solidFill>
                <a:effectLst/>
              </a:rPr>
              <a:t> </a:t>
            </a:r>
            <a:endParaRPr kumimoji="0" lang="es-BO" altLang="es-BO" sz="2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BO" altLang="es-BO"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435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1AE8E-9FD3-4743-B616-99F989D344B6}"/>
              </a:ext>
            </a:extLst>
          </p:cNvPr>
          <p:cNvSpPr>
            <a:spLocks noGrp="1"/>
          </p:cNvSpPr>
          <p:nvPr>
            <p:ph type="title"/>
          </p:nvPr>
        </p:nvSpPr>
        <p:spPr>
          <a:xfrm>
            <a:off x="640824" y="940904"/>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5.- Para qué sirve la función CONCAT y como funciona en MYSQL </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CONCAT es una función de cadena compatible con MySQL para combinar o unir dos o más cadenas y devolverlas como un solo valor. </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¿Crear una función que muestre el uso de las función CONCAT?</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debe concatenar 3 cadenas. </a:t>
            </a:r>
            <a:br>
              <a:rPr lang="es-BO" sz="2000" dirty="0">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82B2DD5D-CE57-4551-A8CA-F9319630A444}"/>
              </a:ext>
            </a:extLst>
          </p:cNvPr>
          <p:cNvSpPr>
            <a:spLocks noChangeArrowheads="1"/>
          </p:cNvSpPr>
          <p:nvPr/>
        </p:nvSpPr>
        <p:spPr bwMode="auto">
          <a:xfrm>
            <a:off x="1382945" y="2668479"/>
            <a:ext cx="7230968" cy="34624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create or replace function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doscadenas(cad1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returns text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int default </a:t>
            </a:r>
            <a: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0</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 (</a:t>
            </a:r>
            <a:r>
              <a:rPr kumimoji="0" lang="es-BO" altLang="es-BO" sz="12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(cad1</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 (char_length(uno))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if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&gt; </a:t>
            </a:r>
            <a: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10</a:t>
            </a:r>
            <a:b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then</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 (</a:t>
            </a:r>
            <a:r>
              <a:rPr kumimoji="0" lang="es-BO" altLang="es-BO" sz="12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else</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end if;</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end;</a:t>
            </a: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select </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'DBA II'</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'2'</a:t>
            </a:r>
            <a:r>
              <a:rPr kumimoji="0" lang="es-BO" altLang="es-BO" sz="12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600" b="0" i="0" u="none" strike="noStrike" cap="none" normalizeH="0" baseline="0">
                <a:ln>
                  <a:noFill/>
                </a:ln>
                <a:solidFill>
                  <a:schemeClr val="tx1"/>
                </a:solidFill>
                <a:effectLst/>
              </a:rPr>
              <a:t> </a:t>
            </a:r>
            <a:endParaRPr kumimoji="0" lang="es-BO" altLang="es-BO"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469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D7075-4B63-4FF3-B20D-47C0819944CB}"/>
              </a:ext>
            </a:extLst>
          </p:cNvPr>
          <p:cNvSpPr>
            <a:spLocks noGrp="1"/>
          </p:cNvSpPr>
          <p:nvPr>
            <p:ph type="title"/>
          </p:nvPr>
        </p:nvSpPr>
        <p:spPr>
          <a:xfrm>
            <a:off x="608995" y="1590261"/>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6.- Para qué sirve la función SUBSTRING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ycomo</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funciona en MYSQL</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Se utiliza para extraer una </a:t>
            </a:r>
            <a:r>
              <a:rPr lang="es-BO" sz="2000" b="0" dirty="0" err="1">
                <a:effectLst/>
                <a:latin typeface="Arial" panose="020B0604020202020204" pitchFamily="34" charset="0"/>
                <a:cs typeface="Arial" panose="020B0604020202020204" pitchFamily="34" charset="0"/>
              </a:rPr>
              <a:t>subcadena</a:t>
            </a:r>
            <a:r>
              <a:rPr lang="es-BO" sz="2000" b="0" dirty="0">
                <a:effectLst/>
                <a:latin typeface="Arial" panose="020B0604020202020204" pitchFamily="34" charset="0"/>
                <a:cs typeface="Arial" panose="020B0604020202020204" pitchFamily="34" charset="0"/>
              </a:rPr>
              <a:t> o una parte de la cadena contra la cadena de entrada. Como sugiere el nombre, la función </a:t>
            </a:r>
            <a:r>
              <a:rPr lang="es-BO" sz="2000" b="0" dirty="0" err="1">
                <a:effectLst/>
                <a:latin typeface="Arial" panose="020B0604020202020204" pitchFamily="34" charset="0"/>
                <a:cs typeface="Arial" panose="020B0604020202020204" pitchFamily="34" charset="0"/>
              </a:rPr>
              <a:t>Substring</a:t>
            </a:r>
            <a:r>
              <a:rPr lang="es-BO" sz="2000" b="0" dirty="0">
                <a:effectLst/>
                <a:latin typeface="Arial" panose="020B0604020202020204" pitchFamily="34" charset="0"/>
                <a:cs typeface="Arial" panose="020B0604020202020204" pitchFamily="34" charset="0"/>
              </a:rPr>
              <a:t> opera en una cadena de entrada y devuelve una </a:t>
            </a:r>
            <a:r>
              <a:rPr lang="es-BO" sz="2000" b="0" dirty="0" err="1">
                <a:effectLst/>
                <a:latin typeface="Arial" panose="020B0604020202020204" pitchFamily="34" charset="0"/>
                <a:cs typeface="Arial" panose="020B0604020202020204" pitchFamily="34" charset="0"/>
              </a:rPr>
              <a:t>subcadena</a:t>
            </a:r>
            <a:r>
              <a:rPr lang="es-BO" sz="2000" b="0" dirty="0">
                <a:effectLst/>
                <a:latin typeface="Arial" panose="020B0604020202020204" pitchFamily="34" charset="0"/>
                <a:cs typeface="Arial" panose="020B0604020202020204" pitchFamily="34" charset="0"/>
              </a:rPr>
              <a:t> más pequeña contra las opciones especificadas.</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 </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¿Crear una función que muestre el uso de las función SUBSTRING?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recibe un nombre completo.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INPUT: Ximena Condori Mar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solo retorna el nombre.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OUTPUT: Ximena </a:t>
            </a:r>
            <a:br>
              <a:rPr lang="es-BO" sz="2000" dirty="0">
                <a:effectLst/>
                <a:latin typeface="Arial" panose="020B0604020202020204" pitchFamily="34" charset="0"/>
                <a:cs typeface="Arial" panose="020B0604020202020204" pitchFamily="34" charset="0"/>
              </a:rPr>
            </a:br>
            <a:endParaRPr lang="es-BO" sz="2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155C138-3D94-4031-8167-778DA979B110}"/>
              </a:ext>
            </a:extLst>
          </p:cNvPr>
          <p:cNvSpPr>
            <a:spLocks noChangeArrowheads="1"/>
          </p:cNvSpPr>
          <p:nvPr/>
        </p:nvSpPr>
        <p:spPr bwMode="auto">
          <a:xfrm>
            <a:off x="1577009" y="3630633"/>
            <a:ext cx="7142922" cy="26314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create function </a:t>
            </a:r>
            <a:r>
              <a:rPr kumimoji="0" lang="es-BO" altLang="es-BO" sz="1400" b="0" i="1"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subCadena</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(cadena </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varchar</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20</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position</a:t>
            </a:r>
            <a:b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integer</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returns text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declare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subCadena </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4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set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subCadena = substr(cadena</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position)</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 </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subCadena</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end;</a:t>
            </a:r>
            <a:b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select </a:t>
            </a:r>
            <a:r>
              <a:rPr kumimoji="0" lang="es-BO" altLang="es-BO" sz="1400" b="0" i="1"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subCadena</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'dba II'</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4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5</a:t>
            </a:r>
            <a:r>
              <a:rPr kumimoji="0" lang="es-BO" altLang="es-BO" sz="14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b="0" i="0" u="none" strike="noStrike" cap="none" normalizeH="0" baseline="0">
                <a:ln>
                  <a:noFill/>
                </a:ln>
                <a:solidFill>
                  <a:schemeClr val="tx1"/>
                </a:solidFill>
                <a:effectLst/>
              </a:rPr>
              <a:t> </a:t>
            </a:r>
            <a:endParaRPr kumimoji="0" lang="es-BO" altLang="es-BO"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BO" altLang="es-BO"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7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D70A6-A30D-4527-8E8E-94CE7875B592}"/>
              </a:ext>
            </a:extLst>
          </p:cNvPr>
          <p:cNvSpPr>
            <a:spLocks noGrp="1"/>
          </p:cNvSpPr>
          <p:nvPr>
            <p:ph type="title"/>
          </p:nvPr>
        </p:nvSpPr>
        <p:spPr>
          <a:xfrm>
            <a:off x="569238" y="1192695"/>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7.- Para qué sirve la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funcion</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STRCMP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ycomo</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funciona en MYSQL </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La función STRCMP() en MySQL se usa para comparar dos </a:t>
            </a:r>
            <a:r>
              <a:rPr lang="es-BO" sz="2000" b="0" dirty="0" err="1">
                <a:effectLst/>
                <a:latin typeface="Arial" panose="020B0604020202020204" pitchFamily="34" charset="0"/>
                <a:cs typeface="Arial" panose="020B0604020202020204" pitchFamily="34" charset="0"/>
              </a:rPr>
              <a:t>strings</a:t>
            </a:r>
            <a:r>
              <a:rPr lang="es-BO" sz="2000" b="0" dirty="0">
                <a:effectLst/>
                <a:latin typeface="Arial" panose="020B0604020202020204" pitchFamily="34" charset="0"/>
                <a:cs typeface="Arial" panose="020B0604020202020204" pitchFamily="34" charset="0"/>
              </a:rPr>
              <a:t>. Si ambas </a:t>
            </a:r>
            <a:r>
              <a:rPr lang="es-BO" sz="2000" b="0" dirty="0" err="1">
                <a:effectLst/>
                <a:latin typeface="Arial" panose="020B0604020202020204" pitchFamily="34" charset="0"/>
                <a:cs typeface="Arial" panose="020B0604020202020204" pitchFamily="34" charset="0"/>
              </a:rPr>
              <a:t>strings</a:t>
            </a:r>
            <a:r>
              <a:rPr lang="es-BO" sz="2000" b="0" dirty="0">
                <a:effectLst/>
                <a:latin typeface="Arial" panose="020B0604020202020204" pitchFamily="34" charset="0"/>
                <a:cs typeface="Arial" panose="020B0604020202020204" pitchFamily="34" charset="0"/>
              </a:rPr>
              <a:t> son iguales, devuelve 0, si el primer argumento es más pequeño que el segundo según el orden definido, devuelve -1 y devuelve 1 cuando el segundo es más pequeño que el primero.</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 </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¿Crear una función que muestre el uso de las función STRCMP? </a:t>
            </a:r>
            <a:br>
              <a:rPr lang="es-BO" sz="2000" dirty="0">
                <a:solidFill>
                  <a:schemeClr val="accent1">
                    <a:lumMod val="60000"/>
                    <a:lumOff val="40000"/>
                  </a:schemeClr>
                </a:solidFill>
                <a:effectLst/>
                <a:latin typeface="Arial" panose="020B0604020202020204" pitchFamily="34" charset="0"/>
                <a:cs typeface="Arial" panose="020B0604020202020204" pitchFamily="34" charset="0"/>
              </a:rPr>
            </a:b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La función debe comparar 3 cadenas. Y deberá determinar si dos de ellas son iguales. </a:t>
            </a:r>
          </a:p>
        </p:txBody>
      </p:sp>
      <p:sp>
        <p:nvSpPr>
          <p:cNvPr id="4" name="Rectangle 1">
            <a:extLst>
              <a:ext uri="{FF2B5EF4-FFF2-40B4-BE49-F238E27FC236}">
                <a16:creationId xmlns:a16="http://schemas.microsoft.com/office/drawing/2014/main" id="{28246020-8AF2-4FA4-9FDC-637259D8A2AC}"/>
              </a:ext>
            </a:extLst>
          </p:cNvPr>
          <p:cNvSpPr>
            <a:spLocks noChangeArrowheads="1"/>
          </p:cNvSpPr>
          <p:nvPr/>
        </p:nvSpPr>
        <p:spPr bwMode="auto">
          <a:xfrm>
            <a:off x="2372138" y="3176647"/>
            <a:ext cx="5486400" cy="30623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create</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or</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replace</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function</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compareStrings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(cad1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cad2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returns</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sonIguales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int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default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1</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default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sonIguales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strcmp</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(cad1</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if</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sonIguales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0</a:t>
            </a:r>
            <a:b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6897BB"/>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then</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'Cadenas iguales'</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else</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 =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'Cadenas distintas'</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end</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if</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return</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response</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end</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select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compareStrings</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dba</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ii</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dba</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IIi</a:t>
            </a:r>
            <a:r>
              <a:rPr kumimoji="0" lang="es-BO" altLang="es-BO"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600" b="0" i="0" u="none" strike="noStrike" cap="none" normalizeH="0" baseline="0" dirty="0">
                <a:ln>
                  <a:noFill/>
                </a:ln>
                <a:solidFill>
                  <a:schemeClr val="tx1"/>
                </a:solidFill>
                <a:effectLst/>
              </a:rPr>
              <a:t> </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372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CDF44-F8D5-4C84-86B5-148C03C738CC}"/>
              </a:ext>
            </a:extLst>
          </p:cNvPr>
          <p:cNvSpPr>
            <a:spLocks noGrp="1"/>
          </p:cNvSpPr>
          <p:nvPr>
            <p:ph type="title"/>
          </p:nvPr>
        </p:nvSpPr>
        <p:spPr>
          <a:xfrm>
            <a:off x="622247" y="1179444"/>
            <a:ext cx="10353761" cy="1326321"/>
          </a:xfrm>
        </p:spPr>
        <p:txBody>
          <a:bodyPr>
            <a:noAutofit/>
          </a:bodyPr>
          <a:lstStyle/>
          <a:p>
            <a:pPr lvl="0" algn="l"/>
            <a:r>
              <a:rPr lang="es-BO" sz="2000" dirty="0">
                <a:solidFill>
                  <a:schemeClr val="accent1">
                    <a:lumMod val="60000"/>
                    <a:lumOff val="40000"/>
                  </a:schemeClr>
                </a:solidFill>
                <a:effectLst/>
                <a:latin typeface="Arial" panose="020B0604020202020204" pitchFamily="34" charset="0"/>
                <a:cs typeface="Arial" panose="020B0604020202020204" pitchFamily="34" charset="0"/>
              </a:rPr>
              <a:t>8.- Para qué sirve la función CHAR_LENGTH y LOCATE </a:t>
            </a:r>
            <a:r>
              <a:rPr lang="es-BO" sz="2000" dirty="0" err="1">
                <a:solidFill>
                  <a:schemeClr val="accent1">
                    <a:lumMod val="60000"/>
                    <a:lumOff val="40000"/>
                  </a:schemeClr>
                </a:solidFill>
                <a:effectLst/>
                <a:latin typeface="Arial" panose="020B0604020202020204" pitchFamily="34" charset="0"/>
                <a:cs typeface="Arial" panose="020B0604020202020204" pitchFamily="34" charset="0"/>
              </a:rPr>
              <a:t>ycomo</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 funciona en MYSQL </a:t>
            </a:r>
            <a:br>
              <a:rPr lang="es-BO" sz="2000" dirty="0">
                <a:effectLst/>
                <a:latin typeface="Arial" panose="020B0604020202020204" pitchFamily="34" charset="0"/>
                <a:cs typeface="Arial" panose="020B0604020202020204" pitchFamily="34" charset="0"/>
              </a:rPr>
            </a:br>
            <a:r>
              <a:rPr lang="es-BO" sz="2000" b="0" dirty="0">
                <a:effectLst/>
                <a:latin typeface="Arial" panose="020B0604020202020204" pitchFamily="34" charset="0"/>
                <a:cs typeface="Arial" panose="020B0604020202020204" pitchFamily="34" charset="0"/>
              </a:rPr>
              <a:t>La función CHAR_LENGTH() en MySQL se usa para encontrar la longitud de una </a:t>
            </a:r>
            <a:r>
              <a:rPr lang="es-BO" sz="2000" b="0" dirty="0" err="1">
                <a:effectLst/>
                <a:latin typeface="Arial" panose="020B0604020202020204" pitchFamily="34" charset="0"/>
                <a:cs typeface="Arial" panose="020B0604020202020204" pitchFamily="34" charset="0"/>
              </a:rPr>
              <a:t>string</a:t>
            </a:r>
            <a:r>
              <a:rPr lang="es-BO" sz="2000" b="0" dirty="0">
                <a:effectLst/>
                <a:latin typeface="Arial" panose="020B0604020202020204" pitchFamily="34" charset="0"/>
                <a:cs typeface="Arial" panose="020B0604020202020204" pitchFamily="34" charset="0"/>
              </a:rPr>
              <a:t> dada (en caracteres). Cuenta el número de caracteres e ignora si los caracteres son de un solo byte o de varios bytes. La función LOCATE() en MySQL se usa para encontrar la ubicación de una </a:t>
            </a:r>
            <a:r>
              <a:rPr lang="es-BO" sz="2000" b="0" dirty="0" err="1">
                <a:effectLst/>
                <a:latin typeface="Arial" panose="020B0604020202020204" pitchFamily="34" charset="0"/>
                <a:cs typeface="Arial" panose="020B0604020202020204" pitchFamily="34" charset="0"/>
              </a:rPr>
              <a:t>substring</a:t>
            </a:r>
            <a:r>
              <a:rPr lang="es-BO" sz="2000" b="0" dirty="0">
                <a:effectLst/>
                <a:latin typeface="Arial" panose="020B0604020202020204" pitchFamily="34" charset="0"/>
                <a:cs typeface="Arial" panose="020B0604020202020204" pitchFamily="34" charset="0"/>
              </a:rPr>
              <a:t> en una </a:t>
            </a:r>
            <a:r>
              <a:rPr lang="es-BO" sz="2000" b="0" dirty="0" err="1">
                <a:effectLst/>
                <a:latin typeface="Arial" panose="020B0604020202020204" pitchFamily="34" charset="0"/>
                <a:cs typeface="Arial" panose="020B0604020202020204" pitchFamily="34" charset="0"/>
              </a:rPr>
              <a:t>string</a:t>
            </a:r>
            <a:r>
              <a:rPr lang="es-BO" sz="2000" b="0" dirty="0">
                <a:effectLst/>
                <a:latin typeface="Arial" panose="020B0604020202020204" pitchFamily="34" charset="0"/>
                <a:cs typeface="Arial" panose="020B0604020202020204" pitchFamily="34" charset="0"/>
              </a:rPr>
              <a:t>. Devolverá la ubicación de la primera aparición de la </a:t>
            </a:r>
            <a:r>
              <a:rPr lang="es-BO" sz="2000" b="0" dirty="0" err="1">
                <a:effectLst/>
                <a:latin typeface="Arial" panose="020B0604020202020204" pitchFamily="34" charset="0"/>
                <a:cs typeface="Arial" panose="020B0604020202020204" pitchFamily="34" charset="0"/>
              </a:rPr>
              <a:t>substring</a:t>
            </a:r>
            <a:r>
              <a:rPr lang="es-BO" sz="2000" b="0" dirty="0">
                <a:effectLst/>
                <a:latin typeface="Arial" panose="020B0604020202020204" pitchFamily="34" charset="0"/>
                <a:cs typeface="Arial" panose="020B0604020202020204" pitchFamily="34" charset="0"/>
              </a:rPr>
              <a:t> en la </a:t>
            </a:r>
            <a:r>
              <a:rPr lang="es-BO" sz="2000" b="0" dirty="0" err="1">
                <a:effectLst/>
                <a:latin typeface="Arial" panose="020B0604020202020204" pitchFamily="34" charset="0"/>
                <a:cs typeface="Arial" panose="020B0604020202020204" pitchFamily="34" charset="0"/>
              </a:rPr>
              <a:t>string</a:t>
            </a:r>
            <a:r>
              <a:rPr lang="es-BO" sz="2000" dirty="0">
                <a:effectLst/>
                <a:latin typeface="Arial" panose="020B0604020202020204" pitchFamily="34" charset="0"/>
                <a:cs typeface="Arial" panose="020B0604020202020204" pitchFamily="34" charset="0"/>
              </a:rPr>
              <a:t>.</a:t>
            </a:r>
            <a:br>
              <a:rPr lang="es-BO" sz="2000" dirty="0">
                <a:effectLst/>
                <a:latin typeface="Arial" panose="020B0604020202020204" pitchFamily="34" charset="0"/>
                <a:cs typeface="Arial" panose="020B0604020202020204" pitchFamily="34" charset="0"/>
              </a:rPr>
            </a:br>
            <a:r>
              <a:rPr lang="es-BO" sz="2000" dirty="0">
                <a:effectLst/>
                <a:latin typeface="Arial" panose="020B0604020202020204" pitchFamily="34" charset="0"/>
                <a:cs typeface="Arial" panose="020B0604020202020204" pitchFamily="34" charset="0"/>
              </a:rPr>
              <a:t>○ </a:t>
            </a:r>
            <a:r>
              <a:rPr lang="es-BO" sz="2000" dirty="0">
                <a:solidFill>
                  <a:schemeClr val="accent1">
                    <a:lumMod val="60000"/>
                    <a:lumOff val="40000"/>
                  </a:schemeClr>
                </a:solidFill>
                <a:effectLst/>
                <a:latin typeface="Arial" panose="020B0604020202020204" pitchFamily="34" charset="0"/>
                <a:cs typeface="Arial" panose="020B0604020202020204" pitchFamily="34" charset="0"/>
              </a:rPr>
              <a:t>¿Crear una función que muestre el uso de ambas funciones? </a:t>
            </a:r>
          </a:p>
        </p:txBody>
      </p:sp>
      <p:sp>
        <p:nvSpPr>
          <p:cNvPr id="4" name="Rectangle 1">
            <a:extLst>
              <a:ext uri="{FF2B5EF4-FFF2-40B4-BE49-F238E27FC236}">
                <a16:creationId xmlns:a16="http://schemas.microsoft.com/office/drawing/2014/main" id="{58C1D7DF-FA91-454B-9B99-821F7B4FB34B}"/>
              </a:ext>
            </a:extLst>
          </p:cNvPr>
          <p:cNvSpPr>
            <a:spLocks noChangeArrowheads="1"/>
          </p:cNvSpPr>
          <p:nvPr/>
        </p:nvSpPr>
        <p:spPr bwMode="auto">
          <a:xfrm>
            <a:off x="2380066" y="3244193"/>
            <a:ext cx="683812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create or replace function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doscadenas(cad1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returns text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begin</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int default </a:t>
            </a:r>
            <a: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0</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declare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text default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 = (</a:t>
            </a:r>
            <a:r>
              <a:rPr kumimoji="0" lang="es-BO" altLang="es-BO" sz="11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(cad1</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 (char_length(uno))</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if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 &gt; </a:t>
            </a:r>
            <a: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10</a:t>
            </a:r>
            <a:b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6897BB"/>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then</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set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 = (</a:t>
            </a:r>
            <a:r>
              <a:rPr kumimoji="0" lang="es-BO" altLang="es-BO" sz="1100" b="0" i="0" u="none" strike="noStrike" cap="none" normalizeH="0" baseline="0">
                <a:ln>
                  <a:noFill/>
                </a:ln>
                <a:solidFill>
                  <a:srgbClr val="FFC66D"/>
                </a:solidFill>
                <a:effectLst/>
                <a:latin typeface="Arial Unicode MS"/>
                <a:ea typeface="Times New Roman" panose="02020603050405020304" pitchFamily="18" charset="0"/>
                <a:cs typeface="Courier New" panose="02070309020205020404" pitchFamily="49" charset="0"/>
              </a:rPr>
              <a:t>concat</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(uno</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parametro))</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respuesta</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else</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return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cad2</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end if;</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end;</a:t>
            </a: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select </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doscadenas(</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'DBA II'</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s-BO" altLang="es-BO" sz="1100" b="0" i="0" u="none" strike="noStrike" cap="none" normalizeH="0" baseline="0">
                <a:ln>
                  <a:noFill/>
                </a:ln>
                <a:solidFill>
                  <a:srgbClr val="6A8759"/>
                </a:solidFill>
                <a:effectLst/>
                <a:latin typeface="Arial Unicode MS"/>
                <a:ea typeface="Times New Roman" panose="02020603050405020304" pitchFamily="18" charset="0"/>
                <a:cs typeface="Courier New" panose="02070309020205020404" pitchFamily="49" charset="0"/>
              </a:rPr>
              <a:t>'2'</a:t>
            </a:r>
            <a:r>
              <a:rPr kumimoji="0" lang="es-BO" altLang="es-BO" sz="1100" b="0" i="0" u="none" strike="noStrike" cap="none" normalizeH="0" baseline="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s-BO" altLang="es-BO" sz="1100" b="0" i="0" u="none" strike="noStrike" cap="none" normalizeH="0" baseline="0">
                <a:ln>
                  <a:noFill/>
                </a:ln>
                <a:solidFill>
                  <a:srgbClr val="CC7832"/>
                </a:solidFill>
                <a:effectLst/>
                <a:latin typeface="Arial Unicode MS"/>
                <a:ea typeface="Times New Roman" panose="02020603050405020304" pitchFamily="18" charset="0"/>
                <a:cs typeface="Courier New" panose="02070309020205020404" pitchFamily="49" charset="0"/>
              </a:rPr>
              <a:t>;</a:t>
            </a:r>
            <a:r>
              <a:rPr kumimoji="0" lang="es-BO" altLang="es-BO" sz="1400" b="0" i="0" u="none" strike="noStrike" cap="none" normalizeH="0" baseline="0">
                <a:ln>
                  <a:noFill/>
                </a:ln>
                <a:solidFill>
                  <a:schemeClr val="tx1"/>
                </a:solidFill>
                <a:effectLst/>
              </a:rPr>
              <a:t> </a:t>
            </a:r>
            <a:endParaRPr kumimoji="0" lang="es-BO" altLang="es-BO"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37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22E961-7FA9-42C5-8B6B-A30333BC67DA}"/>
              </a:ext>
            </a:extLst>
          </p:cNvPr>
          <p:cNvSpPr>
            <a:spLocks noGrp="1" noChangeArrowheads="1"/>
          </p:cNvSpPr>
          <p:nvPr>
            <p:ph type="title"/>
          </p:nvPr>
        </p:nvSpPr>
        <p:spPr bwMode="auto">
          <a:xfrm>
            <a:off x="114426" y="126377"/>
            <a:ext cx="1196314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9. ¿CUAL ES LA DIFERENCIA ENTRE LAS FUNCIONES DE AGREGACIÓN Y FUNCIONES </a:t>
            </a:r>
            <a:b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CREADOS POR EL DBA? ES DECIR FUNCIONES CREADAS POR EL USUARIO. </a:t>
            </a:r>
            <a:endPar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LAS FUNCIONES DE AGREGACIÓN EN SQL NOS PERMITEN EFECTUAR OPERACIONES</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SOBRE UN CONJUNTO DE RESULTADOS, PERO DEVOLVIENDO UN ÚNICO VALOR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AGREGADO PARA TODOS ELLOS.</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DBA IMPLEMENTA, DA SOPORTE Y GESTIONAR BASES DE DATOS CORPORATIVAS, CREAR</a:t>
            </a:r>
            <a:b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Y CONFIGURAR </a:t>
            </a:r>
            <a:r>
              <a:rPr lang="es-BO" altLang="es-BO" sz="2000" b="0" cap="none" dirty="0">
                <a:effectLst/>
                <a:latin typeface="Arial" panose="020B0604020202020204" pitchFamily="34" charset="0"/>
                <a:ea typeface="Times New Roman" panose="02020603050405020304" pitchFamily="18" charset="0"/>
                <a:cs typeface="Arial" panose="020B0604020202020204" pitchFamily="34" charset="0"/>
              </a:rPr>
              <a:t>BASES DE DATOS RELACIONALES</a:t>
            </a:r>
            <a:r>
              <a:rPr kumimoji="0" lang="es-BO" altLang="es-BO"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10.¿BUSQUE Y DEFINA A QUÉ SE REFERIRÁ CUANDO SE HABLA DE PARÁMETROS DE</a:t>
            </a:r>
            <a:b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ENTRADA YSALIDA EN MYSQL? </a:t>
            </a:r>
            <a:endPar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ES DECIR IN INOUT, ETC</a:t>
            </a:r>
            <a:endPar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ENTRADA: </a:t>
            </a: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INDICAN PONIENDO LA PALABRA RESERVADA IN DELANTE DEL NOMBRE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 PARÁMETRO. ESTOS PARÁMETROS NO PUEDEN CAMBIAR SU VALOR DENTRO DEL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PROCEDIMIENTO, ES DECIR, CUANDO EL PROCEDIMIENTO FINALICE ESTOS PARÁMETROS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TENDRÁN EL MISMO VALOR QUE TENÍAN CUANDO SE HIZO LA LLAMADA AL PROCEDIMIENTO.</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1"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SALIDA</a:t>
            </a:r>
            <a:r>
              <a:rPr kumimoji="0" lang="es-BO" altLang="es-BO" sz="2000" b="0" i="0" u="none" strike="noStrike" cap="none" normalizeH="0" baseline="0" dirty="0">
                <a:ln>
                  <a:noFill/>
                </a:ln>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 </a:t>
            </a: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INDICAN PONIENDO LA PALABRA RESERVADA OUT DELANTE DEL NOMBRE</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DEL PARAMETRO. ESTOS PARÁMETROS CAMBIAN SU VALOR DENTRO DEL PROCEDIMIENTO.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CUANDO SE HACE LA LLAMADA AL PROCEDIMIENTO EMPIEZAN CON UN VALOR INICIAL Y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CUANDO FINALIZA LA EJECUCIÓN DEL PROCEDIMIENTO PUEDEN TERMINAR CON OTRO </a:t>
            </a:r>
            <a:b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BO" altLang="es-B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VALOR DIFERENTE. </a:t>
            </a:r>
            <a:endParaRPr kumimoji="0" lang="es-BO" altLang="es-BO"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51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51</TotalTime>
  <Words>186</Words>
  <Application>Microsoft Office PowerPoint</Application>
  <PresentationFormat>Panorámica</PresentationFormat>
  <Paragraphs>23</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Unicode MS</vt:lpstr>
      <vt:lpstr>Bookman Old Style</vt:lpstr>
      <vt:lpstr>Calibri</vt:lpstr>
      <vt:lpstr>Courier New</vt:lpstr>
      <vt:lpstr>Rockwell</vt:lpstr>
      <vt:lpstr>Times New Roman</vt:lpstr>
      <vt:lpstr>Damask</vt:lpstr>
      <vt:lpstr>BASE DE DATOS II  TAREA HITO 3  ESTUDIANTE: BRITTANY IBLING MARINO QUISPE CODIGO: SIS13181271 DOCENTE: LIC. WILLIAM BARRA PAREDES  CARRERA: INGENIERIA DE SISTEMAS  SEMESTRE: 3  FECHA: 19-05-202</vt:lpstr>
      <vt:lpstr>Manejo de conceptos.   1.- Defina que elenguajes procedural en MySQL.   Lenguajes procEdUral es, el usuario da órdenes para que se realicen las tareas pertinentes con el objetico de recuperar los datos requeridos. Es la base del lenguaje de consulta SQL  2.- Defina que es una función en MySQL.  Mediante las funciones que nos provee el motor o mediante funciones definidas por nosotros, podemos también manipular los datos antes de recuperarlos o guardarlos. </vt:lpstr>
      <vt:lpstr>3.- ¿Qué cosas características debe de tener una función? Explique sobre el nombre, el return, parametros, etc.   Las funciones son uno de los bloques de construcción fundamentales en MySQL. Una función en MySQL es similar a un procedimiento — un conjunto de instrucciones que realiza una tarea o calcula un valor, pero para que un procedimiento califique como función, debe tomar alguna entrada y devolver una salida donde hay alguna relación obvia entre la entrada y la salida. Una función es un conjunto de sentencias de forma similar a un procedimiento almacenado pero como diferencia solo debe retornar un valor simple (int, varchar, float etc.) Una función tiene un nombre, acepta parámetros solo de entrada (no hay que anteceder la palabra clave in) y retorna un valor obligatoriamente. Luego a una función a diferencia de un procedimiento almacenado se lo puede llamar desde una sentencia select.  </vt:lpstr>
      <vt:lpstr>4.- ¿Cómo crear, modificar y cómo eliminar una función? Adjunte un ejemplo de su uso.  </vt:lpstr>
      <vt:lpstr>5.- Para qué sirve la función CONCAT y como funciona en MYSQL  CONCAT es una función de cadena compatible con MySQL para combinar o unir dos o más cadenas y devolverlas como un solo valor.  ○ ¿Crear una función que muestre el uso de las función CONCAT? ○ La función debe concatenar 3 cadenas.  </vt:lpstr>
      <vt:lpstr>6.- Para qué sirve la función SUBSTRING ycomo funciona en MYSQL Se utiliza para extraer una subcadena o una parte de la cadena contra la cadena de entrada. Como sugiere el nombre, la función Substring opera en una cadena de entrada y devuelve una subcadena más pequeña contra las opciones especificadas. ○ ¿Crear una función que muestre el uso de las función SUBSTRING?  ○ La función recibe un nombre completo.  ■ INPUT: Ximena Condori Mar  ○ La función solo retorna el nombre.  ■ OUTPUT: Ximena  </vt:lpstr>
      <vt:lpstr>7.- Para qué sirve la funcion STRCMP ycomo funciona en MYSQL  La función STRCMP() en MySQL se usa para comparar dos strings. Si ambas strings son iguales, devuelve 0, si el primer argumento es más pequeño que el segundo según el orden definido, devuelve -1 y devuelve 1 cuando el segundo es más pequeño que el primero. ○ ¿Crear una función que muestre el uso de las función STRCMP?  ○ La función debe comparar 3 cadenas. Y deberá determinar si dos de ellas son iguales. </vt:lpstr>
      <vt:lpstr>8.- Para qué sirve la función CHAR_LENGTH y LOCATE ycomo funciona en MYSQL  La función CHAR_LENGTH() en MySQL se usa para encontrar la longitud de una string dada (en caracteres). Cuenta el número de caracteres e ignora si los caracteres son de un solo byte o de varios bytes. La función LOCATE() en MySQL se usa para encontrar la ubicación de una substring en una string. Devolverá la ubicación de la primera aparición de la substring en la string. ○ ¿Crear una función que muestre el uso de ambas funciones? </vt:lpstr>
      <vt:lpstr>9. ¿CUAL ES LA DIFERENCIA ENTRE LAS FUNCIONES DE AGREGACIÓN Y FUNCIONES  CREADOS POR EL DBA? ES DECIR FUNCIONES CREADAS POR EL USUARIO.  LAS FUNCIONES DE AGREGACIÓN EN SQL NOS PERMITEN EFECTUAR OPERACIONES  SOBRE UN CONJUNTO DE RESULTADOS, PERO DEVOLVIENDO UN ÚNICO VALOR  AGREGADO PARA TODOS ELLOS. DBA IMPLEMENTA, DA SOPORTE Y GESTIONAR BASES DE DATOS CORPORATIVAS, CREAR  Y CONFIGURAR BASES DE DATOS RELACIONALES. 10.¿BUSQUE Y DEFINA A QUÉ SE REFERIRÁ CUANDO SE HABLA DE PARÁMETROS DE  ENTRADA YSALIDA EN MYSQL?  ○ ES DECIR IN INOUT, ETC ENTRADA: SE INDICAN PONIENDO LA PALABRA RESERVADA IN DELANTE DEL NOMBRE  DEL PARÁMETRO. ESTOS PARÁMETROS NO PUEDEN CAMBIAR SU VALOR DENTRO DEL  PROCEDIMIENTO, ES DECIR, CUANDO EL PROCEDIMIENTO FINALICE ESTOS PARÁMETROS  TENDRÁN EL MISMO VALOR QUE TENÍAN CUANDO SE HIZO LA LLAMADA AL PROCEDIMIENTO. SALIDA: SE INDICAN PONIENDO LA PALABRA RESERVADA OUT DELANTE DEL NOMBRE  DEL PARAMETRO. ESTOS PARÁMETROS CAMBIAN SU VALOR DENTRO DEL PROCEDIMIENTO.  CUANDO SE HACE LA LLAMADA AL PROCEDIMIENTO EMPIEZAN CON UN VALOR INICIAL Y  CUANDO FINALIZA LA EJECUCIÓN DEL PROCEDIMIENTO PUEDEN TERMINAR CON OTRO  VALOR DIFERENTE. </vt:lpstr>
      <vt:lpstr>Parte practica   11. Crear la siguiente Base de datos y sus registros.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  TAREA HITO 3  ESTUDIANTE: BRITTANY IBLING MARINO QUISPE CODIGO: SIS13181271 DOCENTE: LIC. WILLIAM BARRA PAREDES  CARRERA: INGENIERIA DE SISTEMAS  SEMESTRE: 3  FECHA: 19-05-202</dc:title>
  <dc:creator>ibling marino</dc:creator>
  <cp:lastModifiedBy>ibling marino</cp:lastModifiedBy>
  <cp:revision>6</cp:revision>
  <dcterms:created xsi:type="dcterms:W3CDTF">2022-05-20T02:16:09Z</dcterms:created>
  <dcterms:modified xsi:type="dcterms:W3CDTF">2022-05-20T03:07:28Z</dcterms:modified>
</cp:coreProperties>
</file>