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0_E29479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1" r:id="rId4"/>
    <p:sldId id="258" r:id="rId5"/>
    <p:sldId id="257" r:id="rId6"/>
    <p:sldId id="301" r:id="rId7"/>
    <p:sldId id="302" r:id="rId8"/>
    <p:sldId id="303" r:id="rId9"/>
    <p:sldId id="304" r:id="rId10"/>
    <p:sldId id="305" r:id="rId11"/>
    <p:sldId id="306" r:id="rId12"/>
    <p:sldId id="307" r:id="rId13"/>
    <p:sldId id="308" r:id="rId14"/>
    <p:sldId id="309" r:id="rId15"/>
    <p:sldId id="310" r:id="rId16"/>
    <p:sldId id="260" r:id="rId17"/>
    <p:sldId id="274" r:id="rId18"/>
    <p:sldId id="275" r:id="rId19"/>
    <p:sldId id="278"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311" r:id="rId33"/>
    <p:sldId id="279" r:id="rId34"/>
    <p:sldId id="280" r:id="rId35"/>
    <p:sldId id="281" r:id="rId36"/>
    <p:sldId id="312"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300" r:id="rId52"/>
    <p:sldId id="296" r:id="rId53"/>
    <p:sldId id="297" r:id="rId54"/>
    <p:sldId id="298" r:id="rId55"/>
    <p:sldId id="29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67D46BD2-A2F8-C5B6-F244-E531212FB28E}" name="abd elrhman mohey" initials="aem" userId="6e0b2a2f7c2d251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0" y="3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omments/modernComment_110_E294797.xml><?xml version="1.0" encoding="utf-8"?>
<p188:cmLst xmlns:a="http://schemas.openxmlformats.org/drawingml/2006/main" xmlns:r="http://schemas.openxmlformats.org/officeDocument/2006/relationships" xmlns:p188="http://schemas.microsoft.com/office/powerpoint/2018/8/main">
  <p188:cm id="{52393D4A-0FF4-4513-901E-75A10C4FA218}" authorId="{67D46BD2-A2F8-C5B6-F244-E531212FB28E}" created="2022-01-14T21:48:29.559">
    <pc:sldMkLst xmlns:pc="http://schemas.microsoft.com/office/powerpoint/2013/main/command">
      <pc:docMk/>
      <pc:sldMk cId="237586327" sldId="272"/>
    </pc:sldMkLst>
    <p188:txBody>
      <a:bodyPr/>
      <a:lstStyle/>
      <a:p>
        <a:r>
          <a:rPr lang="en-US"/>
          <a:t>بين كل كلمه و الثانيه بيكون في نوع مختلف من العلاقه ف بنعمل لكل نوع head
بنعمل لكل كلمه عدد من الامبيدينج بعدد العلاقات اللي عايزين الموديل يلاحظها</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CAB04-5C83-494B-B6B3-54DB16815243}"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en-US"/>
        </a:p>
      </dgm:t>
    </dgm:pt>
    <dgm:pt modelId="{AC1D6290-4CD9-4B26-8317-CD266BE7F0CC}">
      <dgm:prSet phldrT="[Text]"/>
      <dgm:spPr/>
      <dgm:t>
        <a:bodyPr/>
        <a:lstStyle/>
        <a:p>
          <a:r>
            <a:rPr lang="en-US" dirty="0"/>
            <a:t>ROUGE-N</a:t>
          </a:r>
        </a:p>
      </dgm:t>
    </dgm:pt>
    <dgm:pt modelId="{D09FD01C-1FDD-4AA0-8D6A-F623CB60F97A}" type="parTrans" cxnId="{592F42B1-4FF9-4CA0-8652-10E122F5FD69}">
      <dgm:prSet/>
      <dgm:spPr/>
      <dgm:t>
        <a:bodyPr/>
        <a:lstStyle/>
        <a:p>
          <a:endParaRPr lang="en-US"/>
        </a:p>
      </dgm:t>
    </dgm:pt>
    <dgm:pt modelId="{42EB2BF9-3F58-4ECA-8F5E-C7B281B98733}" type="sibTrans" cxnId="{592F42B1-4FF9-4CA0-8652-10E122F5FD69}">
      <dgm:prSet/>
      <dgm:spPr/>
      <dgm:t>
        <a:bodyPr/>
        <a:lstStyle/>
        <a:p>
          <a:endParaRPr lang="en-US"/>
        </a:p>
      </dgm:t>
    </dgm:pt>
    <dgm:pt modelId="{69BE6EC5-ECA4-4914-BBAE-B5A34AB0B6CB}">
      <dgm:prSet phldrT="[Text]"/>
      <dgm:spPr/>
      <dgm:t>
        <a:bodyPr/>
        <a:lstStyle/>
        <a:p>
          <a:r>
            <a:rPr lang="en-US" dirty="0"/>
            <a:t>ROUGE-L</a:t>
          </a:r>
        </a:p>
      </dgm:t>
    </dgm:pt>
    <dgm:pt modelId="{C1AC30C5-2841-4196-9CDE-D4C2C33F61D7}" type="parTrans" cxnId="{DD2A1282-D61C-4304-9C09-9F1AE194849A}">
      <dgm:prSet/>
      <dgm:spPr/>
      <dgm:t>
        <a:bodyPr/>
        <a:lstStyle/>
        <a:p>
          <a:endParaRPr lang="en-US"/>
        </a:p>
      </dgm:t>
    </dgm:pt>
    <dgm:pt modelId="{148D42F8-1AAD-46CD-B522-676473593035}" type="sibTrans" cxnId="{DD2A1282-D61C-4304-9C09-9F1AE194849A}">
      <dgm:prSet/>
      <dgm:spPr/>
      <dgm:t>
        <a:bodyPr/>
        <a:lstStyle/>
        <a:p>
          <a:endParaRPr lang="en-US"/>
        </a:p>
      </dgm:t>
    </dgm:pt>
    <dgm:pt modelId="{BCDF60C1-40B1-41C9-B4B1-9999CADE5877}">
      <dgm:prSet phldrT="[Text]"/>
      <dgm:spPr/>
      <dgm:t>
        <a:bodyPr/>
        <a:lstStyle/>
        <a:p>
          <a:r>
            <a:rPr lang="en-US" dirty="0"/>
            <a:t>ROUGE-S</a:t>
          </a:r>
        </a:p>
      </dgm:t>
    </dgm:pt>
    <dgm:pt modelId="{1739FDA1-B46B-4845-9D1D-ECCD4C41FD54}" type="parTrans" cxnId="{7DF4BBD5-1846-45B3-8C37-0B6477617D40}">
      <dgm:prSet/>
      <dgm:spPr/>
      <dgm:t>
        <a:bodyPr/>
        <a:lstStyle/>
        <a:p>
          <a:endParaRPr lang="en-US"/>
        </a:p>
      </dgm:t>
    </dgm:pt>
    <dgm:pt modelId="{A2EFD3F6-CA27-41FD-A80E-8E62C05325FB}" type="sibTrans" cxnId="{7DF4BBD5-1846-45B3-8C37-0B6477617D40}">
      <dgm:prSet/>
      <dgm:spPr/>
      <dgm:t>
        <a:bodyPr/>
        <a:lstStyle/>
        <a:p>
          <a:endParaRPr lang="en-US"/>
        </a:p>
      </dgm:t>
    </dgm:pt>
    <dgm:pt modelId="{3C747889-70EA-407D-AF08-48242C7ABBDB}">
      <dgm:prSet/>
      <dgm:spPr/>
      <dgm:t>
        <a:bodyPr/>
        <a:lstStyle/>
        <a:p>
          <a:r>
            <a:rPr lang="en-US" dirty="0"/>
            <a:t>…</a:t>
          </a:r>
        </a:p>
      </dgm:t>
    </dgm:pt>
    <dgm:pt modelId="{A6F09351-E2BC-493B-9673-2A0244711670}" type="parTrans" cxnId="{19476BE5-55CF-4FB3-8F32-FB0194FC1F0D}">
      <dgm:prSet/>
      <dgm:spPr/>
      <dgm:t>
        <a:bodyPr/>
        <a:lstStyle/>
        <a:p>
          <a:endParaRPr lang="en-US"/>
        </a:p>
      </dgm:t>
    </dgm:pt>
    <dgm:pt modelId="{67F271EE-7AF9-4F13-8EFC-EC05100F2AFF}" type="sibTrans" cxnId="{19476BE5-55CF-4FB3-8F32-FB0194FC1F0D}">
      <dgm:prSet/>
      <dgm:spPr/>
      <dgm:t>
        <a:bodyPr/>
        <a:lstStyle/>
        <a:p>
          <a:endParaRPr lang="en-US"/>
        </a:p>
      </dgm:t>
    </dgm:pt>
    <dgm:pt modelId="{86669ED4-1B7D-4C9E-8C81-E64158BCCDAD}">
      <dgm:prSet/>
      <dgm:spPr/>
      <dgm:t>
        <a:bodyPr/>
        <a:lstStyle/>
        <a:p>
          <a:r>
            <a:rPr lang="en-US" dirty="0"/>
            <a:t>ROUGE-1</a:t>
          </a:r>
        </a:p>
      </dgm:t>
    </dgm:pt>
    <dgm:pt modelId="{9C7A9CA5-DA24-4D7F-9F69-456601889F3A}" type="parTrans" cxnId="{9AD3019B-61EF-40C7-B4B6-95D07C04B842}">
      <dgm:prSet/>
      <dgm:spPr/>
      <dgm:t>
        <a:bodyPr/>
        <a:lstStyle/>
        <a:p>
          <a:endParaRPr lang="en-US"/>
        </a:p>
      </dgm:t>
    </dgm:pt>
    <dgm:pt modelId="{2CE0B60D-1A99-40B2-9C14-DA6E65EC75A5}" type="sibTrans" cxnId="{9AD3019B-61EF-40C7-B4B6-95D07C04B842}">
      <dgm:prSet/>
      <dgm:spPr/>
      <dgm:t>
        <a:bodyPr/>
        <a:lstStyle/>
        <a:p>
          <a:endParaRPr lang="en-US"/>
        </a:p>
      </dgm:t>
    </dgm:pt>
    <dgm:pt modelId="{3126F3AC-D931-4103-8E38-AB6F8E643BD3}">
      <dgm:prSet/>
      <dgm:spPr/>
      <dgm:t>
        <a:bodyPr/>
        <a:lstStyle/>
        <a:p>
          <a:r>
            <a:rPr lang="en-US" dirty="0"/>
            <a:t>ROUGE-2</a:t>
          </a:r>
        </a:p>
      </dgm:t>
    </dgm:pt>
    <dgm:pt modelId="{C7759C8C-8027-45C8-A761-57EBDB72F4E4}" type="parTrans" cxnId="{DBBD4FD3-997E-4E28-9BF1-8A6C0A9781C3}">
      <dgm:prSet/>
      <dgm:spPr/>
      <dgm:t>
        <a:bodyPr/>
        <a:lstStyle/>
        <a:p>
          <a:endParaRPr lang="en-US"/>
        </a:p>
      </dgm:t>
    </dgm:pt>
    <dgm:pt modelId="{9BEA77C9-95B6-41AE-A04A-50E91BDA4327}" type="sibTrans" cxnId="{DBBD4FD3-997E-4E28-9BF1-8A6C0A9781C3}">
      <dgm:prSet/>
      <dgm:spPr/>
      <dgm:t>
        <a:bodyPr/>
        <a:lstStyle/>
        <a:p>
          <a:endParaRPr lang="en-US"/>
        </a:p>
      </dgm:t>
    </dgm:pt>
    <dgm:pt modelId="{7D965EFE-E4B8-4C25-AF37-5F22C44A2D74}">
      <dgm:prSet/>
      <dgm:spPr/>
      <dgm:t>
        <a:bodyPr/>
        <a:lstStyle/>
        <a:p>
          <a:r>
            <a:rPr lang="en-US"/>
            <a:t>..</a:t>
          </a:r>
          <a:endParaRPr lang="en-US" dirty="0"/>
        </a:p>
      </dgm:t>
    </dgm:pt>
    <dgm:pt modelId="{A3A0B6BF-B205-49F9-8B0A-E2D5A6402989}" type="parTrans" cxnId="{0AF34232-06E1-4C24-B558-B0BB70DC1F7A}">
      <dgm:prSet/>
      <dgm:spPr/>
      <dgm:t>
        <a:bodyPr/>
        <a:lstStyle/>
        <a:p>
          <a:endParaRPr lang="en-US"/>
        </a:p>
      </dgm:t>
    </dgm:pt>
    <dgm:pt modelId="{0B641080-5EED-4F4C-A019-1C3BDCEB9133}" type="sibTrans" cxnId="{0AF34232-06E1-4C24-B558-B0BB70DC1F7A}">
      <dgm:prSet/>
      <dgm:spPr/>
      <dgm:t>
        <a:bodyPr/>
        <a:lstStyle/>
        <a:p>
          <a:endParaRPr lang="en-US"/>
        </a:p>
      </dgm:t>
    </dgm:pt>
    <dgm:pt modelId="{49FCDCF9-AC0C-425B-A6A8-F9DF643E169B}">
      <dgm:prSet phldrT="[Text]"/>
      <dgm:spPr/>
      <dgm:t>
        <a:bodyPr/>
        <a:lstStyle/>
        <a:p>
          <a:r>
            <a:rPr lang="en-US" dirty="0"/>
            <a:t>Rouge Score</a:t>
          </a:r>
        </a:p>
      </dgm:t>
    </dgm:pt>
    <dgm:pt modelId="{DF35C74C-A318-49C3-9C7D-87D8DED2B0C3}" type="sibTrans" cxnId="{AAA31843-52D2-4FAA-BDC6-4EC1B0540AE2}">
      <dgm:prSet/>
      <dgm:spPr/>
      <dgm:t>
        <a:bodyPr/>
        <a:lstStyle/>
        <a:p>
          <a:endParaRPr lang="en-US"/>
        </a:p>
      </dgm:t>
    </dgm:pt>
    <dgm:pt modelId="{08F6A3BD-D298-4023-BB4C-D350054C5D5B}" type="parTrans" cxnId="{AAA31843-52D2-4FAA-BDC6-4EC1B0540AE2}">
      <dgm:prSet/>
      <dgm:spPr/>
      <dgm:t>
        <a:bodyPr/>
        <a:lstStyle/>
        <a:p>
          <a:endParaRPr lang="en-US"/>
        </a:p>
      </dgm:t>
    </dgm:pt>
    <dgm:pt modelId="{7BCB36F3-50CA-4A6C-ABEF-00BC037E0658}" type="pres">
      <dgm:prSet presAssocID="{086CAB04-5C83-494B-B6B3-54DB16815243}" presName="hierChild1" presStyleCnt="0">
        <dgm:presLayoutVars>
          <dgm:orgChart val="1"/>
          <dgm:chPref val="1"/>
          <dgm:dir/>
          <dgm:animOne val="branch"/>
          <dgm:animLvl val="lvl"/>
          <dgm:resizeHandles/>
        </dgm:presLayoutVars>
      </dgm:prSet>
      <dgm:spPr/>
    </dgm:pt>
    <dgm:pt modelId="{C3DCD816-2421-4696-971E-3D475601658A}" type="pres">
      <dgm:prSet presAssocID="{49FCDCF9-AC0C-425B-A6A8-F9DF643E169B}" presName="hierRoot1" presStyleCnt="0">
        <dgm:presLayoutVars>
          <dgm:hierBranch val="init"/>
        </dgm:presLayoutVars>
      </dgm:prSet>
      <dgm:spPr/>
    </dgm:pt>
    <dgm:pt modelId="{B51A1FF2-9247-41F9-99E1-2A414861C72E}" type="pres">
      <dgm:prSet presAssocID="{49FCDCF9-AC0C-425B-A6A8-F9DF643E169B}" presName="rootComposite1" presStyleCnt="0"/>
      <dgm:spPr/>
    </dgm:pt>
    <dgm:pt modelId="{2F71B316-F730-4BC6-A8CB-1F29F7AD077F}" type="pres">
      <dgm:prSet presAssocID="{49FCDCF9-AC0C-425B-A6A8-F9DF643E169B}" presName="rootText1" presStyleLbl="node0" presStyleIdx="0" presStyleCnt="1">
        <dgm:presLayoutVars>
          <dgm:chPref val="3"/>
        </dgm:presLayoutVars>
      </dgm:prSet>
      <dgm:spPr/>
    </dgm:pt>
    <dgm:pt modelId="{2E6EC618-2DDB-4013-BDE6-3A8A9EFB59DA}" type="pres">
      <dgm:prSet presAssocID="{49FCDCF9-AC0C-425B-A6A8-F9DF643E169B}" presName="rootConnector1" presStyleLbl="node1" presStyleIdx="0" presStyleCnt="0"/>
      <dgm:spPr/>
    </dgm:pt>
    <dgm:pt modelId="{B442B848-252D-4A5E-8E36-824CDE89DC74}" type="pres">
      <dgm:prSet presAssocID="{49FCDCF9-AC0C-425B-A6A8-F9DF643E169B}" presName="hierChild2" presStyleCnt="0"/>
      <dgm:spPr/>
    </dgm:pt>
    <dgm:pt modelId="{2A62F931-82DA-4B08-A940-D31DE245E878}" type="pres">
      <dgm:prSet presAssocID="{D09FD01C-1FDD-4AA0-8D6A-F623CB60F97A}" presName="Name37" presStyleLbl="parChTrans1D2" presStyleIdx="0" presStyleCnt="4"/>
      <dgm:spPr/>
    </dgm:pt>
    <dgm:pt modelId="{8C7EFFD9-1248-4D47-9D31-007068FD4F9A}" type="pres">
      <dgm:prSet presAssocID="{AC1D6290-4CD9-4B26-8317-CD266BE7F0CC}" presName="hierRoot2" presStyleCnt="0">
        <dgm:presLayoutVars>
          <dgm:hierBranch val="init"/>
        </dgm:presLayoutVars>
      </dgm:prSet>
      <dgm:spPr/>
    </dgm:pt>
    <dgm:pt modelId="{8729506B-9FEF-4C44-9284-0C5E2E598684}" type="pres">
      <dgm:prSet presAssocID="{AC1D6290-4CD9-4B26-8317-CD266BE7F0CC}" presName="rootComposite" presStyleCnt="0"/>
      <dgm:spPr/>
    </dgm:pt>
    <dgm:pt modelId="{78A4BFFE-7334-4DA1-AAAB-8E52E2A113DE}" type="pres">
      <dgm:prSet presAssocID="{AC1D6290-4CD9-4B26-8317-CD266BE7F0CC}" presName="rootText" presStyleLbl="node2" presStyleIdx="0" presStyleCnt="4">
        <dgm:presLayoutVars>
          <dgm:chPref val="3"/>
        </dgm:presLayoutVars>
      </dgm:prSet>
      <dgm:spPr/>
    </dgm:pt>
    <dgm:pt modelId="{68676C13-3C3A-4949-9692-C932D7C82344}" type="pres">
      <dgm:prSet presAssocID="{AC1D6290-4CD9-4B26-8317-CD266BE7F0CC}" presName="rootConnector" presStyleLbl="node2" presStyleIdx="0" presStyleCnt="4"/>
      <dgm:spPr/>
    </dgm:pt>
    <dgm:pt modelId="{3EB23E90-62D4-473F-BAB4-515717FF9AC6}" type="pres">
      <dgm:prSet presAssocID="{AC1D6290-4CD9-4B26-8317-CD266BE7F0CC}" presName="hierChild4" presStyleCnt="0"/>
      <dgm:spPr/>
    </dgm:pt>
    <dgm:pt modelId="{5E1C5C2C-0FF1-4E91-B386-7163A7411774}" type="pres">
      <dgm:prSet presAssocID="{9C7A9CA5-DA24-4D7F-9F69-456601889F3A}" presName="Name37" presStyleLbl="parChTrans1D3" presStyleIdx="0" presStyleCnt="3"/>
      <dgm:spPr/>
    </dgm:pt>
    <dgm:pt modelId="{300D5751-78B0-41A1-86AF-0299F66F1800}" type="pres">
      <dgm:prSet presAssocID="{86669ED4-1B7D-4C9E-8C81-E64158BCCDAD}" presName="hierRoot2" presStyleCnt="0">
        <dgm:presLayoutVars>
          <dgm:hierBranch val="init"/>
        </dgm:presLayoutVars>
      </dgm:prSet>
      <dgm:spPr/>
    </dgm:pt>
    <dgm:pt modelId="{A810CF98-2C0B-4421-8B61-D25DD61216DA}" type="pres">
      <dgm:prSet presAssocID="{86669ED4-1B7D-4C9E-8C81-E64158BCCDAD}" presName="rootComposite" presStyleCnt="0"/>
      <dgm:spPr/>
    </dgm:pt>
    <dgm:pt modelId="{AC5F251B-6D9E-43A0-A568-295300936205}" type="pres">
      <dgm:prSet presAssocID="{86669ED4-1B7D-4C9E-8C81-E64158BCCDAD}" presName="rootText" presStyleLbl="node3" presStyleIdx="0" presStyleCnt="3">
        <dgm:presLayoutVars>
          <dgm:chPref val="3"/>
        </dgm:presLayoutVars>
      </dgm:prSet>
      <dgm:spPr/>
    </dgm:pt>
    <dgm:pt modelId="{E663C13A-5878-492C-812C-828A028F0797}" type="pres">
      <dgm:prSet presAssocID="{86669ED4-1B7D-4C9E-8C81-E64158BCCDAD}" presName="rootConnector" presStyleLbl="node3" presStyleIdx="0" presStyleCnt="3"/>
      <dgm:spPr/>
    </dgm:pt>
    <dgm:pt modelId="{E8091AA9-1B50-447F-9A99-042DE280C57E}" type="pres">
      <dgm:prSet presAssocID="{86669ED4-1B7D-4C9E-8C81-E64158BCCDAD}" presName="hierChild4" presStyleCnt="0"/>
      <dgm:spPr/>
    </dgm:pt>
    <dgm:pt modelId="{D0643DC7-2B55-4D9A-8821-9BC15A0CB633}" type="pres">
      <dgm:prSet presAssocID="{86669ED4-1B7D-4C9E-8C81-E64158BCCDAD}" presName="hierChild5" presStyleCnt="0"/>
      <dgm:spPr/>
    </dgm:pt>
    <dgm:pt modelId="{04BF09EE-33D8-40A5-9E54-3846F9D42008}" type="pres">
      <dgm:prSet presAssocID="{C7759C8C-8027-45C8-A761-57EBDB72F4E4}" presName="Name37" presStyleLbl="parChTrans1D3" presStyleIdx="1" presStyleCnt="3"/>
      <dgm:spPr/>
    </dgm:pt>
    <dgm:pt modelId="{E9F81147-D1B4-4D71-9772-85E56B72C469}" type="pres">
      <dgm:prSet presAssocID="{3126F3AC-D931-4103-8E38-AB6F8E643BD3}" presName="hierRoot2" presStyleCnt="0">
        <dgm:presLayoutVars>
          <dgm:hierBranch val="init"/>
        </dgm:presLayoutVars>
      </dgm:prSet>
      <dgm:spPr/>
    </dgm:pt>
    <dgm:pt modelId="{32D0B5F6-6EE2-4438-9893-8122D472963F}" type="pres">
      <dgm:prSet presAssocID="{3126F3AC-D931-4103-8E38-AB6F8E643BD3}" presName="rootComposite" presStyleCnt="0"/>
      <dgm:spPr/>
    </dgm:pt>
    <dgm:pt modelId="{F5D5D58D-6F2C-4880-83D6-A706CC0E5E37}" type="pres">
      <dgm:prSet presAssocID="{3126F3AC-D931-4103-8E38-AB6F8E643BD3}" presName="rootText" presStyleLbl="node3" presStyleIdx="1" presStyleCnt="3">
        <dgm:presLayoutVars>
          <dgm:chPref val="3"/>
        </dgm:presLayoutVars>
      </dgm:prSet>
      <dgm:spPr/>
    </dgm:pt>
    <dgm:pt modelId="{2D8FF508-C0A8-4E35-BC91-6DCECAC18A73}" type="pres">
      <dgm:prSet presAssocID="{3126F3AC-D931-4103-8E38-AB6F8E643BD3}" presName="rootConnector" presStyleLbl="node3" presStyleIdx="1" presStyleCnt="3"/>
      <dgm:spPr/>
    </dgm:pt>
    <dgm:pt modelId="{CA850A06-5B86-4EC3-9387-624833683994}" type="pres">
      <dgm:prSet presAssocID="{3126F3AC-D931-4103-8E38-AB6F8E643BD3}" presName="hierChild4" presStyleCnt="0"/>
      <dgm:spPr/>
    </dgm:pt>
    <dgm:pt modelId="{F0D7DE0E-84D4-4095-BEDA-BC1917F423F3}" type="pres">
      <dgm:prSet presAssocID="{3126F3AC-D931-4103-8E38-AB6F8E643BD3}" presName="hierChild5" presStyleCnt="0"/>
      <dgm:spPr/>
    </dgm:pt>
    <dgm:pt modelId="{9C708272-DEC8-4899-8932-0F82BA0A53B1}" type="pres">
      <dgm:prSet presAssocID="{A3A0B6BF-B205-49F9-8B0A-E2D5A6402989}" presName="Name37" presStyleLbl="parChTrans1D3" presStyleIdx="2" presStyleCnt="3"/>
      <dgm:spPr/>
    </dgm:pt>
    <dgm:pt modelId="{0EAA14F1-0231-4002-83F5-B240904EFA08}" type="pres">
      <dgm:prSet presAssocID="{7D965EFE-E4B8-4C25-AF37-5F22C44A2D74}" presName="hierRoot2" presStyleCnt="0">
        <dgm:presLayoutVars>
          <dgm:hierBranch val="init"/>
        </dgm:presLayoutVars>
      </dgm:prSet>
      <dgm:spPr/>
    </dgm:pt>
    <dgm:pt modelId="{497E3F5D-83A3-49A7-9E41-AF5CBBDA69C5}" type="pres">
      <dgm:prSet presAssocID="{7D965EFE-E4B8-4C25-AF37-5F22C44A2D74}" presName="rootComposite" presStyleCnt="0"/>
      <dgm:spPr/>
    </dgm:pt>
    <dgm:pt modelId="{FB76D7AA-08EC-4F41-9486-78D2F5A4DF79}" type="pres">
      <dgm:prSet presAssocID="{7D965EFE-E4B8-4C25-AF37-5F22C44A2D74}" presName="rootText" presStyleLbl="node3" presStyleIdx="2" presStyleCnt="3">
        <dgm:presLayoutVars>
          <dgm:chPref val="3"/>
        </dgm:presLayoutVars>
      </dgm:prSet>
      <dgm:spPr/>
    </dgm:pt>
    <dgm:pt modelId="{6841F01E-189A-4732-8EF6-4F680E5FC47F}" type="pres">
      <dgm:prSet presAssocID="{7D965EFE-E4B8-4C25-AF37-5F22C44A2D74}" presName="rootConnector" presStyleLbl="node3" presStyleIdx="2" presStyleCnt="3"/>
      <dgm:spPr/>
    </dgm:pt>
    <dgm:pt modelId="{D0D68571-9653-41F6-8152-2E2408E5A9A4}" type="pres">
      <dgm:prSet presAssocID="{7D965EFE-E4B8-4C25-AF37-5F22C44A2D74}" presName="hierChild4" presStyleCnt="0"/>
      <dgm:spPr/>
    </dgm:pt>
    <dgm:pt modelId="{AC5DAA97-0946-4F2B-A4F0-432EED420515}" type="pres">
      <dgm:prSet presAssocID="{7D965EFE-E4B8-4C25-AF37-5F22C44A2D74}" presName="hierChild5" presStyleCnt="0"/>
      <dgm:spPr/>
    </dgm:pt>
    <dgm:pt modelId="{2FEA46E1-77B7-4E06-9C5D-7BA9BE38F803}" type="pres">
      <dgm:prSet presAssocID="{AC1D6290-4CD9-4B26-8317-CD266BE7F0CC}" presName="hierChild5" presStyleCnt="0"/>
      <dgm:spPr/>
    </dgm:pt>
    <dgm:pt modelId="{E0BD3D0B-8126-4FA8-ABC3-64954F33C611}" type="pres">
      <dgm:prSet presAssocID="{C1AC30C5-2841-4196-9CDE-D4C2C33F61D7}" presName="Name37" presStyleLbl="parChTrans1D2" presStyleIdx="1" presStyleCnt="4"/>
      <dgm:spPr/>
    </dgm:pt>
    <dgm:pt modelId="{D105DB23-9F04-4371-BC2F-B2B3511A5380}" type="pres">
      <dgm:prSet presAssocID="{69BE6EC5-ECA4-4914-BBAE-B5A34AB0B6CB}" presName="hierRoot2" presStyleCnt="0">
        <dgm:presLayoutVars>
          <dgm:hierBranch val="init"/>
        </dgm:presLayoutVars>
      </dgm:prSet>
      <dgm:spPr/>
    </dgm:pt>
    <dgm:pt modelId="{07DE8FEE-986B-4F9D-8073-DA2501D18387}" type="pres">
      <dgm:prSet presAssocID="{69BE6EC5-ECA4-4914-BBAE-B5A34AB0B6CB}" presName="rootComposite" presStyleCnt="0"/>
      <dgm:spPr/>
    </dgm:pt>
    <dgm:pt modelId="{AF926AAA-55DC-48AB-94A6-D77BA7F74943}" type="pres">
      <dgm:prSet presAssocID="{69BE6EC5-ECA4-4914-BBAE-B5A34AB0B6CB}" presName="rootText" presStyleLbl="node2" presStyleIdx="1" presStyleCnt="4">
        <dgm:presLayoutVars>
          <dgm:chPref val="3"/>
        </dgm:presLayoutVars>
      </dgm:prSet>
      <dgm:spPr/>
    </dgm:pt>
    <dgm:pt modelId="{F7A38988-4343-4D04-90F1-EC3A1AE45A0F}" type="pres">
      <dgm:prSet presAssocID="{69BE6EC5-ECA4-4914-BBAE-B5A34AB0B6CB}" presName="rootConnector" presStyleLbl="node2" presStyleIdx="1" presStyleCnt="4"/>
      <dgm:spPr/>
    </dgm:pt>
    <dgm:pt modelId="{7CE00583-ED80-42EC-823F-E2E84BD16188}" type="pres">
      <dgm:prSet presAssocID="{69BE6EC5-ECA4-4914-BBAE-B5A34AB0B6CB}" presName="hierChild4" presStyleCnt="0"/>
      <dgm:spPr/>
    </dgm:pt>
    <dgm:pt modelId="{C24CCA5D-B7E3-4EFA-8A33-B3E441D9F132}" type="pres">
      <dgm:prSet presAssocID="{69BE6EC5-ECA4-4914-BBAE-B5A34AB0B6CB}" presName="hierChild5" presStyleCnt="0"/>
      <dgm:spPr/>
    </dgm:pt>
    <dgm:pt modelId="{198E9DAC-71C6-41FD-9478-360BC48EB680}" type="pres">
      <dgm:prSet presAssocID="{A6F09351-E2BC-493B-9673-2A0244711670}" presName="Name37" presStyleLbl="parChTrans1D2" presStyleIdx="2" presStyleCnt="4"/>
      <dgm:spPr/>
    </dgm:pt>
    <dgm:pt modelId="{E8B464C3-CC63-4981-8F51-55CB2DF5241A}" type="pres">
      <dgm:prSet presAssocID="{3C747889-70EA-407D-AF08-48242C7ABBDB}" presName="hierRoot2" presStyleCnt="0">
        <dgm:presLayoutVars>
          <dgm:hierBranch val="init"/>
        </dgm:presLayoutVars>
      </dgm:prSet>
      <dgm:spPr/>
    </dgm:pt>
    <dgm:pt modelId="{9D672349-EF3A-46BE-8FFB-F9AF4EA6A9AC}" type="pres">
      <dgm:prSet presAssocID="{3C747889-70EA-407D-AF08-48242C7ABBDB}" presName="rootComposite" presStyleCnt="0"/>
      <dgm:spPr/>
    </dgm:pt>
    <dgm:pt modelId="{7112DAFB-C326-4FB7-85FA-0DEAA13EFFB2}" type="pres">
      <dgm:prSet presAssocID="{3C747889-70EA-407D-AF08-48242C7ABBDB}" presName="rootText" presStyleLbl="node2" presStyleIdx="2" presStyleCnt="4">
        <dgm:presLayoutVars>
          <dgm:chPref val="3"/>
        </dgm:presLayoutVars>
      </dgm:prSet>
      <dgm:spPr/>
    </dgm:pt>
    <dgm:pt modelId="{B6AA03A8-E99C-4236-A673-E5C4280CFADE}" type="pres">
      <dgm:prSet presAssocID="{3C747889-70EA-407D-AF08-48242C7ABBDB}" presName="rootConnector" presStyleLbl="node2" presStyleIdx="2" presStyleCnt="4"/>
      <dgm:spPr/>
    </dgm:pt>
    <dgm:pt modelId="{9E0D76D6-AAA6-4C50-A954-84EACAD817F3}" type="pres">
      <dgm:prSet presAssocID="{3C747889-70EA-407D-AF08-48242C7ABBDB}" presName="hierChild4" presStyleCnt="0"/>
      <dgm:spPr/>
    </dgm:pt>
    <dgm:pt modelId="{4E446B7D-F7AB-4770-9B4B-73463AF76BAF}" type="pres">
      <dgm:prSet presAssocID="{3C747889-70EA-407D-AF08-48242C7ABBDB}" presName="hierChild5" presStyleCnt="0"/>
      <dgm:spPr/>
    </dgm:pt>
    <dgm:pt modelId="{EF14BA54-5996-4F05-B651-F20644EDD824}" type="pres">
      <dgm:prSet presAssocID="{1739FDA1-B46B-4845-9D1D-ECCD4C41FD54}" presName="Name37" presStyleLbl="parChTrans1D2" presStyleIdx="3" presStyleCnt="4"/>
      <dgm:spPr/>
    </dgm:pt>
    <dgm:pt modelId="{3F7D4EB5-1380-4F9E-BD2D-7C3B0C1D3C2C}" type="pres">
      <dgm:prSet presAssocID="{BCDF60C1-40B1-41C9-B4B1-9999CADE5877}" presName="hierRoot2" presStyleCnt="0">
        <dgm:presLayoutVars>
          <dgm:hierBranch val="init"/>
        </dgm:presLayoutVars>
      </dgm:prSet>
      <dgm:spPr/>
    </dgm:pt>
    <dgm:pt modelId="{FFA72A06-1716-434E-9AAF-48B548BEDAA1}" type="pres">
      <dgm:prSet presAssocID="{BCDF60C1-40B1-41C9-B4B1-9999CADE5877}" presName="rootComposite" presStyleCnt="0"/>
      <dgm:spPr/>
    </dgm:pt>
    <dgm:pt modelId="{0DBDCCD6-5BDD-485B-98D9-6F3A2356EF29}" type="pres">
      <dgm:prSet presAssocID="{BCDF60C1-40B1-41C9-B4B1-9999CADE5877}" presName="rootText" presStyleLbl="node2" presStyleIdx="3" presStyleCnt="4">
        <dgm:presLayoutVars>
          <dgm:chPref val="3"/>
        </dgm:presLayoutVars>
      </dgm:prSet>
      <dgm:spPr/>
    </dgm:pt>
    <dgm:pt modelId="{0BB299C5-1184-46CF-AF27-47E5E82FB6FF}" type="pres">
      <dgm:prSet presAssocID="{BCDF60C1-40B1-41C9-B4B1-9999CADE5877}" presName="rootConnector" presStyleLbl="node2" presStyleIdx="3" presStyleCnt="4"/>
      <dgm:spPr/>
    </dgm:pt>
    <dgm:pt modelId="{90D71DA5-2444-4E4E-82DA-BCBB7CEAEDE8}" type="pres">
      <dgm:prSet presAssocID="{BCDF60C1-40B1-41C9-B4B1-9999CADE5877}" presName="hierChild4" presStyleCnt="0"/>
      <dgm:spPr/>
    </dgm:pt>
    <dgm:pt modelId="{21036557-0A5B-452E-A93B-E0ADF04A93D9}" type="pres">
      <dgm:prSet presAssocID="{BCDF60C1-40B1-41C9-B4B1-9999CADE5877}" presName="hierChild5" presStyleCnt="0"/>
      <dgm:spPr/>
    </dgm:pt>
    <dgm:pt modelId="{01288C41-A09B-498B-A377-59A412A13A50}" type="pres">
      <dgm:prSet presAssocID="{49FCDCF9-AC0C-425B-A6A8-F9DF643E169B}" presName="hierChild3" presStyleCnt="0"/>
      <dgm:spPr/>
    </dgm:pt>
  </dgm:ptLst>
  <dgm:cxnLst>
    <dgm:cxn modelId="{44BCC607-1B3C-4155-A20C-CB75152CFB9B}" type="presOf" srcId="{9C7A9CA5-DA24-4D7F-9F69-456601889F3A}" destId="{5E1C5C2C-0FF1-4E91-B386-7163A7411774}" srcOrd="0" destOrd="0" presId="urn:microsoft.com/office/officeart/2005/8/layout/orgChart1"/>
    <dgm:cxn modelId="{C1F8F80E-7957-44D5-9837-8BF44CA856E3}" type="presOf" srcId="{D09FD01C-1FDD-4AA0-8D6A-F623CB60F97A}" destId="{2A62F931-82DA-4B08-A940-D31DE245E878}" srcOrd="0" destOrd="0" presId="urn:microsoft.com/office/officeart/2005/8/layout/orgChart1"/>
    <dgm:cxn modelId="{D04E210F-692B-4FEB-A4E4-D01240C93155}" type="presOf" srcId="{BCDF60C1-40B1-41C9-B4B1-9999CADE5877}" destId="{0DBDCCD6-5BDD-485B-98D9-6F3A2356EF29}" srcOrd="0" destOrd="0" presId="urn:microsoft.com/office/officeart/2005/8/layout/orgChart1"/>
    <dgm:cxn modelId="{1B97CE11-CBCE-4FAC-9119-ED5843023B1B}" type="presOf" srcId="{BCDF60C1-40B1-41C9-B4B1-9999CADE5877}" destId="{0BB299C5-1184-46CF-AF27-47E5E82FB6FF}" srcOrd="1" destOrd="0" presId="urn:microsoft.com/office/officeart/2005/8/layout/orgChart1"/>
    <dgm:cxn modelId="{CE15A923-86C4-4858-A46C-1B6439529AB0}" type="presOf" srcId="{69BE6EC5-ECA4-4914-BBAE-B5A34AB0B6CB}" destId="{AF926AAA-55DC-48AB-94A6-D77BA7F74943}" srcOrd="0" destOrd="0" presId="urn:microsoft.com/office/officeart/2005/8/layout/orgChart1"/>
    <dgm:cxn modelId="{0AF34232-06E1-4C24-B558-B0BB70DC1F7A}" srcId="{AC1D6290-4CD9-4B26-8317-CD266BE7F0CC}" destId="{7D965EFE-E4B8-4C25-AF37-5F22C44A2D74}" srcOrd="2" destOrd="0" parTransId="{A3A0B6BF-B205-49F9-8B0A-E2D5A6402989}" sibTransId="{0B641080-5EED-4F4C-A019-1C3BDCEB9133}"/>
    <dgm:cxn modelId="{326D243A-55DB-4404-BC4E-D02B2C054043}" type="presOf" srcId="{69BE6EC5-ECA4-4914-BBAE-B5A34AB0B6CB}" destId="{F7A38988-4343-4D04-90F1-EC3A1AE45A0F}" srcOrd="1" destOrd="0" presId="urn:microsoft.com/office/officeart/2005/8/layout/orgChart1"/>
    <dgm:cxn modelId="{1108E33C-0002-4143-B366-2C723DBB44AF}" type="presOf" srcId="{AC1D6290-4CD9-4B26-8317-CD266BE7F0CC}" destId="{78A4BFFE-7334-4DA1-AAAB-8E52E2A113DE}" srcOrd="0" destOrd="0" presId="urn:microsoft.com/office/officeart/2005/8/layout/orgChart1"/>
    <dgm:cxn modelId="{D7F0663F-7E03-4737-B143-9977A1AF0F11}" type="presOf" srcId="{C7759C8C-8027-45C8-A761-57EBDB72F4E4}" destId="{04BF09EE-33D8-40A5-9E54-3846F9D42008}" srcOrd="0" destOrd="0" presId="urn:microsoft.com/office/officeart/2005/8/layout/orgChart1"/>
    <dgm:cxn modelId="{B26D755B-E93F-4AF5-A069-3F5CB73DD270}" type="presOf" srcId="{3C747889-70EA-407D-AF08-48242C7ABBDB}" destId="{7112DAFB-C326-4FB7-85FA-0DEAA13EFFB2}" srcOrd="0" destOrd="0" presId="urn:microsoft.com/office/officeart/2005/8/layout/orgChart1"/>
    <dgm:cxn modelId="{B670FD5B-830F-4E0E-9283-85A7A622CC0A}" type="presOf" srcId="{3126F3AC-D931-4103-8E38-AB6F8E643BD3}" destId="{2D8FF508-C0A8-4E35-BC91-6DCECAC18A73}" srcOrd="1" destOrd="0" presId="urn:microsoft.com/office/officeart/2005/8/layout/orgChart1"/>
    <dgm:cxn modelId="{96D51141-F432-4A38-9505-99B49D38F025}" type="presOf" srcId="{3126F3AC-D931-4103-8E38-AB6F8E643BD3}" destId="{F5D5D58D-6F2C-4880-83D6-A706CC0E5E37}" srcOrd="0" destOrd="0" presId="urn:microsoft.com/office/officeart/2005/8/layout/orgChart1"/>
    <dgm:cxn modelId="{AAA31843-52D2-4FAA-BDC6-4EC1B0540AE2}" srcId="{086CAB04-5C83-494B-B6B3-54DB16815243}" destId="{49FCDCF9-AC0C-425B-A6A8-F9DF643E169B}" srcOrd="0" destOrd="0" parTransId="{08F6A3BD-D298-4023-BB4C-D350054C5D5B}" sibTransId="{DF35C74C-A318-49C3-9C7D-87D8DED2B0C3}"/>
    <dgm:cxn modelId="{60C00444-26E1-4500-A5BC-BE79B9B18FF0}" type="presOf" srcId="{3C747889-70EA-407D-AF08-48242C7ABBDB}" destId="{B6AA03A8-E99C-4236-A673-E5C4280CFADE}" srcOrd="1" destOrd="0" presId="urn:microsoft.com/office/officeart/2005/8/layout/orgChart1"/>
    <dgm:cxn modelId="{922FC16B-F5BE-43BC-A8A5-01891F2C7CF6}" type="presOf" srcId="{AC1D6290-4CD9-4B26-8317-CD266BE7F0CC}" destId="{68676C13-3C3A-4949-9692-C932D7C82344}" srcOrd="1" destOrd="0" presId="urn:microsoft.com/office/officeart/2005/8/layout/orgChart1"/>
    <dgm:cxn modelId="{EEA8144C-E9E1-402A-914C-006A8114DF95}" type="presOf" srcId="{A6F09351-E2BC-493B-9673-2A0244711670}" destId="{198E9DAC-71C6-41FD-9478-360BC48EB680}" srcOrd="0" destOrd="0" presId="urn:microsoft.com/office/officeart/2005/8/layout/orgChart1"/>
    <dgm:cxn modelId="{526B034D-83DB-426D-A8F1-84F56BEB0D2F}" type="presOf" srcId="{C1AC30C5-2841-4196-9CDE-D4C2C33F61D7}" destId="{E0BD3D0B-8126-4FA8-ABC3-64954F33C611}" srcOrd="0" destOrd="0" presId="urn:microsoft.com/office/officeart/2005/8/layout/orgChart1"/>
    <dgm:cxn modelId="{75AA7C57-42C8-4DB8-B1E3-CC914DFFDCDA}" type="presOf" srcId="{A3A0B6BF-B205-49F9-8B0A-E2D5A6402989}" destId="{9C708272-DEC8-4899-8932-0F82BA0A53B1}" srcOrd="0" destOrd="0" presId="urn:microsoft.com/office/officeart/2005/8/layout/orgChart1"/>
    <dgm:cxn modelId="{DD2A1282-D61C-4304-9C09-9F1AE194849A}" srcId="{49FCDCF9-AC0C-425B-A6A8-F9DF643E169B}" destId="{69BE6EC5-ECA4-4914-BBAE-B5A34AB0B6CB}" srcOrd="1" destOrd="0" parTransId="{C1AC30C5-2841-4196-9CDE-D4C2C33F61D7}" sibTransId="{148D42F8-1AAD-46CD-B522-676473593035}"/>
    <dgm:cxn modelId="{0EFF6E94-8012-4E2F-A5FA-41352BF5B444}" type="presOf" srcId="{49FCDCF9-AC0C-425B-A6A8-F9DF643E169B}" destId="{2E6EC618-2DDB-4013-BDE6-3A8A9EFB59DA}" srcOrd="1" destOrd="0" presId="urn:microsoft.com/office/officeart/2005/8/layout/orgChart1"/>
    <dgm:cxn modelId="{9AD3019B-61EF-40C7-B4B6-95D07C04B842}" srcId="{AC1D6290-4CD9-4B26-8317-CD266BE7F0CC}" destId="{86669ED4-1B7D-4C9E-8C81-E64158BCCDAD}" srcOrd="0" destOrd="0" parTransId="{9C7A9CA5-DA24-4D7F-9F69-456601889F3A}" sibTransId="{2CE0B60D-1A99-40B2-9C14-DA6E65EC75A5}"/>
    <dgm:cxn modelId="{5D5527A7-1F7E-445A-AE9C-093E5A5F2B08}" type="presOf" srcId="{49FCDCF9-AC0C-425B-A6A8-F9DF643E169B}" destId="{2F71B316-F730-4BC6-A8CB-1F29F7AD077F}" srcOrd="0" destOrd="0" presId="urn:microsoft.com/office/officeart/2005/8/layout/orgChart1"/>
    <dgm:cxn modelId="{D1A8BEB0-2767-45F9-BD32-BC13B45DC680}" type="presOf" srcId="{7D965EFE-E4B8-4C25-AF37-5F22C44A2D74}" destId="{6841F01E-189A-4732-8EF6-4F680E5FC47F}" srcOrd="1" destOrd="0" presId="urn:microsoft.com/office/officeart/2005/8/layout/orgChart1"/>
    <dgm:cxn modelId="{592F42B1-4FF9-4CA0-8652-10E122F5FD69}" srcId="{49FCDCF9-AC0C-425B-A6A8-F9DF643E169B}" destId="{AC1D6290-4CD9-4B26-8317-CD266BE7F0CC}" srcOrd="0" destOrd="0" parTransId="{D09FD01C-1FDD-4AA0-8D6A-F623CB60F97A}" sibTransId="{42EB2BF9-3F58-4ECA-8F5E-C7B281B98733}"/>
    <dgm:cxn modelId="{AEB8F7B5-74D8-473B-8502-78CFD1639AC5}" type="presOf" srcId="{086CAB04-5C83-494B-B6B3-54DB16815243}" destId="{7BCB36F3-50CA-4A6C-ABEF-00BC037E0658}" srcOrd="0" destOrd="0" presId="urn:microsoft.com/office/officeart/2005/8/layout/orgChart1"/>
    <dgm:cxn modelId="{2F40F3BC-9988-4F48-B8E7-D0187B5DFA0E}" type="presOf" srcId="{7D965EFE-E4B8-4C25-AF37-5F22C44A2D74}" destId="{FB76D7AA-08EC-4F41-9486-78D2F5A4DF79}" srcOrd="0" destOrd="0" presId="urn:microsoft.com/office/officeart/2005/8/layout/orgChart1"/>
    <dgm:cxn modelId="{4CC203C6-6649-4A10-B248-BB090EDF6693}" type="presOf" srcId="{1739FDA1-B46B-4845-9D1D-ECCD4C41FD54}" destId="{EF14BA54-5996-4F05-B651-F20644EDD824}" srcOrd="0" destOrd="0" presId="urn:microsoft.com/office/officeart/2005/8/layout/orgChart1"/>
    <dgm:cxn modelId="{489EBED2-6796-4A74-BED3-2D77ACBD2B48}" type="presOf" srcId="{86669ED4-1B7D-4C9E-8C81-E64158BCCDAD}" destId="{E663C13A-5878-492C-812C-828A028F0797}" srcOrd="1" destOrd="0" presId="urn:microsoft.com/office/officeart/2005/8/layout/orgChart1"/>
    <dgm:cxn modelId="{DBBD4FD3-997E-4E28-9BF1-8A6C0A9781C3}" srcId="{AC1D6290-4CD9-4B26-8317-CD266BE7F0CC}" destId="{3126F3AC-D931-4103-8E38-AB6F8E643BD3}" srcOrd="1" destOrd="0" parTransId="{C7759C8C-8027-45C8-A761-57EBDB72F4E4}" sibTransId="{9BEA77C9-95B6-41AE-A04A-50E91BDA4327}"/>
    <dgm:cxn modelId="{7DF4BBD5-1846-45B3-8C37-0B6477617D40}" srcId="{49FCDCF9-AC0C-425B-A6A8-F9DF643E169B}" destId="{BCDF60C1-40B1-41C9-B4B1-9999CADE5877}" srcOrd="3" destOrd="0" parTransId="{1739FDA1-B46B-4845-9D1D-ECCD4C41FD54}" sibTransId="{A2EFD3F6-CA27-41FD-A80E-8E62C05325FB}"/>
    <dgm:cxn modelId="{0C85B5D7-B5CC-47F2-A06D-51A18595C8A9}" type="presOf" srcId="{86669ED4-1B7D-4C9E-8C81-E64158BCCDAD}" destId="{AC5F251B-6D9E-43A0-A568-295300936205}" srcOrd="0" destOrd="0" presId="urn:microsoft.com/office/officeart/2005/8/layout/orgChart1"/>
    <dgm:cxn modelId="{19476BE5-55CF-4FB3-8F32-FB0194FC1F0D}" srcId="{49FCDCF9-AC0C-425B-A6A8-F9DF643E169B}" destId="{3C747889-70EA-407D-AF08-48242C7ABBDB}" srcOrd="2" destOrd="0" parTransId="{A6F09351-E2BC-493B-9673-2A0244711670}" sibTransId="{67F271EE-7AF9-4F13-8EFC-EC05100F2AFF}"/>
    <dgm:cxn modelId="{1DD24429-5568-479A-B2F4-9437A5E0EC61}" type="presParOf" srcId="{7BCB36F3-50CA-4A6C-ABEF-00BC037E0658}" destId="{C3DCD816-2421-4696-971E-3D475601658A}" srcOrd="0" destOrd="0" presId="urn:microsoft.com/office/officeart/2005/8/layout/orgChart1"/>
    <dgm:cxn modelId="{21B24FED-5D2A-464A-9323-B22DC510CD97}" type="presParOf" srcId="{C3DCD816-2421-4696-971E-3D475601658A}" destId="{B51A1FF2-9247-41F9-99E1-2A414861C72E}" srcOrd="0" destOrd="0" presId="urn:microsoft.com/office/officeart/2005/8/layout/orgChart1"/>
    <dgm:cxn modelId="{8107B302-6A05-44BF-AE90-4DF8D654ABD7}" type="presParOf" srcId="{B51A1FF2-9247-41F9-99E1-2A414861C72E}" destId="{2F71B316-F730-4BC6-A8CB-1F29F7AD077F}" srcOrd="0" destOrd="0" presId="urn:microsoft.com/office/officeart/2005/8/layout/orgChart1"/>
    <dgm:cxn modelId="{1CAAC651-3E8B-415F-B4A1-CB5CD3E82785}" type="presParOf" srcId="{B51A1FF2-9247-41F9-99E1-2A414861C72E}" destId="{2E6EC618-2DDB-4013-BDE6-3A8A9EFB59DA}" srcOrd="1" destOrd="0" presId="urn:microsoft.com/office/officeart/2005/8/layout/orgChart1"/>
    <dgm:cxn modelId="{0D23BB89-5C1A-4B3C-A669-E46B087A4FEC}" type="presParOf" srcId="{C3DCD816-2421-4696-971E-3D475601658A}" destId="{B442B848-252D-4A5E-8E36-824CDE89DC74}" srcOrd="1" destOrd="0" presId="urn:microsoft.com/office/officeart/2005/8/layout/orgChart1"/>
    <dgm:cxn modelId="{745A3FEA-048B-4599-A85F-6E4B179DF3D4}" type="presParOf" srcId="{B442B848-252D-4A5E-8E36-824CDE89DC74}" destId="{2A62F931-82DA-4B08-A940-D31DE245E878}" srcOrd="0" destOrd="0" presId="urn:microsoft.com/office/officeart/2005/8/layout/orgChart1"/>
    <dgm:cxn modelId="{53EFACD1-96C4-433B-9E69-3137C5E682FA}" type="presParOf" srcId="{B442B848-252D-4A5E-8E36-824CDE89DC74}" destId="{8C7EFFD9-1248-4D47-9D31-007068FD4F9A}" srcOrd="1" destOrd="0" presId="urn:microsoft.com/office/officeart/2005/8/layout/orgChart1"/>
    <dgm:cxn modelId="{7FC50470-AF2D-4E0D-AD59-84644A964ECF}" type="presParOf" srcId="{8C7EFFD9-1248-4D47-9D31-007068FD4F9A}" destId="{8729506B-9FEF-4C44-9284-0C5E2E598684}" srcOrd="0" destOrd="0" presId="urn:microsoft.com/office/officeart/2005/8/layout/orgChart1"/>
    <dgm:cxn modelId="{E4F52482-1189-4DB8-944B-19C6B3988354}" type="presParOf" srcId="{8729506B-9FEF-4C44-9284-0C5E2E598684}" destId="{78A4BFFE-7334-4DA1-AAAB-8E52E2A113DE}" srcOrd="0" destOrd="0" presId="urn:microsoft.com/office/officeart/2005/8/layout/orgChart1"/>
    <dgm:cxn modelId="{5EDAF5FA-C744-4FB8-A229-CF8F43671E7F}" type="presParOf" srcId="{8729506B-9FEF-4C44-9284-0C5E2E598684}" destId="{68676C13-3C3A-4949-9692-C932D7C82344}" srcOrd="1" destOrd="0" presId="urn:microsoft.com/office/officeart/2005/8/layout/orgChart1"/>
    <dgm:cxn modelId="{50D94D2A-463C-4801-840B-B2B177CAC7A9}" type="presParOf" srcId="{8C7EFFD9-1248-4D47-9D31-007068FD4F9A}" destId="{3EB23E90-62D4-473F-BAB4-515717FF9AC6}" srcOrd="1" destOrd="0" presId="urn:microsoft.com/office/officeart/2005/8/layout/orgChart1"/>
    <dgm:cxn modelId="{E39EBF96-233D-4075-8CE7-834DBE3608A9}" type="presParOf" srcId="{3EB23E90-62D4-473F-BAB4-515717FF9AC6}" destId="{5E1C5C2C-0FF1-4E91-B386-7163A7411774}" srcOrd="0" destOrd="0" presId="urn:microsoft.com/office/officeart/2005/8/layout/orgChart1"/>
    <dgm:cxn modelId="{1A7DA2AB-B94A-482B-882C-30A4F1928C8E}" type="presParOf" srcId="{3EB23E90-62D4-473F-BAB4-515717FF9AC6}" destId="{300D5751-78B0-41A1-86AF-0299F66F1800}" srcOrd="1" destOrd="0" presId="urn:microsoft.com/office/officeart/2005/8/layout/orgChart1"/>
    <dgm:cxn modelId="{91D8CF51-FEE0-475B-91A6-7318C478306E}" type="presParOf" srcId="{300D5751-78B0-41A1-86AF-0299F66F1800}" destId="{A810CF98-2C0B-4421-8B61-D25DD61216DA}" srcOrd="0" destOrd="0" presId="urn:microsoft.com/office/officeart/2005/8/layout/orgChart1"/>
    <dgm:cxn modelId="{13B1A200-4FF3-4110-BAD6-5B017D541215}" type="presParOf" srcId="{A810CF98-2C0B-4421-8B61-D25DD61216DA}" destId="{AC5F251B-6D9E-43A0-A568-295300936205}" srcOrd="0" destOrd="0" presId="urn:microsoft.com/office/officeart/2005/8/layout/orgChart1"/>
    <dgm:cxn modelId="{64E3058F-5805-415F-8451-02196FF9D7F8}" type="presParOf" srcId="{A810CF98-2C0B-4421-8B61-D25DD61216DA}" destId="{E663C13A-5878-492C-812C-828A028F0797}" srcOrd="1" destOrd="0" presId="urn:microsoft.com/office/officeart/2005/8/layout/orgChart1"/>
    <dgm:cxn modelId="{E3C9258D-C22D-4429-B371-52C9CC464AE4}" type="presParOf" srcId="{300D5751-78B0-41A1-86AF-0299F66F1800}" destId="{E8091AA9-1B50-447F-9A99-042DE280C57E}" srcOrd="1" destOrd="0" presId="urn:microsoft.com/office/officeart/2005/8/layout/orgChart1"/>
    <dgm:cxn modelId="{CB6A17E8-F179-49F6-A1BE-C82DA714A7F7}" type="presParOf" srcId="{300D5751-78B0-41A1-86AF-0299F66F1800}" destId="{D0643DC7-2B55-4D9A-8821-9BC15A0CB633}" srcOrd="2" destOrd="0" presId="urn:microsoft.com/office/officeart/2005/8/layout/orgChart1"/>
    <dgm:cxn modelId="{BF4ACAA4-88DB-4C3C-9ACC-09FABF376875}" type="presParOf" srcId="{3EB23E90-62D4-473F-BAB4-515717FF9AC6}" destId="{04BF09EE-33D8-40A5-9E54-3846F9D42008}" srcOrd="2" destOrd="0" presId="urn:microsoft.com/office/officeart/2005/8/layout/orgChart1"/>
    <dgm:cxn modelId="{FFF43109-8BCF-418A-B27A-61F3B4AE7F73}" type="presParOf" srcId="{3EB23E90-62D4-473F-BAB4-515717FF9AC6}" destId="{E9F81147-D1B4-4D71-9772-85E56B72C469}" srcOrd="3" destOrd="0" presId="urn:microsoft.com/office/officeart/2005/8/layout/orgChart1"/>
    <dgm:cxn modelId="{855F7364-071F-4AC1-AC9E-72B717D1650D}" type="presParOf" srcId="{E9F81147-D1B4-4D71-9772-85E56B72C469}" destId="{32D0B5F6-6EE2-4438-9893-8122D472963F}" srcOrd="0" destOrd="0" presId="urn:microsoft.com/office/officeart/2005/8/layout/orgChart1"/>
    <dgm:cxn modelId="{ADF2975D-BB35-45B3-A12C-69487982B519}" type="presParOf" srcId="{32D0B5F6-6EE2-4438-9893-8122D472963F}" destId="{F5D5D58D-6F2C-4880-83D6-A706CC0E5E37}" srcOrd="0" destOrd="0" presId="urn:microsoft.com/office/officeart/2005/8/layout/orgChart1"/>
    <dgm:cxn modelId="{BBFEA1BE-74B3-47A4-ABD7-4741CE6B22ED}" type="presParOf" srcId="{32D0B5F6-6EE2-4438-9893-8122D472963F}" destId="{2D8FF508-C0A8-4E35-BC91-6DCECAC18A73}" srcOrd="1" destOrd="0" presId="urn:microsoft.com/office/officeart/2005/8/layout/orgChart1"/>
    <dgm:cxn modelId="{503BFAC7-862C-4400-8E26-B12017966F17}" type="presParOf" srcId="{E9F81147-D1B4-4D71-9772-85E56B72C469}" destId="{CA850A06-5B86-4EC3-9387-624833683994}" srcOrd="1" destOrd="0" presId="urn:microsoft.com/office/officeart/2005/8/layout/orgChart1"/>
    <dgm:cxn modelId="{67C894D9-814C-4209-ACB2-D012576802AB}" type="presParOf" srcId="{E9F81147-D1B4-4D71-9772-85E56B72C469}" destId="{F0D7DE0E-84D4-4095-BEDA-BC1917F423F3}" srcOrd="2" destOrd="0" presId="urn:microsoft.com/office/officeart/2005/8/layout/orgChart1"/>
    <dgm:cxn modelId="{ED4E19B7-F9AA-480A-8A7C-3DFAA47645C7}" type="presParOf" srcId="{3EB23E90-62D4-473F-BAB4-515717FF9AC6}" destId="{9C708272-DEC8-4899-8932-0F82BA0A53B1}" srcOrd="4" destOrd="0" presId="urn:microsoft.com/office/officeart/2005/8/layout/orgChart1"/>
    <dgm:cxn modelId="{E227B41E-2ED1-4B7F-A3D0-C963FA526773}" type="presParOf" srcId="{3EB23E90-62D4-473F-BAB4-515717FF9AC6}" destId="{0EAA14F1-0231-4002-83F5-B240904EFA08}" srcOrd="5" destOrd="0" presId="urn:microsoft.com/office/officeart/2005/8/layout/orgChart1"/>
    <dgm:cxn modelId="{302E2200-99F1-48B3-BD89-5C3BF995E4CC}" type="presParOf" srcId="{0EAA14F1-0231-4002-83F5-B240904EFA08}" destId="{497E3F5D-83A3-49A7-9E41-AF5CBBDA69C5}" srcOrd="0" destOrd="0" presId="urn:microsoft.com/office/officeart/2005/8/layout/orgChart1"/>
    <dgm:cxn modelId="{78C563ED-6096-4C97-B9EC-97248D94091A}" type="presParOf" srcId="{497E3F5D-83A3-49A7-9E41-AF5CBBDA69C5}" destId="{FB76D7AA-08EC-4F41-9486-78D2F5A4DF79}" srcOrd="0" destOrd="0" presId="urn:microsoft.com/office/officeart/2005/8/layout/orgChart1"/>
    <dgm:cxn modelId="{8D03D20B-963A-4723-81BF-C2A9935D7F99}" type="presParOf" srcId="{497E3F5D-83A3-49A7-9E41-AF5CBBDA69C5}" destId="{6841F01E-189A-4732-8EF6-4F680E5FC47F}" srcOrd="1" destOrd="0" presId="urn:microsoft.com/office/officeart/2005/8/layout/orgChart1"/>
    <dgm:cxn modelId="{48D52F20-AD06-4F97-ACFC-CEFDF16A2031}" type="presParOf" srcId="{0EAA14F1-0231-4002-83F5-B240904EFA08}" destId="{D0D68571-9653-41F6-8152-2E2408E5A9A4}" srcOrd="1" destOrd="0" presId="urn:microsoft.com/office/officeart/2005/8/layout/orgChart1"/>
    <dgm:cxn modelId="{4712E143-DA8C-4118-8698-CE8A7588B6D6}" type="presParOf" srcId="{0EAA14F1-0231-4002-83F5-B240904EFA08}" destId="{AC5DAA97-0946-4F2B-A4F0-432EED420515}" srcOrd="2" destOrd="0" presId="urn:microsoft.com/office/officeart/2005/8/layout/orgChart1"/>
    <dgm:cxn modelId="{C4252033-D041-455C-92F2-3D7AAC3954BA}" type="presParOf" srcId="{8C7EFFD9-1248-4D47-9D31-007068FD4F9A}" destId="{2FEA46E1-77B7-4E06-9C5D-7BA9BE38F803}" srcOrd="2" destOrd="0" presId="urn:microsoft.com/office/officeart/2005/8/layout/orgChart1"/>
    <dgm:cxn modelId="{51635119-88A3-4B22-8372-0D8200A0B394}" type="presParOf" srcId="{B442B848-252D-4A5E-8E36-824CDE89DC74}" destId="{E0BD3D0B-8126-4FA8-ABC3-64954F33C611}" srcOrd="2" destOrd="0" presId="urn:microsoft.com/office/officeart/2005/8/layout/orgChart1"/>
    <dgm:cxn modelId="{068885E9-459B-4D93-9A54-13449C1EC7E8}" type="presParOf" srcId="{B442B848-252D-4A5E-8E36-824CDE89DC74}" destId="{D105DB23-9F04-4371-BC2F-B2B3511A5380}" srcOrd="3" destOrd="0" presId="urn:microsoft.com/office/officeart/2005/8/layout/orgChart1"/>
    <dgm:cxn modelId="{B73F4310-019F-48E5-B400-F0A3C250E303}" type="presParOf" srcId="{D105DB23-9F04-4371-BC2F-B2B3511A5380}" destId="{07DE8FEE-986B-4F9D-8073-DA2501D18387}" srcOrd="0" destOrd="0" presId="urn:microsoft.com/office/officeart/2005/8/layout/orgChart1"/>
    <dgm:cxn modelId="{DFCCA6C9-1323-443A-96CB-8B5890442468}" type="presParOf" srcId="{07DE8FEE-986B-4F9D-8073-DA2501D18387}" destId="{AF926AAA-55DC-48AB-94A6-D77BA7F74943}" srcOrd="0" destOrd="0" presId="urn:microsoft.com/office/officeart/2005/8/layout/orgChart1"/>
    <dgm:cxn modelId="{F5DBF218-C11A-4704-8AD8-B570B543166C}" type="presParOf" srcId="{07DE8FEE-986B-4F9D-8073-DA2501D18387}" destId="{F7A38988-4343-4D04-90F1-EC3A1AE45A0F}" srcOrd="1" destOrd="0" presId="urn:microsoft.com/office/officeart/2005/8/layout/orgChart1"/>
    <dgm:cxn modelId="{58419408-DF07-4695-AE78-C83509694503}" type="presParOf" srcId="{D105DB23-9F04-4371-BC2F-B2B3511A5380}" destId="{7CE00583-ED80-42EC-823F-E2E84BD16188}" srcOrd="1" destOrd="0" presId="urn:microsoft.com/office/officeart/2005/8/layout/orgChart1"/>
    <dgm:cxn modelId="{AC6807A1-737A-43B0-BF19-FFE389360E95}" type="presParOf" srcId="{D105DB23-9F04-4371-BC2F-B2B3511A5380}" destId="{C24CCA5D-B7E3-4EFA-8A33-B3E441D9F132}" srcOrd="2" destOrd="0" presId="urn:microsoft.com/office/officeart/2005/8/layout/orgChart1"/>
    <dgm:cxn modelId="{30E55F64-18E3-4A18-8F23-B55E53DF01A7}" type="presParOf" srcId="{B442B848-252D-4A5E-8E36-824CDE89DC74}" destId="{198E9DAC-71C6-41FD-9478-360BC48EB680}" srcOrd="4" destOrd="0" presId="urn:microsoft.com/office/officeart/2005/8/layout/orgChart1"/>
    <dgm:cxn modelId="{F462B687-A0AF-414D-BCA5-915870FCADF1}" type="presParOf" srcId="{B442B848-252D-4A5E-8E36-824CDE89DC74}" destId="{E8B464C3-CC63-4981-8F51-55CB2DF5241A}" srcOrd="5" destOrd="0" presId="urn:microsoft.com/office/officeart/2005/8/layout/orgChart1"/>
    <dgm:cxn modelId="{66234AFB-253B-410C-BF46-288180E19731}" type="presParOf" srcId="{E8B464C3-CC63-4981-8F51-55CB2DF5241A}" destId="{9D672349-EF3A-46BE-8FFB-F9AF4EA6A9AC}" srcOrd="0" destOrd="0" presId="urn:microsoft.com/office/officeart/2005/8/layout/orgChart1"/>
    <dgm:cxn modelId="{267317A4-7AA2-4E3E-ABDD-D8A4B05A7A90}" type="presParOf" srcId="{9D672349-EF3A-46BE-8FFB-F9AF4EA6A9AC}" destId="{7112DAFB-C326-4FB7-85FA-0DEAA13EFFB2}" srcOrd="0" destOrd="0" presId="urn:microsoft.com/office/officeart/2005/8/layout/orgChart1"/>
    <dgm:cxn modelId="{CEC9D533-EFE3-426B-AEFE-5E6F7167E7E0}" type="presParOf" srcId="{9D672349-EF3A-46BE-8FFB-F9AF4EA6A9AC}" destId="{B6AA03A8-E99C-4236-A673-E5C4280CFADE}" srcOrd="1" destOrd="0" presId="urn:microsoft.com/office/officeart/2005/8/layout/orgChart1"/>
    <dgm:cxn modelId="{2A8BCA8C-804E-4F17-B60D-71F47C091DD6}" type="presParOf" srcId="{E8B464C3-CC63-4981-8F51-55CB2DF5241A}" destId="{9E0D76D6-AAA6-4C50-A954-84EACAD817F3}" srcOrd="1" destOrd="0" presId="urn:microsoft.com/office/officeart/2005/8/layout/orgChart1"/>
    <dgm:cxn modelId="{6A3A43A9-9D6B-493A-BDE6-894A487ABA3D}" type="presParOf" srcId="{E8B464C3-CC63-4981-8F51-55CB2DF5241A}" destId="{4E446B7D-F7AB-4770-9B4B-73463AF76BAF}" srcOrd="2" destOrd="0" presId="urn:microsoft.com/office/officeart/2005/8/layout/orgChart1"/>
    <dgm:cxn modelId="{81138A91-C4EC-4CFD-BBB8-702CF2FFBA50}" type="presParOf" srcId="{B442B848-252D-4A5E-8E36-824CDE89DC74}" destId="{EF14BA54-5996-4F05-B651-F20644EDD824}" srcOrd="6" destOrd="0" presId="urn:microsoft.com/office/officeart/2005/8/layout/orgChart1"/>
    <dgm:cxn modelId="{DF4BC89D-9FF2-4280-BF22-52C064DE7E7C}" type="presParOf" srcId="{B442B848-252D-4A5E-8E36-824CDE89DC74}" destId="{3F7D4EB5-1380-4F9E-BD2D-7C3B0C1D3C2C}" srcOrd="7" destOrd="0" presId="urn:microsoft.com/office/officeart/2005/8/layout/orgChart1"/>
    <dgm:cxn modelId="{CFFB2C70-AC36-47A6-918A-8B3C5D9DEF9D}" type="presParOf" srcId="{3F7D4EB5-1380-4F9E-BD2D-7C3B0C1D3C2C}" destId="{FFA72A06-1716-434E-9AAF-48B548BEDAA1}" srcOrd="0" destOrd="0" presId="urn:microsoft.com/office/officeart/2005/8/layout/orgChart1"/>
    <dgm:cxn modelId="{567299EE-D0CB-49E6-A0AD-146969E52225}" type="presParOf" srcId="{FFA72A06-1716-434E-9AAF-48B548BEDAA1}" destId="{0DBDCCD6-5BDD-485B-98D9-6F3A2356EF29}" srcOrd="0" destOrd="0" presId="urn:microsoft.com/office/officeart/2005/8/layout/orgChart1"/>
    <dgm:cxn modelId="{C2EAA0B4-9719-471A-ABD7-CD240662C46A}" type="presParOf" srcId="{FFA72A06-1716-434E-9AAF-48B548BEDAA1}" destId="{0BB299C5-1184-46CF-AF27-47E5E82FB6FF}" srcOrd="1" destOrd="0" presId="urn:microsoft.com/office/officeart/2005/8/layout/orgChart1"/>
    <dgm:cxn modelId="{19CBD740-D747-4BB6-8480-16746A64D209}" type="presParOf" srcId="{3F7D4EB5-1380-4F9E-BD2D-7C3B0C1D3C2C}" destId="{90D71DA5-2444-4E4E-82DA-BCBB7CEAEDE8}" srcOrd="1" destOrd="0" presId="urn:microsoft.com/office/officeart/2005/8/layout/orgChart1"/>
    <dgm:cxn modelId="{67AA4520-5C5F-47F2-BF3C-A1EA501D5F27}" type="presParOf" srcId="{3F7D4EB5-1380-4F9E-BD2D-7C3B0C1D3C2C}" destId="{21036557-0A5B-452E-A93B-E0ADF04A93D9}" srcOrd="2" destOrd="0" presId="urn:microsoft.com/office/officeart/2005/8/layout/orgChart1"/>
    <dgm:cxn modelId="{70B20498-9C6E-45E5-80F8-729D0EF03E1B}" type="presParOf" srcId="{C3DCD816-2421-4696-971E-3D475601658A}" destId="{01288C41-A09B-498B-A377-59A412A13A5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4BA54-5996-4F05-B651-F20644EDD824}">
      <dsp:nvSpPr>
        <dsp:cNvPr id="0" name=""/>
        <dsp:cNvSpPr/>
      </dsp:nvSpPr>
      <dsp:spPr>
        <a:xfrm>
          <a:off x="3657600" y="768533"/>
          <a:ext cx="2779566" cy="321602"/>
        </a:xfrm>
        <a:custGeom>
          <a:avLst/>
          <a:gdLst/>
          <a:ahLst/>
          <a:cxnLst/>
          <a:rect l="0" t="0" r="0" b="0"/>
          <a:pathLst>
            <a:path>
              <a:moveTo>
                <a:pt x="0" y="0"/>
              </a:moveTo>
              <a:lnTo>
                <a:pt x="0" y="160801"/>
              </a:lnTo>
              <a:lnTo>
                <a:pt x="2779566" y="160801"/>
              </a:lnTo>
              <a:lnTo>
                <a:pt x="2779566" y="32160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8E9DAC-71C6-41FD-9478-360BC48EB680}">
      <dsp:nvSpPr>
        <dsp:cNvPr id="0" name=""/>
        <dsp:cNvSpPr/>
      </dsp:nvSpPr>
      <dsp:spPr>
        <a:xfrm>
          <a:off x="3657600" y="768533"/>
          <a:ext cx="926522" cy="321602"/>
        </a:xfrm>
        <a:custGeom>
          <a:avLst/>
          <a:gdLst/>
          <a:ahLst/>
          <a:cxnLst/>
          <a:rect l="0" t="0" r="0" b="0"/>
          <a:pathLst>
            <a:path>
              <a:moveTo>
                <a:pt x="0" y="0"/>
              </a:moveTo>
              <a:lnTo>
                <a:pt x="0" y="160801"/>
              </a:lnTo>
              <a:lnTo>
                <a:pt x="926522" y="160801"/>
              </a:lnTo>
              <a:lnTo>
                <a:pt x="926522" y="32160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BD3D0B-8126-4FA8-ABC3-64954F33C611}">
      <dsp:nvSpPr>
        <dsp:cNvPr id="0" name=""/>
        <dsp:cNvSpPr/>
      </dsp:nvSpPr>
      <dsp:spPr>
        <a:xfrm>
          <a:off x="2731077" y="768533"/>
          <a:ext cx="926522" cy="321602"/>
        </a:xfrm>
        <a:custGeom>
          <a:avLst/>
          <a:gdLst/>
          <a:ahLst/>
          <a:cxnLst/>
          <a:rect l="0" t="0" r="0" b="0"/>
          <a:pathLst>
            <a:path>
              <a:moveTo>
                <a:pt x="926522" y="0"/>
              </a:moveTo>
              <a:lnTo>
                <a:pt x="926522" y="160801"/>
              </a:lnTo>
              <a:lnTo>
                <a:pt x="0" y="160801"/>
              </a:lnTo>
              <a:lnTo>
                <a:pt x="0" y="32160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08272-DEC8-4899-8932-0F82BA0A53B1}">
      <dsp:nvSpPr>
        <dsp:cNvPr id="0" name=""/>
        <dsp:cNvSpPr/>
      </dsp:nvSpPr>
      <dsp:spPr>
        <a:xfrm>
          <a:off x="265457" y="1855856"/>
          <a:ext cx="229716" cy="2879109"/>
        </a:xfrm>
        <a:custGeom>
          <a:avLst/>
          <a:gdLst/>
          <a:ahLst/>
          <a:cxnLst/>
          <a:rect l="0" t="0" r="0" b="0"/>
          <a:pathLst>
            <a:path>
              <a:moveTo>
                <a:pt x="0" y="0"/>
              </a:moveTo>
              <a:lnTo>
                <a:pt x="0" y="2879109"/>
              </a:lnTo>
              <a:lnTo>
                <a:pt x="229716" y="2879109"/>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BF09EE-33D8-40A5-9E54-3846F9D42008}">
      <dsp:nvSpPr>
        <dsp:cNvPr id="0" name=""/>
        <dsp:cNvSpPr/>
      </dsp:nvSpPr>
      <dsp:spPr>
        <a:xfrm>
          <a:off x="265457" y="1855856"/>
          <a:ext cx="229716" cy="1791786"/>
        </a:xfrm>
        <a:custGeom>
          <a:avLst/>
          <a:gdLst/>
          <a:ahLst/>
          <a:cxnLst/>
          <a:rect l="0" t="0" r="0" b="0"/>
          <a:pathLst>
            <a:path>
              <a:moveTo>
                <a:pt x="0" y="0"/>
              </a:moveTo>
              <a:lnTo>
                <a:pt x="0" y="1791786"/>
              </a:lnTo>
              <a:lnTo>
                <a:pt x="229716" y="1791786"/>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1C5C2C-0FF1-4E91-B386-7163A7411774}">
      <dsp:nvSpPr>
        <dsp:cNvPr id="0" name=""/>
        <dsp:cNvSpPr/>
      </dsp:nvSpPr>
      <dsp:spPr>
        <a:xfrm>
          <a:off x="265457" y="1855856"/>
          <a:ext cx="229716" cy="704463"/>
        </a:xfrm>
        <a:custGeom>
          <a:avLst/>
          <a:gdLst/>
          <a:ahLst/>
          <a:cxnLst/>
          <a:rect l="0" t="0" r="0" b="0"/>
          <a:pathLst>
            <a:path>
              <a:moveTo>
                <a:pt x="0" y="0"/>
              </a:moveTo>
              <a:lnTo>
                <a:pt x="0" y="704463"/>
              </a:lnTo>
              <a:lnTo>
                <a:pt x="229716" y="70446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2F931-82DA-4B08-A940-D31DE245E878}">
      <dsp:nvSpPr>
        <dsp:cNvPr id="0" name=""/>
        <dsp:cNvSpPr/>
      </dsp:nvSpPr>
      <dsp:spPr>
        <a:xfrm>
          <a:off x="878033" y="768533"/>
          <a:ext cx="2779566" cy="321602"/>
        </a:xfrm>
        <a:custGeom>
          <a:avLst/>
          <a:gdLst/>
          <a:ahLst/>
          <a:cxnLst/>
          <a:rect l="0" t="0" r="0" b="0"/>
          <a:pathLst>
            <a:path>
              <a:moveTo>
                <a:pt x="2779566" y="0"/>
              </a:moveTo>
              <a:lnTo>
                <a:pt x="2779566" y="160801"/>
              </a:lnTo>
              <a:lnTo>
                <a:pt x="0" y="160801"/>
              </a:lnTo>
              <a:lnTo>
                <a:pt x="0" y="32160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1B316-F730-4BC6-A8CB-1F29F7AD077F}">
      <dsp:nvSpPr>
        <dsp:cNvPr id="0" name=""/>
        <dsp:cNvSpPr/>
      </dsp:nvSpPr>
      <dsp:spPr>
        <a:xfrm>
          <a:off x="2891879" y="2812"/>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Rouge Score</a:t>
          </a:r>
        </a:p>
      </dsp:txBody>
      <dsp:txXfrm>
        <a:off x="2891879" y="2812"/>
        <a:ext cx="1531441" cy="765720"/>
      </dsp:txXfrm>
    </dsp:sp>
    <dsp:sp modelId="{78A4BFFE-7334-4DA1-AAAB-8E52E2A113DE}">
      <dsp:nvSpPr>
        <dsp:cNvPr id="0" name=""/>
        <dsp:cNvSpPr/>
      </dsp:nvSpPr>
      <dsp:spPr>
        <a:xfrm>
          <a:off x="112313" y="1090136"/>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ROUGE-N</a:t>
          </a:r>
        </a:p>
      </dsp:txBody>
      <dsp:txXfrm>
        <a:off x="112313" y="1090136"/>
        <a:ext cx="1531441" cy="765720"/>
      </dsp:txXfrm>
    </dsp:sp>
    <dsp:sp modelId="{AC5F251B-6D9E-43A0-A568-295300936205}">
      <dsp:nvSpPr>
        <dsp:cNvPr id="0" name=""/>
        <dsp:cNvSpPr/>
      </dsp:nvSpPr>
      <dsp:spPr>
        <a:xfrm>
          <a:off x="495173" y="2177459"/>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ROUGE-1</a:t>
          </a:r>
        </a:p>
      </dsp:txBody>
      <dsp:txXfrm>
        <a:off x="495173" y="2177459"/>
        <a:ext cx="1531441" cy="765720"/>
      </dsp:txXfrm>
    </dsp:sp>
    <dsp:sp modelId="{F5D5D58D-6F2C-4880-83D6-A706CC0E5E37}">
      <dsp:nvSpPr>
        <dsp:cNvPr id="0" name=""/>
        <dsp:cNvSpPr/>
      </dsp:nvSpPr>
      <dsp:spPr>
        <a:xfrm>
          <a:off x="495173" y="3264783"/>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ROUGE-2</a:t>
          </a:r>
        </a:p>
      </dsp:txBody>
      <dsp:txXfrm>
        <a:off x="495173" y="3264783"/>
        <a:ext cx="1531441" cy="765720"/>
      </dsp:txXfrm>
    </dsp:sp>
    <dsp:sp modelId="{FB76D7AA-08EC-4F41-9486-78D2F5A4DF79}">
      <dsp:nvSpPr>
        <dsp:cNvPr id="0" name=""/>
        <dsp:cNvSpPr/>
      </dsp:nvSpPr>
      <dsp:spPr>
        <a:xfrm>
          <a:off x="495173" y="4352106"/>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a:t>
          </a:r>
          <a:endParaRPr lang="en-US" sz="2600" kern="1200" dirty="0"/>
        </a:p>
      </dsp:txBody>
      <dsp:txXfrm>
        <a:off x="495173" y="4352106"/>
        <a:ext cx="1531441" cy="765720"/>
      </dsp:txXfrm>
    </dsp:sp>
    <dsp:sp modelId="{AF926AAA-55DC-48AB-94A6-D77BA7F74943}">
      <dsp:nvSpPr>
        <dsp:cNvPr id="0" name=""/>
        <dsp:cNvSpPr/>
      </dsp:nvSpPr>
      <dsp:spPr>
        <a:xfrm>
          <a:off x="1965357" y="1090136"/>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ROUGE-L</a:t>
          </a:r>
        </a:p>
      </dsp:txBody>
      <dsp:txXfrm>
        <a:off x="1965357" y="1090136"/>
        <a:ext cx="1531441" cy="765720"/>
      </dsp:txXfrm>
    </dsp:sp>
    <dsp:sp modelId="{7112DAFB-C326-4FB7-85FA-0DEAA13EFFB2}">
      <dsp:nvSpPr>
        <dsp:cNvPr id="0" name=""/>
        <dsp:cNvSpPr/>
      </dsp:nvSpPr>
      <dsp:spPr>
        <a:xfrm>
          <a:off x="3818401" y="1090136"/>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t>
          </a:r>
        </a:p>
      </dsp:txBody>
      <dsp:txXfrm>
        <a:off x="3818401" y="1090136"/>
        <a:ext cx="1531441" cy="765720"/>
      </dsp:txXfrm>
    </dsp:sp>
    <dsp:sp modelId="{0DBDCCD6-5BDD-485B-98D9-6F3A2356EF29}">
      <dsp:nvSpPr>
        <dsp:cNvPr id="0" name=""/>
        <dsp:cNvSpPr/>
      </dsp:nvSpPr>
      <dsp:spPr>
        <a:xfrm>
          <a:off x="5671445" y="1090136"/>
          <a:ext cx="1531441" cy="765720"/>
        </a:xfrm>
        <a:prstGeom prst="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ROUGE-S</a:t>
          </a:r>
        </a:p>
      </dsp:txBody>
      <dsp:txXfrm>
        <a:off x="5671445" y="1090136"/>
        <a:ext cx="1531441" cy="7657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pic>
        <p:nvPicPr>
          <p:cNvPr id="10" name="Picture 9">
            <a:extLst>
              <a:ext uri="{FF2B5EF4-FFF2-40B4-BE49-F238E27FC236}">
                <a16:creationId xmlns:a16="http://schemas.microsoft.com/office/drawing/2014/main" id="{4C3621DA-E744-47A7-883F-9E94565C826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184468" y="82296"/>
            <a:ext cx="1104310" cy="1563624"/>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10_E29479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1.cs.columbia.edu/nlp/sgd/bleu.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6740EA-85C6-408F-961C-F2D6E789826A}"/>
              </a:ext>
            </a:extLst>
          </p:cNvPr>
          <p:cNvSpPr>
            <a:spLocks noGrp="1"/>
          </p:cNvSpPr>
          <p:nvPr>
            <p:ph type="ctrTitle"/>
          </p:nvPr>
        </p:nvSpPr>
        <p:spPr>
          <a:xfrm>
            <a:off x="1069848" y="1298448"/>
            <a:ext cx="6068070" cy="3255264"/>
          </a:xfrm>
        </p:spPr>
        <p:txBody>
          <a:bodyPr>
            <a:normAutofit/>
          </a:bodyPr>
          <a:lstStyle/>
          <a:p>
            <a:r>
              <a:rPr lang="en-US" dirty="0"/>
              <a:t>Arabic Text Summarizer</a:t>
            </a:r>
          </a:p>
        </p:txBody>
      </p:sp>
      <p:pic>
        <p:nvPicPr>
          <p:cNvPr id="4" name="Picture 3">
            <a:extLst>
              <a:ext uri="{FF2B5EF4-FFF2-40B4-BE49-F238E27FC236}">
                <a16:creationId xmlns:a16="http://schemas.microsoft.com/office/drawing/2014/main" id="{00ED3315-54A3-4469-9570-822B4827F3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7574" y="980748"/>
            <a:ext cx="3458249" cy="4888351"/>
          </a:xfrm>
          <a:prstGeom prst="rect">
            <a:avLst/>
          </a:prstGeom>
        </p:spPr>
      </p:pic>
      <p:sp>
        <p:nvSpPr>
          <p:cNvPr id="13" name="Rectangle 12">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833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FDD9264-A478-4B82-A891-2BEA8BF9F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FDC7AAC9-D6C4-456F-812A-75BB1F9D9768}"/>
              </a:ext>
            </a:extLst>
          </p:cNvPr>
          <p:cNvPicPr>
            <a:picLocks noChangeAspect="1"/>
          </p:cNvPicPr>
          <p:nvPr/>
        </p:nvPicPr>
        <p:blipFill rotWithShape="1">
          <a:blip r:embed="rId2"/>
          <a:srcRect t="4572" r="-1" b="20408"/>
          <a:stretch/>
        </p:blipFill>
        <p:spPr>
          <a:xfrm>
            <a:off x="20" y="-1"/>
            <a:ext cx="12188932" cy="6858000"/>
          </a:xfrm>
          <a:prstGeom prst="rect">
            <a:avLst/>
          </a:prstGeom>
        </p:spPr>
      </p:pic>
      <p:sp>
        <p:nvSpPr>
          <p:cNvPr id="15" name="Rectangle 14">
            <a:extLst>
              <a:ext uri="{FF2B5EF4-FFF2-40B4-BE49-F238E27FC236}">
                <a16:creationId xmlns:a16="http://schemas.microsoft.com/office/drawing/2014/main" id="{C4D755E9-CEF5-43A7-A514-4664F25F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16E7BE-45F1-4215-9850-419021256BA9}"/>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4400" spc="-100"/>
              <a:t>The problem </a:t>
            </a:r>
          </a:p>
        </p:txBody>
      </p:sp>
      <p:sp>
        <p:nvSpPr>
          <p:cNvPr id="17" name="Rectangle 16">
            <a:extLst>
              <a:ext uri="{FF2B5EF4-FFF2-40B4-BE49-F238E27FC236}">
                <a16:creationId xmlns:a16="http://schemas.microsoft.com/office/drawing/2014/main" id="{2BF879CD-ED15-450F-B829-699C694D2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265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8BB9-9668-4EFE-8179-C6BC876393CF}"/>
              </a:ext>
            </a:extLst>
          </p:cNvPr>
          <p:cNvSpPr>
            <a:spLocks noGrp="1"/>
          </p:cNvSpPr>
          <p:nvPr>
            <p:ph type="title"/>
          </p:nvPr>
        </p:nvSpPr>
        <p:spPr/>
        <p:txBody>
          <a:bodyPr/>
          <a:lstStyle/>
          <a:p>
            <a:r>
              <a:rPr lang="en-US" dirty="0"/>
              <a:t>The problem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4746CA5-3FAA-4BB0-AEF1-C6F65CDEE18B}"/>
                  </a:ext>
                </a:extLst>
              </p:cNvPr>
              <p:cNvSpPr txBox="1"/>
              <p:nvPr/>
            </p:nvSpPr>
            <p:spPr>
              <a:xfrm>
                <a:off x="3970090" y="1320591"/>
                <a:ext cx="6144936" cy="2308324"/>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is defined and formulated as follows: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Given an input Arabic single document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𝐷</m:t>
                        </m:r>
                      </m:e>
                      <m:sub>
                        <m:r>
                          <a:rPr lang="en-US" sz="1800" i="1">
                            <a:effectLst/>
                            <a:latin typeface="Cambria Math" panose="02040503050406030204" pitchFamily="18" charset="0"/>
                            <a:ea typeface="Times New Roman" panose="02020603050405020304" pitchFamily="18" charset="0"/>
                          </a:rPr>
                          <m:t>𝑖𝑛</m:t>
                        </m:r>
                      </m:sub>
                    </m:sSub>
                  </m:oMath>
                </a14:m>
                <a:r>
                  <a:rPr lang="en-US" sz="1800" dirty="0">
                    <a:effectLst/>
                    <a:latin typeface="Times New Roman" panose="02020603050405020304" pitchFamily="18" charset="0"/>
                    <a:ea typeface="Times New Roman" panose="02020603050405020304" pitchFamily="18" charset="0"/>
                  </a:rPr>
                  <a:t> represented as sentence.</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In addition, each sentence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𝑖</m:t>
                        </m:r>
                      </m:sub>
                    </m:sSub>
                  </m:oMath>
                </a14:m>
                <a:r>
                  <a:rPr lang="en-US" sz="1800" dirty="0">
                    <a:effectLst/>
                    <a:latin typeface="Times New Roman" panose="02020603050405020304" pitchFamily="18" charset="0"/>
                    <a:ea typeface="Times New Roman" panose="02020603050405020304" pitchFamily="18" charset="0"/>
                  </a:rPr>
                  <a:t> in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𝐷</m:t>
                        </m:r>
                      </m:e>
                      <m:sub>
                        <m:r>
                          <a:rPr lang="en-US" sz="1800" i="1">
                            <a:effectLst/>
                            <a:latin typeface="Cambria Math" panose="02040503050406030204" pitchFamily="18" charset="0"/>
                            <a:ea typeface="Times New Roman" panose="02020603050405020304" pitchFamily="18" charset="0"/>
                          </a:rPr>
                          <m:t>𝑖𝑛</m:t>
                        </m:r>
                      </m:sub>
                    </m:sSub>
                  </m:oMath>
                </a14:m>
                <a:r>
                  <a:rPr lang="en-US" sz="1800" dirty="0">
                    <a:effectLst/>
                    <a:latin typeface="Times New Roman" panose="02020603050405020304" pitchFamily="18" charset="0"/>
                    <a:ea typeface="Times New Roman" panose="02020603050405020304" pitchFamily="18" charset="0"/>
                  </a:rPr>
                  <a:t> represented as set of tokens (e.g., words)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𝑆</m:t>
                        </m:r>
                      </m:e>
                      <m:sub>
                        <m:r>
                          <a:rPr lang="en-US" sz="1800" i="1">
                            <a:effectLst/>
                            <a:latin typeface="Cambria Math" panose="02040503050406030204" pitchFamily="18" charset="0"/>
                            <a:ea typeface="Times New Roman" panose="02020603050405020304" pitchFamily="18" charset="0"/>
                          </a:rPr>
                          <m:t>𝑖</m:t>
                        </m:r>
                      </m:sub>
                    </m:sSub>
                  </m:oMath>
                </a14:m>
                <a:r>
                  <a:rPr lang="en-US" sz="1800" dirty="0">
                    <a:effectLst/>
                    <a:latin typeface="Times New Roman" panose="02020603050405020304" pitchFamily="18" charset="0"/>
                    <a:ea typeface="Times New Roman" panose="02020603050405020304" pitchFamily="18" charset="0"/>
                  </a:rPr>
                  <a:t> =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rPr>
                          <m:t>𝑚</m:t>
                        </m:r>
                      </m:sub>
                    </m:sSub>
                  </m:oMath>
                </a14:m>
                <a:r>
                  <a:rPr lang="en-US" sz="1800" dirty="0">
                    <a:effectLst/>
                    <a:latin typeface="Times New Roman" panose="02020603050405020304" pitchFamily="18" charset="0"/>
                    <a:ea typeface="Times New Roman" panose="02020603050405020304" pitchFamily="18" charset="0"/>
                  </a:rPr>
                  <a:t> }, where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𝑡</m:t>
                        </m:r>
                      </m:e>
                      <m:sub>
                        <m:r>
                          <a:rPr lang="en-US" sz="1800" i="1">
                            <a:effectLst/>
                            <a:latin typeface="Cambria Math" panose="02040503050406030204" pitchFamily="18" charset="0"/>
                            <a:ea typeface="Times New Roman" panose="02020603050405020304" pitchFamily="18" charset="0"/>
                          </a:rPr>
                          <m:t>𝑘</m:t>
                        </m:r>
                      </m:sub>
                    </m:sSub>
                  </m:oMath>
                </a14:m>
                <a:r>
                  <a:rPr lang="en-US" sz="1800" dirty="0">
                    <a:effectLst/>
                    <a:latin typeface="Times New Roman" panose="02020603050405020304" pitchFamily="18" charset="0"/>
                    <a:ea typeface="Times New Roman" panose="02020603050405020304" pitchFamily="18" charset="0"/>
                  </a:rPr>
                  <a:t>is the k</a:t>
                </a:r>
                <a:r>
                  <a:rPr lang="en-US" sz="1600" baseline="-25000" dirty="0">
                    <a:effectLst/>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 token in sentence S</a:t>
                </a:r>
                <a:r>
                  <a:rPr lang="en-US" sz="1800" baseline="-25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 is the total number of tokens in the sentence S</a:t>
                </a:r>
                <a:r>
                  <a:rPr lang="en-US" sz="1800" baseline="-25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It’s required to get one Sentence that are smaller than the input.</a:t>
                </a:r>
              </a:p>
            </p:txBody>
          </p:sp>
        </mc:Choice>
        <mc:Fallback>
          <p:sp>
            <p:nvSpPr>
              <p:cNvPr id="9" name="TextBox 8">
                <a:extLst>
                  <a:ext uri="{FF2B5EF4-FFF2-40B4-BE49-F238E27FC236}">
                    <a16:creationId xmlns:a16="http://schemas.microsoft.com/office/drawing/2014/main" id="{14746CA5-3FAA-4BB0-AEF1-C6F65CDEE18B}"/>
                  </a:ext>
                </a:extLst>
              </p:cNvPr>
              <p:cNvSpPr txBox="1">
                <a:spLocks noRot="1" noChangeAspect="1" noMove="1" noResize="1" noEditPoints="1" noAdjustHandles="1" noChangeArrowheads="1" noChangeShapeType="1" noTextEdit="1"/>
              </p:cNvSpPr>
              <p:nvPr/>
            </p:nvSpPr>
            <p:spPr>
              <a:xfrm>
                <a:off x="3970090" y="1320591"/>
                <a:ext cx="6144936" cy="2308324"/>
              </a:xfrm>
              <a:prstGeom prst="rect">
                <a:avLst/>
              </a:prstGeom>
              <a:blipFill>
                <a:blip r:embed="rId2"/>
                <a:stretch>
                  <a:fillRect l="-794" t="-1587" b="-3439"/>
                </a:stretch>
              </a:blipFill>
            </p:spPr>
            <p:txBody>
              <a:bodyPr/>
              <a:lstStyle/>
              <a:p>
                <a:r>
                  <a:rPr lang="en-US">
                    <a:noFill/>
                  </a:rPr>
                  <a:t> </a:t>
                </a:r>
              </a:p>
            </p:txBody>
          </p:sp>
        </mc:Fallback>
      </mc:AlternateContent>
    </p:spTree>
    <p:extLst>
      <p:ext uri="{BB962C8B-B14F-4D97-AF65-F5344CB8AC3E}">
        <p14:creationId xmlns:p14="http://schemas.microsoft.com/office/powerpoint/2010/main" val="254495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35CF-02B2-43CC-A0F8-82CA9B67602B}"/>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5E1D80CC-5635-40A5-B60E-B7F061845EA2}"/>
              </a:ext>
            </a:extLst>
          </p:cNvPr>
          <p:cNvSpPr>
            <a:spLocks noGrp="1"/>
          </p:cNvSpPr>
          <p:nvPr>
            <p:ph idx="1"/>
          </p:nvPr>
        </p:nvSpPr>
        <p:spPr/>
        <p:txBody>
          <a:bodyPr/>
          <a:lstStyle/>
          <a:p>
            <a:r>
              <a:rPr lang="en-US" dirty="0"/>
              <a:t>Key challenges in text summarization include topic identification, interpretation, summary generation, and evaluation of the generated summary. Most practical text summarization systems are based on some form of extractive summarization. </a:t>
            </a:r>
          </a:p>
          <a:p>
            <a:r>
              <a:rPr lang="en-US" dirty="0"/>
              <a:t>Abstraction based summarization is inherently more difficult and is an active area of research.</a:t>
            </a:r>
          </a:p>
          <a:p>
            <a:endParaRPr lang="en-US" dirty="0"/>
          </a:p>
        </p:txBody>
      </p:sp>
    </p:spTree>
    <p:extLst>
      <p:ext uri="{BB962C8B-B14F-4D97-AF65-F5344CB8AC3E}">
        <p14:creationId xmlns:p14="http://schemas.microsoft.com/office/powerpoint/2010/main" val="210747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2958-8198-44EE-B5D6-A21622F9C174}"/>
              </a:ext>
            </a:extLst>
          </p:cNvPr>
          <p:cNvSpPr>
            <a:spLocks noGrp="1"/>
          </p:cNvSpPr>
          <p:nvPr>
            <p:ph type="title"/>
          </p:nvPr>
        </p:nvSpPr>
        <p:spPr/>
        <p:txBody>
          <a:bodyPr/>
          <a:lstStyle/>
          <a:p>
            <a:r>
              <a:rPr lang="en-US" dirty="0"/>
              <a:t>Extraction?</a:t>
            </a:r>
          </a:p>
        </p:txBody>
      </p:sp>
      <p:sp>
        <p:nvSpPr>
          <p:cNvPr id="3" name="Content Placeholder 2">
            <a:extLst>
              <a:ext uri="{FF2B5EF4-FFF2-40B4-BE49-F238E27FC236}">
                <a16:creationId xmlns:a16="http://schemas.microsoft.com/office/drawing/2014/main" id="{92C93DD5-773C-46EA-9B95-F507C5BC2255}"/>
              </a:ext>
            </a:extLst>
          </p:cNvPr>
          <p:cNvSpPr>
            <a:spLocks noGrp="1"/>
          </p:cNvSpPr>
          <p:nvPr>
            <p:ph idx="1"/>
          </p:nvPr>
        </p:nvSpPr>
        <p:spPr/>
        <p:txBody>
          <a:bodyPr/>
          <a:lstStyle/>
          <a:p>
            <a:r>
              <a:rPr lang="en-US" dirty="0"/>
              <a:t>All extraction based summarizers, irrespective of the differences in approaches, perform the following three relatively independent tasks (</a:t>
            </a:r>
            <a:r>
              <a:rPr lang="en-US" dirty="0" err="1"/>
              <a:t>Nenkova</a:t>
            </a:r>
            <a:r>
              <a:rPr lang="en-US" dirty="0"/>
              <a:t> and McKeown, 2011, 2012): </a:t>
            </a:r>
          </a:p>
          <a:p>
            <a:r>
              <a:rPr lang="en-US" dirty="0"/>
              <a:t>(a) capturing key aspects of text and storing it using an intermediate representation, </a:t>
            </a:r>
          </a:p>
          <a:p>
            <a:r>
              <a:rPr lang="en-US" dirty="0"/>
              <a:t>(b) scoring sentences in the text based on that representation, </a:t>
            </a:r>
          </a:p>
          <a:p>
            <a:r>
              <a:rPr lang="en-US" dirty="0"/>
              <a:t>(c) and composing a summary by selecting several sentences.</a:t>
            </a:r>
          </a:p>
          <a:p>
            <a:endParaRPr lang="en-US" dirty="0"/>
          </a:p>
          <a:p>
            <a:endParaRPr lang="en-US" dirty="0"/>
          </a:p>
        </p:txBody>
      </p:sp>
    </p:spTree>
    <p:extLst>
      <p:ext uri="{BB962C8B-B14F-4D97-AF65-F5344CB8AC3E}">
        <p14:creationId xmlns:p14="http://schemas.microsoft.com/office/powerpoint/2010/main" val="61102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3132-809B-4462-A75E-10531BBB9169}"/>
              </a:ext>
            </a:extLst>
          </p:cNvPr>
          <p:cNvSpPr>
            <a:spLocks noGrp="1"/>
          </p:cNvSpPr>
          <p:nvPr>
            <p:ph type="title"/>
          </p:nvPr>
        </p:nvSpPr>
        <p:spPr/>
        <p:txBody>
          <a:bodyPr/>
          <a:lstStyle/>
          <a:p>
            <a:r>
              <a:rPr lang="en-US" dirty="0"/>
              <a:t>Other Approaches </a:t>
            </a:r>
          </a:p>
        </p:txBody>
      </p:sp>
      <p:sp>
        <p:nvSpPr>
          <p:cNvPr id="7" name="TextBox 6">
            <a:extLst>
              <a:ext uri="{FF2B5EF4-FFF2-40B4-BE49-F238E27FC236}">
                <a16:creationId xmlns:a16="http://schemas.microsoft.com/office/drawing/2014/main" id="{6591ECE8-2557-4415-B8A7-EAED6AD9171D}"/>
              </a:ext>
            </a:extLst>
          </p:cNvPr>
          <p:cNvSpPr txBox="1"/>
          <p:nvPr/>
        </p:nvSpPr>
        <p:spPr>
          <a:xfrm>
            <a:off x="3626141" y="1947100"/>
            <a:ext cx="7254380" cy="3108543"/>
          </a:xfrm>
          <a:prstGeom prst="rect">
            <a:avLst/>
          </a:prstGeom>
          <a:noFill/>
        </p:spPr>
        <p:txBody>
          <a:bodyPr wrap="square">
            <a:spAutoFit/>
          </a:bodyPr>
          <a:lstStyle/>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rPr>
              <a:t>The other Approach (abstractive)is to use an existing data set with D</a:t>
            </a:r>
            <a:r>
              <a:rPr lang="en-US" sz="2400" dirty="0">
                <a:effectLst/>
                <a:latin typeface="Times New Roman" panose="02020603050405020304" pitchFamily="18" charset="0"/>
                <a:ea typeface="Times New Roman" panose="02020603050405020304" pitchFamily="18" charset="0"/>
              </a:rPr>
              <a:t>in</a:t>
            </a:r>
            <a:r>
              <a:rPr lang="en-US" sz="2800" dirty="0">
                <a:effectLst/>
                <a:latin typeface="Times New Roman" panose="02020603050405020304" pitchFamily="18" charset="0"/>
                <a:ea typeface="Times New Roman" panose="02020603050405020304" pitchFamily="18" charset="0"/>
              </a:rPr>
              <a:t> as tall sentence and </a:t>
            </a:r>
            <a:r>
              <a:rPr lang="en-US" sz="2800" dirty="0" err="1">
                <a:effectLst/>
                <a:latin typeface="Times New Roman" panose="02020603050405020304" pitchFamily="18" charset="0"/>
                <a:ea typeface="Times New Roman" panose="02020603050405020304" pitchFamily="18" charset="0"/>
              </a:rPr>
              <a:t>D</a:t>
            </a:r>
            <a:r>
              <a:rPr lang="en-US" sz="2400" dirty="0" err="1">
                <a:effectLst/>
                <a:latin typeface="Times New Roman" panose="02020603050405020304" pitchFamily="18" charset="0"/>
                <a:ea typeface="Times New Roman" panose="02020603050405020304" pitchFamily="18" charset="0"/>
              </a:rPr>
              <a:t>out</a:t>
            </a:r>
            <a:r>
              <a:rPr lang="en-US" sz="2800" dirty="0">
                <a:effectLst/>
                <a:latin typeface="Times New Roman" panose="02020603050405020304" pitchFamily="18" charset="0"/>
                <a:ea typeface="Times New Roman" panose="02020603050405020304" pitchFamily="18" charset="0"/>
              </a:rPr>
              <a:t> as smaller one and train Our model to generate new text based on the Text already in Throw the Sentence Din. That might lead to more precise system but not over all good at generalization</a:t>
            </a:r>
          </a:p>
        </p:txBody>
      </p:sp>
    </p:spTree>
    <p:extLst>
      <p:ext uri="{BB962C8B-B14F-4D97-AF65-F5344CB8AC3E}">
        <p14:creationId xmlns:p14="http://schemas.microsoft.com/office/powerpoint/2010/main" val="311231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5E8D69-8BC0-4DB9-A0AE-94315CCCB96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Approaches</a:t>
            </a:r>
          </a:p>
        </p:txBody>
      </p:sp>
      <p:pic>
        <p:nvPicPr>
          <p:cNvPr id="7" name="Graphic 6" descr="Head with Gears">
            <a:extLst>
              <a:ext uri="{FF2B5EF4-FFF2-40B4-BE49-F238E27FC236}">
                <a16:creationId xmlns:a16="http://schemas.microsoft.com/office/drawing/2014/main" id="{F48D2B2F-B601-4AC9-85CF-74C9C0FDF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151559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4609-F5E1-4D82-8363-83BEEFE5F6C0}"/>
              </a:ext>
            </a:extLst>
          </p:cNvPr>
          <p:cNvSpPr>
            <a:spLocks noGrp="1"/>
          </p:cNvSpPr>
          <p:nvPr>
            <p:ph type="title"/>
          </p:nvPr>
        </p:nvSpPr>
        <p:spPr/>
        <p:txBody>
          <a:bodyPr/>
          <a:lstStyle/>
          <a:p>
            <a:r>
              <a:rPr lang="en-US" dirty="0"/>
              <a:t>Background</a:t>
            </a:r>
            <a:br>
              <a:rPr lang="en-US" dirty="0"/>
            </a:br>
            <a:endParaRPr lang="en-US" dirty="0"/>
          </a:p>
        </p:txBody>
      </p:sp>
      <p:sp>
        <p:nvSpPr>
          <p:cNvPr id="3" name="Content Placeholder 2">
            <a:extLst>
              <a:ext uri="{FF2B5EF4-FFF2-40B4-BE49-F238E27FC236}">
                <a16:creationId xmlns:a16="http://schemas.microsoft.com/office/drawing/2014/main" id="{540338C4-2074-433D-A855-4E9F6CE6E461}"/>
              </a:ext>
            </a:extLst>
          </p:cNvPr>
          <p:cNvSpPr>
            <a:spLocks noGrp="1"/>
          </p:cNvSpPr>
          <p:nvPr>
            <p:ph idx="1"/>
          </p:nvPr>
        </p:nvSpPr>
        <p:spPr/>
        <p:txBody>
          <a:bodyPr/>
          <a:lstStyle/>
          <a:p>
            <a:r>
              <a:rPr lang="en-US" dirty="0"/>
              <a:t>Traditional :</a:t>
            </a:r>
          </a:p>
          <a:p>
            <a:r>
              <a:rPr lang="en-US" dirty="0"/>
              <a:t>Extractive models</a:t>
            </a:r>
          </a:p>
          <a:p>
            <a:r>
              <a:rPr lang="en-US" dirty="0"/>
              <a:t>Deep learning</a:t>
            </a:r>
          </a:p>
          <a:p>
            <a:r>
              <a:rPr lang="en-US" dirty="0"/>
              <a:t>Abstractive :</a:t>
            </a:r>
          </a:p>
          <a:p>
            <a:pPr lvl="1"/>
            <a:r>
              <a:rPr lang="en-US" dirty="0"/>
              <a:t>Sequence2Sequence</a:t>
            </a:r>
          </a:p>
          <a:p>
            <a:pPr lvl="1"/>
            <a:r>
              <a:rPr lang="en-US" dirty="0"/>
              <a:t>Transformers</a:t>
            </a:r>
          </a:p>
          <a:p>
            <a:endParaRPr lang="en-US" dirty="0"/>
          </a:p>
        </p:txBody>
      </p:sp>
    </p:spTree>
    <p:extLst>
      <p:ext uri="{BB962C8B-B14F-4D97-AF65-F5344CB8AC3E}">
        <p14:creationId xmlns:p14="http://schemas.microsoft.com/office/powerpoint/2010/main" val="288737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5F0310A-EFA1-463E-9823-08BCE239357A}"/>
              </a:ext>
            </a:extLst>
          </p:cNvPr>
          <p:cNvSpPr>
            <a:spLocks noGrp="1"/>
          </p:cNvSpPr>
          <p:nvPr>
            <p:ph type="title"/>
          </p:nvPr>
        </p:nvSpPr>
        <p:spPr>
          <a:xfrm>
            <a:off x="1600754" y="1087374"/>
            <a:ext cx="8983489" cy="1000978"/>
          </a:xfrm>
        </p:spPr>
        <p:txBody>
          <a:bodyPr>
            <a:normAutofit/>
          </a:bodyPr>
          <a:lstStyle/>
          <a:p>
            <a:r>
              <a:rPr lang="en-US" dirty="0"/>
              <a:t>Extractive Text Summarization Techniques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ED1F73D-C7AF-4ACD-A4BE-5AF8DE0DACC6}"/>
              </a:ext>
            </a:extLst>
          </p:cNvPr>
          <p:cNvSpPr>
            <a:spLocks noGrp="1"/>
          </p:cNvSpPr>
          <p:nvPr>
            <p:ph idx="1"/>
          </p:nvPr>
        </p:nvSpPr>
        <p:spPr>
          <a:xfrm>
            <a:off x="1600753" y="2535446"/>
            <a:ext cx="6663379" cy="3554457"/>
          </a:xfrm>
        </p:spPr>
        <p:txBody>
          <a:bodyPr>
            <a:normAutofit/>
          </a:bodyPr>
          <a:lstStyle/>
          <a:p>
            <a:r>
              <a:rPr lang="en-US" dirty="0">
                <a:solidFill>
                  <a:schemeClr val="tx1"/>
                </a:solidFill>
              </a:rPr>
              <a:t>Extractive text summarization techniques perform summarization by picking portions of texts and constructing a summary, unlike abstractive techniques which conceptualize a summary and paraphrases it .</a:t>
            </a:r>
          </a:p>
          <a:p>
            <a:endParaRPr lang="en-US" dirty="0">
              <a:solidFill>
                <a:schemeClr val="tx1"/>
              </a:solidFill>
            </a:endParaRPr>
          </a:p>
        </p:txBody>
      </p:sp>
      <p:sp>
        <p:nvSpPr>
          <p:cNvPr id="21" name="Google Shape;68;p15">
            <a:extLst>
              <a:ext uri="{FF2B5EF4-FFF2-40B4-BE49-F238E27FC236}">
                <a16:creationId xmlns:a16="http://schemas.microsoft.com/office/drawing/2014/main" id="{407D3A01-B01E-4CE1-8333-BDE8FE1DFF09}"/>
              </a:ext>
            </a:extLst>
          </p:cNvPr>
          <p:cNvSpPr/>
          <p:nvPr/>
        </p:nvSpPr>
        <p:spPr>
          <a:xfrm>
            <a:off x="9414633" y="2827247"/>
            <a:ext cx="1599900" cy="528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Sumy lib</a:t>
            </a:r>
            <a:endParaRPr/>
          </a:p>
        </p:txBody>
      </p:sp>
      <p:sp>
        <p:nvSpPr>
          <p:cNvPr id="22" name="Google Shape;69;p15">
            <a:extLst>
              <a:ext uri="{FF2B5EF4-FFF2-40B4-BE49-F238E27FC236}">
                <a16:creationId xmlns:a16="http://schemas.microsoft.com/office/drawing/2014/main" id="{4AF8CD1D-F36A-4452-A7BE-59CBBCB621DE}"/>
              </a:ext>
            </a:extLst>
          </p:cNvPr>
          <p:cNvSpPr/>
          <p:nvPr/>
        </p:nvSpPr>
        <p:spPr>
          <a:xfrm>
            <a:off x="8264133" y="3752822"/>
            <a:ext cx="11505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Text Rank</a:t>
            </a:r>
            <a:endParaRPr/>
          </a:p>
        </p:txBody>
      </p:sp>
      <p:sp>
        <p:nvSpPr>
          <p:cNvPr id="23" name="Google Shape;70;p15">
            <a:extLst>
              <a:ext uri="{FF2B5EF4-FFF2-40B4-BE49-F238E27FC236}">
                <a16:creationId xmlns:a16="http://schemas.microsoft.com/office/drawing/2014/main" id="{CA82407D-50A4-44D8-BDF7-41053645219A}"/>
              </a:ext>
            </a:extLst>
          </p:cNvPr>
          <p:cNvSpPr/>
          <p:nvPr/>
        </p:nvSpPr>
        <p:spPr>
          <a:xfrm>
            <a:off x="11014533" y="3752822"/>
            <a:ext cx="1150500" cy="57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Lex Rank</a:t>
            </a:r>
            <a:endParaRPr/>
          </a:p>
        </p:txBody>
      </p:sp>
      <p:cxnSp>
        <p:nvCxnSpPr>
          <p:cNvPr id="24" name="Google Shape;71;p15">
            <a:extLst>
              <a:ext uri="{FF2B5EF4-FFF2-40B4-BE49-F238E27FC236}">
                <a16:creationId xmlns:a16="http://schemas.microsoft.com/office/drawing/2014/main" id="{8EB1147F-7350-4FC8-B581-62868701F2F9}"/>
              </a:ext>
            </a:extLst>
          </p:cNvPr>
          <p:cNvCxnSpPr>
            <a:stCxn id="21" idx="4"/>
            <a:endCxn id="23" idx="0"/>
          </p:cNvCxnSpPr>
          <p:nvPr/>
        </p:nvCxnSpPr>
        <p:spPr>
          <a:xfrm rot="16200000" flipH="1">
            <a:off x="10703883" y="2866847"/>
            <a:ext cx="396600" cy="1375200"/>
          </a:xfrm>
          <a:prstGeom prst="curvedConnector3">
            <a:avLst>
              <a:gd name="adj1" fmla="val 50009"/>
            </a:avLst>
          </a:prstGeom>
          <a:noFill/>
          <a:ln w="9525" cap="flat" cmpd="sng">
            <a:solidFill>
              <a:schemeClr val="dk2"/>
            </a:solidFill>
            <a:prstDash val="solid"/>
            <a:round/>
            <a:headEnd type="none" w="med" len="med"/>
            <a:tailEnd type="none" w="med" len="med"/>
          </a:ln>
        </p:spPr>
      </p:cxnSp>
      <p:cxnSp>
        <p:nvCxnSpPr>
          <p:cNvPr id="25" name="Google Shape;72;p15">
            <a:extLst>
              <a:ext uri="{FF2B5EF4-FFF2-40B4-BE49-F238E27FC236}">
                <a16:creationId xmlns:a16="http://schemas.microsoft.com/office/drawing/2014/main" id="{6DB0D89C-C289-4D91-B978-1301CF92931C}"/>
              </a:ext>
            </a:extLst>
          </p:cNvPr>
          <p:cNvCxnSpPr>
            <a:stCxn id="21" idx="4"/>
            <a:endCxn id="22" idx="0"/>
          </p:cNvCxnSpPr>
          <p:nvPr/>
        </p:nvCxnSpPr>
        <p:spPr>
          <a:xfrm rot="5400000">
            <a:off x="9328683" y="2866847"/>
            <a:ext cx="396600" cy="1375200"/>
          </a:xfrm>
          <a:prstGeom prst="curvedConnector3">
            <a:avLst>
              <a:gd name="adj1" fmla="val 50009"/>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625668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F99A10-AA94-4D08-816E-B4095651BB25}"/>
              </a:ext>
            </a:extLst>
          </p:cNvPr>
          <p:cNvSpPr>
            <a:spLocks noGrp="1"/>
          </p:cNvSpPr>
          <p:nvPr>
            <p:ph type="title"/>
          </p:nvPr>
        </p:nvSpPr>
        <p:spPr>
          <a:xfrm>
            <a:off x="289248" y="1123837"/>
            <a:ext cx="4998963" cy="1255469"/>
          </a:xfrm>
        </p:spPr>
        <p:txBody>
          <a:bodyPr>
            <a:normAutofit/>
          </a:bodyPr>
          <a:lstStyle/>
          <a:p>
            <a:r>
              <a:rPr lang="en-US"/>
              <a:t>TextRank</a:t>
            </a:r>
            <a:br>
              <a:rPr lang="en-US"/>
            </a:br>
            <a:endParaRPr lang="en-US" dirty="0"/>
          </a:p>
        </p:txBody>
      </p:sp>
      <p:sp>
        <p:nvSpPr>
          <p:cNvPr id="3" name="Content Placeholder 2">
            <a:extLst>
              <a:ext uri="{FF2B5EF4-FFF2-40B4-BE49-F238E27FC236}">
                <a16:creationId xmlns:a16="http://schemas.microsoft.com/office/drawing/2014/main" id="{04D8905B-8188-484C-BD72-7742F8FBF65F}"/>
              </a:ext>
            </a:extLst>
          </p:cNvPr>
          <p:cNvSpPr>
            <a:spLocks noGrp="1"/>
          </p:cNvSpPr>
          <p:nvPr>
            <p:ph idx="1"/>
          </p:nvPr>
        </p:nvSpPr>
        <p:spPr>
          <a:xfrm>
            <a:off x="289249" y="2510395"/>
            <a:ext cx="4998962" cy="3274586"/>
          </a:xfrm>
          <a:noFill/>
          <a:ln>
            <a:noFill/>
          </a:ln>
        </p:spPr>
        <p:style>
          <a:lnRef idx="2">
            <a:schemeClr val="accent6"/>
          </a:lnRef>
          <a:fillRef idx="1">
            <a:schemeClr val="lt1"/>
          </a:fillRef>
          <a:effectRef idx="0">
            <a:schemeClr val="accent6"/>
          </a:effectRef>
          <a:fontRef idx="minor">
            <a:schemeClr val="dk1"/>
          </a:fontRef>
        </p:style>
        <p:txBody>
          <a:bodyPr anchor="t">
            <a:normAutofit/>
          </a:bodyPr>
          <a:lstStyle/>
          <a:p>
            <a:pPr marL="0" lvl="0" indent="0" algn="l" rtl="0">
              <a:spcBef>
                <a:spcPts val="0"/>
              </a:spcBef>
              <a:spcAft>
                <a:spcPts val="0"/>
              </a:spcAft>
              <a:buNone/>
            </a:pPr>
            <a:r>
              <a:rPr lang="en-US" sz="1600" dirty="0" err="1">
                <a:solidFill>
                  <a:schemeClr val="bg1"/>
                </a:solidFill>
              </a:rPr>
              <a:t>TextRank</a:t>
            </a:r>
            <a:r>
              <a:rPr lang="en-US" sz="1600" dirty="0">
                <a:solidFill>
                  <a:schemeClr val="bg1"/>
                </a:solidFill>
              </a:rPr>
              <a:t> is an extractive and unsupervised text summarization technique.</a:t>
            </a:r>
          </a:p>
          <a:p>
            <a:pPr marL="457200" lvl="0" indent="-314325" algn="just" rtl="0">
              <a:spcBef>
                <a:spcPts val="1200"/>
              </a:spcBef>
              <a:spcAft>
                <a:spcPts val="0"/>
              </a:spcAft>
              <a:buClr>
                <a:srgbClr val="222222"/>
              </a:buClr>
              <a:buSzPts val="1350"/>
              <a:buChar char="●"/>
            </a:pPr>
            <a:r>
              <a:rPr lang="en-US" sz="1600" dirty="0">
                <a:solidFill>
                  <a:schemeClr val="bg1"/>
                </a:solidFill>
              </a:rPr>
              <a:t>Then split the text into individual sentences.</a:t>
            </a:r>
          </a:p>
          <a:p>
            <a:pPr marL="457200" lvl="0" indent="-314325" algn="just" rtl="0">
              <a:spcBef>
                <a:spcPts val="0"/>
              </a:spcBef>
              <a:spcAft>
                <a:spcPts val="0"/>
              </a:spcAft>
              <a:buClr>
                <a:srgbClr val="222222"/>
              </a:buClr>
              <a:buSzPts val="1350"/>
              <a:buChar char="●"/>
            </a:pPr>
            <a:r>
              <a:rPr lang="en-US" sz="1600" dirty="0">
                <a:solidFill>
                  <a:schemeClr val="bg1"/>
                </a:solidFill>
              </a:rPr>
              <a:t>In the next step, we will tokenize each sentences to make a list of its words.</a:t>
            </a:r>
          </a:p>
          <a:p>
            <a:pPr marL="457200" lvl="0" indent="-314325" algn="just" rtl="0">
              <a:spcBef>
                <a:spcPts val="0"/>
              </a:spcBef>
              <a:spcAft>
                <a:spcPts val="0"/>
              </a:spcAft>
              <a:buClr>
                <a:srgbClr val="222222"/>
              </a:buClr>
              <a:buSzPts val="1350"/>
              <a:buChar char="●"/>
            </a:pPr>
            <a:r>
              <a:rPr lang="en-US" sz="1600" dirty="0">
                <a:solidFill>
                  <a:schemeClr val="bg1"/>
                </a:solidFill>
              </a:rPr>
              <a:t>Similarities between sentence list of words are then calculated and stored in a similarities matrix.</a:t>
            </a:r>
          </a:p>
          <a:p>
            <a:pPr marL="457200" lvl="0" indent="-314325" algn="just" rtl="0">
              <a:spcBef>
                <a:spcPts val="0"/>
              </a:spcBef>
              <a:spcAft>
                <a:spcPts val="0"/>
              </a:spcAft>
              <a:buClr>
                <a:srgbClr val="222222"/>
              </a:buClr>
              <a:buSzPts val="1350"/>
              <a:buChar char="●"/>
            </a:pPr>
            <a:r>
              <a:rPr lang="en-US" sz="1600" dirty="0">
                <a:solidFill>
                  <a:schemeClr val="bg1"/>
                </a:solidFill>
              </a:rPr>
              <a:t>The similarity matrix is then converted into a graph, with sentences as vertices and similarity scores as edges, for sentence rank calculation.</a:t>
            </a:r>
          </a:p>
          <a:p>
            <a:pPr marL="457200" lvl="0" indent="-314325" algn="just" rtl="0">
              <a:spcBef>
                <a:spcPts val="0"/>
              </a:spcBef>
              <a:spcAft>
                <a:spcPts val="0"/>
              </a:spcAft>
              <a:buClr>
                <a:srgbClr val="222222"/>
              </a:buClr>
              <a:buSzPts val="1350"/>
              <a:buChar char="●"/>
            </a:pPr>
            <a:r>
              <a:rPr lang="en-US" sz="1600" dirty="0">
                <a:solidFill>
                  <a:schemeClr val="bg1"/>
                </a:solidFill>
              </a:rPr>
              <a:t>Finally, a certain number of top-ranked sentences form the final summary.</a:t>
            </a:r>
          </a:p>
        </p:txBody>
      </p:sp>
      <p:pic>
        <p:nvPicPr>
          <p:cNvPr id="4" name="Google Shape;79;p16">
            <a:extLst>
              <a:ext uri="{FF2B5EF4-FFF2-40B4-BE49-F238E27FC236}">
                <a16:creationId xmlns:a16="http://schemas.microsoft.com/office/drawing/2014/main" id="{6A231E4D-F4BD-4008-BDEA-FBE576155639}"/>
              </a:ext>
            </a:extLst>
          </p:cNvPr>
          <p:cNvPicPr preferRelativeResize="0"/>
          <p:nvPr/>
        </p:nvPicPr>
        <p:blipFill>
          <a:blip r:embed="rId2"/>
          <a:stretch>
            <a:fillRect/>
          </a:stretch>
        </p:blipFill>
        <p:spPr>
          <a:xfrm>
            <a:off x="6092890" y="2201259"/>
            <a:ext cx="5238340" cy="2435827"/>
          </a:xfrm>
          <a:prstGeom prst="rect">
            <a:avLst/>
          </a:prstGeom>
          <a:noFill/>
        </p:spPr>
      </p:pic>
    </p:spTree>
    <p:extLst>
      <p:ext uri="{BB962C8B-B14F-4D97-AF65-F5344CB8AC3E}">
        <p14:creationId xmlns:p14="http://schemas.microsoft.com/office/powerpoint/2010/main" val="312448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3">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0F99A10-AA94-4D08-816E-B4095651BB25}"/>
              </a:ext>
            </a:extLst>
          </p:cNvPr>
          <p:cNvSpPr>
            <a:spLocks noGrp="1"/>
          </p:cNvSpPr>
          <p:nvPr>
            <p:ph type="title"/>
          </p:nvPr>
        </p:nvSpPr>
        <p:spPr>
          <a:xfrm>
            <a:off x="289248" y="1123837"/>
            <a:ext cx="4998963" cy="1255469"/>
          </a:xfrm>
        </p:spPr>
        <p:txBody>
          <a:bodyPr>
            <a:normAutofit/>
          </a:bodyPr>
          <a:lstStyle/>
          <a:p>
            <a:r>
              <a:rPr lang="en-US" dirty="0" err="1"/>
              <a:t>LexRank</a:t>
            </a:r>
            <a:endParaRPr lang="en-US" dirty="0"/>
          </a:p>
        </p:txBody>
      </p:sp>
      <p:sp>
        <p:nvSpPr>
          <p:cNvPr id="3" name="Content Placeholder 2">
            <a:extLst>
              <a:ext uri="{FF2B5EF4-FFF2-40B4-BE49-F238E27FC236}">
                <a16:creationId xmlns:a16="http://schemas.microsoft.com/office/drawing/2014/main" id="{04D8905B-8188-484C-BD72-7742F8FBF65F}"/>
              </a:ext>
            </a:extLst>
          </p:cNvPr>
          <p:cNvSpPr>
            <a:spLocks noGrp="1"/>
          </p:cNvSpPr>
          <p:nvPr>
            <p:ph idx="1"/>
          </p:nvPr>
        </p:nvSpPr>
        <p:spPr>
          <a:xfrm>
            <a:off x="289249" y="2510395"/>
            <a:ext cx="4998962" cy="3041319"/>
          </a:xfrm>
          <a:noFill/>
          <a:ln>
            <a:noFill/>
          </a:ln>
        </p:spPr>
        <p:style>
          <a:lnRef idx="2">
            <a:schemeClr val="accent6"/>
          </a:lnRef>
          <a:fillRef idx="1">
            <a:schemeClr val="lt1"/>
          </a:fillRef>
          <a:effectRef idx="0">
            <a:schemeClr val="accent6"/>
          </a:effectRef>
          <a:fontRef idx="minor">
            <a:schemeClr val="dk1"/>
          </a:fontRef>
        </p:style>
        <p:txBody>
          <a:bodyPr anchor="t">
            <a:normAutofit/>
          </a:bodyPr>
          <a:lstStyle/>
          <a:p>
            <a:pPr marL="0" lvl="0" indent="0" algn="l" rtl="0">
              <a:spcBef>
                <a:spcPts val="0"/>
              </a:spcBef>
              <a:spcAft>
                <a:spcPts val="1200"/>
              </a:spcAft>
              <a:buNone/>
            </a:pPr>
            <a:r>
              <a:rPr lang="en-US" sz="1800" dirty="0">
                <a:solidFill>
                  <a:schemeClr val="bg1"/>
                </a:solidFill>
              </a:rPr>
              <a:t>The same approach of </a:t>
            </a:r>
            <a:r>
              <a:rPr lang="en-US" sz="1800" dirty="0" err="1">
                <a:solidFill>
                  <a:schemeClr val="bg1"/>
                </a:solidFill>
              </a:rPr>
              <a:t>TextRank</a:t>
            </a:r>
            <a:r>
              <a:rPr lang="en-US" sz="1800" dirty="0">
                <a:solidFill>
                  <a:schemeClr val="bg1"/>
                </a:solidFill>
              </a:rPr>
              <a:t> taken is </a:t>
            </a:r>
            <a:r>
              <a:rPr lang="en-US" sz="1800" dirty="0" err="1">
                <a:solidFill>
                  <a:schemeClr val="bg1"/>
                </a:solidFill>
              </a:rPr>
              <a:t>lexrank</a:t>
            </a:r>
            <a:r>
              <a:rPr lang="en-US" sz="1800" dirty="0">
                <a:solidFill>
                  <a:schemeClr val="bg1"/>
                </a:solidFill>
              </a:rPr>
              <a:t> and then we add what is called Eigenvector centrality, to find out the most important sentences </a:t>
            </a:r>
            <a:r>
              <a:rPr lang="en-US" sz="1800" dirty="0" err="1">
                <a:solidFill>
                  <a:schemeClr val="bg1"/>
                </a:solidFill>
              </a:rPr>
              <a:t>LexRank</a:t>
            </a:r>
            <a:r>
              <a:rPr lang="en-US" sz="1800" dirty="0">
                <a:solidFill>
                  <a:schemeClr val="bg1"/>
                </a:solidFill>
              </a:rPr>
              <a:t> utilizes eigenvector centrality. The method is called power iteration method.</a:t>
            </a:r>
          </a:p>
        </p:txBody>
      </p:sp>
      <p:pic>
        <p:nvPicPr>
          <p:cNvPr id="23" name="Google Shape;86;p17">
            <a:extLst>
              <a:ext uri="{FF2B5EF4-FFF2-40B4-BE49-F238E27FC236}">
                <a16:creationId xmlns:a16="http://schemas.microsoft.com/office/drawing/2014/main" id="{B75DD3B7-D092-4A8E-9582-85D4D1AA0265}"/>
              </a:ext>
            </a:extLst>
          </p:cNvPr>
          <p:cNvPicPr preferRelativeResize="0"/>
          <p:nvPr/>
        </p:nvPicPr>
        <p:blipFill>
          <a:blip r:embed="rId2">
            <a:alphaModFix/>
          </a:blip>
          <a:stretch>
            <a:fillRect/>
          </a:stretch>
        </p:blipFill>
        <p:spPr>
          <a:xfrm>
            <a:off x="5696125" y="2379307"/>
            <a:ext cx="6281387" cy="2545032"/>
          </a:xfrm>
          <a:prstGeom prst="rect">
            <a:avLst/>
          </a:prstGeom>
          <a:noFill/>
          <a:ln>
            <a:noFill/>
          </a:ln>
        </p:spPr>
      </p:pic>
    </p:spTree>
    <p:extLst>
      <p:ext uri="{BB962C8B-B14F-4D97-AF65-F5344CB8AC3E}">
        <p14:creationId xmlns:p14="http://schemas.microsoft.com/office/powerpoint/2010/main" val="7377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carved figures of humans">
            <a:extLst>
              <a:ext uri="{FF2B5EF4-FFF2-40B4-BE49-F238E27FC236}">
                <a16:creationId xmlns:a16="http://schemas.microsoft.com/office/drawing/2014/main" id="{9AEE5CF3-F18A-4AB6-9B58-14A31F27F1B5}"/>
              </a:ext>
            </a:extLst>
          </p:cNvPr>
          <p:cNvPicPr>
            <a:picLocks noChangeAspect="1"/>
          </p:cNvPicPr>
          <p:nvPr/>
        </p:nvPicPr>
        <p:blipFill rotWithShape="1">
          <a:blip r:embed="rId2">
            <a:duotone>
              <a:schemeClr val="accent1">
                <a:shade val="45000"/>
                <a:satMod val="135000"/>
              </a:schemeClr>
              <a:prstClr val="white"/>
            </a:duotone>
          </a:blip>
          <a:srcRect t="21033" r="-1" b="-1"/>
          <a:stretch/>
        </p:blipFill>
        <p:spPr>
          <a:xfrm>
            <a:off x="151022" y="0"/>
            <a:ext cx="12188932" cy="6858000"/>
          </a:xfrm>
          <a:prstGeom prst="rect">
            <a:avLst/>
          </a:prstGeom>
        </p:spPr>
      </p:pic>
      <p:sp>
        <p:nvSpPr>
          <p:cNvPr id="15" name="Rectangle 14">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1827D0-574F-4291-B821-7B516B48E6D5}"/>
              </a:ext>
            </a:extLst>
          </p:cNvPr>
          <p:cNvSpPr>
            <a:spLocks noGrp="1"/>
          </p:cNvSpPr>
          <p:nvPr>
            <p:ph type="title"/>
          </p:nvPr>
        </p:nvSpPr>
        <p:spPr>
          <a:xfrm>
            <a:off x="643467" y="1298448"/>
            <a:ext cx="3685070" cy="3255264"/>
          </a:xfrm>
        </p:spPr>
        <p:txBody>
          <a:bodyPr vert="horz" lIns="91440" tIns="45720" rIns="91440" bIns="45720" rtlCol="0" anchor="b">
            <a:normAutofit/>
          </a:bodyPr>
          <a:lstStyle/>
          <a:p>
            <a:r>
              <a:rPr lang="en-US" sz="5000" b="1" u="none" spc="-100" dirty="0"/>
              <a:t>Team Members</a:t>
            </a:r>
            <a:br>
              <a:rPr lang="en-US" sz="5000" u="none" spc="-100" dirty="0"/>
            </a:br>
            <a:endParaRPr lang="en-US" sz="5000" spc="-100" dirty="0"/>
          </a:p>
        </p:txBody>
      </p:sp>
      <p:sp>
        <p:nvSpPr>
          <p:cNvPr id="17" name="Rectangle 16">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CFDF342E-5E80-4E7B-9A79-58FC93CBCFF5}"/>
              </a:ext>
            </a:extLst>
          </p:cNvPr>
          <p:cNvSpPr txBox="1"/>
          <p:nvPr/>
        </p:nvSpPr>
        <p:spPr>
          <a:xfrm>
            <a:off x="4570809" y="1691390"/>
            <a:ext cx="7052401" cy="3416320"/>
          </a:xfrm>
          <a:prstGeom prst="rect">
            <a:avLst/>
          </a:prstGeom>
          <a:noFill/>
        </p:spPr>
        <p:txBody>
          <a:bodyPr wrap="square">
            <a:spAutoFit/>
          </a:bodyPr>
          <a:lstStyle/>
          <a:p>
            <a:r>
              <a:rPr lang="en-US" sz="3600" dirty="0">
                <a:ln w="12700">
                  <a:noFill/>
                </a:ln>
              </a:rPr>
              <a:t>Abd El-Rhman Mohey mohammed </a:t>
            </a:r>
          </a:p>
          <a:p>
            <a:r>
              <a:rPr lang="en-US" sz="3600" dirty="0">
                <a:ln w="12700">
                  <a:noFill/>
                </a:ln>
              </a:rPr>
              <a:t>Ahmed Adel Draz </a:t>
            </a:r>
          </a:p>
          <a:p>
            <a:r>
              <a:rPr lang="en-US" sz="3600" dirty="0">
                <a:ln w="12700">
                  <a:noFill/>
                </a:ln>
              </a:rPr>
              <a:t>Abd El-Rhman Mohammed Nabil </a:t>
            </a:r>
          </a:p>
          <a:p>
            <a:r>
              <a:rPr lang="en-US" sz="3600" dirty="0">
                <a:ln w="12700">
                  <a:noFill/>
                </a:ln>
              </a:rPr>
              <a:t>Fady Yousry Adeb</a:t>
            </a:r>
          </a:p>
          <a:p>
            <a:r>
              <a:rPr lang="en-US" sz="3600" dirty="0">
                <a:ln w="12700">
                  <a:noFill/>
                </a:ln>
              </a:rPr>
              <a:t>Bavly Gerorge Micheal Nawar</a:t>
            </a:r>
          </a:p>
          <a:p>
            <a:endParaRPr lang="en-US" sz="3600" dirty="0">
              <a:ln w="12700">
                <a:noFill/>
              </a:ln>
            </a:endParaRPr>
          </a:p>
        </p:txBody>
      </p:sp>
    </p:spTree>
    <p:extLst>
      <p:ext uri="{BB962C8B-B14F-4D97-AF65-F5344CB8AC3E}">
        <p14:creationId xmlns:p14="http://schemas.microsoft.com/office/powerpoint/2010/main" val="55276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264538-920B-492D-ACE5-8E92F11F164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a:t>Sequence2Sequence</a:t>
            </a:r>
          </a:p>
        </p:txBody>
      </p:sp>
      <p:pic>
        <p:nvPicPr>
          <p:cNvPr id="7" name="Picture 6">
            <a:extLst>
              <a:ext uri="{FF2B5EF4-FFF2-40B4-BE49-F238E27FC236}">
                <a16:creationId xmlns:a16="http://schemas.microsoft.com/office/drawing/2014/main" id="{4FDC2B09-7ABA-404D-B9C2-8B977D1BA458}"/>
              </a:ext>
            </a:extLst>
          </p:cNvPr>
          <p:cNvPicPr>
            <a:picLocks noChangeAspect="1"/>
          </p:cNvPicPr>
          <p:nvPr/>
        </p:nvPicPr>
        <p:blipFill>
          <a:blip r:embed="rId2"/>
          <a:stretch>
            <a:fillRect/>
          </a:stretch>
        </p:blipFill>
        <p:spPr>
          <a:xfrm>
            <a:off x="1069847" y="693975"/>
            <a:ext cx="10637520" cy="3138068"/>
          </a:xfrm>
          <a:prstGeom prst="rect">
            <a:avLst/>
          </a:prstGeom>
        </p:spPr>
      </p:pic>
      <p:sp>
        <p:nvSpPr>
          <p:cNvPr id="5" name="TextBox 4">
            <a:extLst>
              <a:ext uri="{FF2B5EF4-FFF2-40B4-BE49-F238E27FC236}">
                <a16:creationId xmlns:a16="http://schemas.microsoft.com/office/drawing/2014/main" id="{79E424C0-297C-4B1F-B35E-0FED589BF4C6}"/>
              </a:ext>
            </a:extLst>
          </p:cNvPr>
          <p:cNvSpPr txBox="1"/>
          <p:nvPr/>
        </p:nvSpPr>
        <p:spPr>
          <a:xfrm>
            <a:off x="3072468" y="3246431"/>
            <a:ext cx="6144936" cy="369332"/>
          </a:xfrm>
          <a:prstGeom prst="rect">
            <a:avLst/>
          </a:prstGeom>
          <a:noFill/>
        </p:spPr>
        <p:txBody>
          <a:bodyPr wrap="square">
            <a:spAutoFit/>
          </a:bodyPr>
          <a:lstStyle/>
          <a:p>
            <a:pPr>
              <a:spcAft>
                <a:spcPts val="600"/>
              </a:spcAft>
            </a:pPr>
            <a:r>
              <a:rPr lang="en-US" b="0" dirty="0">
                <a:effectLst/>
              </a:rPr>
              <a:t>  </a:t>
            </a:r>
            <a:endParaRPr lang="en-US"/>
          </a:p>
        </p:txBody>
      </p:sp>
    </p:spTree>
    <p:extLst>
      <p:ext uri="{BB962C8B-B14F-4D97-AF65-F5344CB8AC3E}">
        <p14:creationId xmlns:p14="http://schemas.microsoft.com/office/powerpoint/2010/main" val="177022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63D00-A079-4C65-878A-8A82071CFAF4}"/>
              </a:ext>
            </a:extLst>
          </p:cNvPr>
          <p:cNvSpPr>
            <a:spLocks noGrp="1"/>
          </p:cNvSpPr>
          <p:nvPr>
            <p:ph type="title"/>
          </p:nvPr>
        </p:nvSpPr>
        <p:spPr>
          <a:xfrm>
            <a:off x="8161390" y="1079770"/>
            <a:ext cx="3654857" cy="1527244"/>
          </a:xfrm>
        </p:spPr>
        <p:txBody>
          <a:bodyPr>
            <a:normAutofit/>
          </a:bodyPr>
          <a:lstStyle/>
          <a:p>
            <a:r>
              <a:rPr lang="en-US" sz="3200"/>
              <a:t>How it works :</a:t>
            </a:r>
          </a:p>
        </p:txBody>
      </p:sp>
      <p:sp>
        <p:nvSpPr>
          <p:cNvPr id="77" name="Rectangle 76">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2" name="Picture 4">
            <a:extLst>
              <a:ext uri="{FF2B5EF4-FFF2-40B4-BE49-F238E27FC236}">
                <a16:creationId xmlns:a16="http://schemas.microsoft.com/office/drawing/2014/main" id="{D6D70C60-2BC6-4DBA-95AC-4E385C475D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4515" y="1991773"/>
            <a:ext cx="6500974" cy="28604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5E3A4F5-684B-40CF-B28D-29073F7300FE}"/>
              </a:ext>
            </a:extLst>
          </p:cNvPr>
          <p:cNvSpPr>
            <a:spLocks noGrp="1"/>
          </p:cNvSpPr>
          <p:nvPr>
            <p:ph idx="1"/>
          </p:nvPr>
        </p:nvSpPr>
        <p:spPr>
          <a:xfrm>
            <a:off x="8161390" y="2607014"/>
            <a:ext cx="3654857" cy="3157903"/>
          </a:xfrm>
        </p:spPr>
        <p:txBody>
          <a:bodyPr anchor="t">
            <a:normAutofit/>
          </a:bodyPr>
          <a:lstStyle/>
          <a:p>
            <a:r>
              <a:rPr lang="en-US" sz="1600">
                <a:solidFill>
                  <a:srgbClr val="FFFFFF"/>
                </a:solidFill>
              </a:rPr>
              <a:t>1 word per time-step</a:t>
            </a:r>
          </a:p>
          <a:p>
            <a:r>
              <a:rPr lang="en-US" sz="1600">
                <a:solidFill>
                  <a:srgbClr val="FFFFFF"/>
                </a:solidFill>
              </a:rPr>
              <a:t>x(t),h(t-1)</a:t>
            </a:r>
          </a:p>
          <a:p>
            <a:r>
              <a:rPr lang="en-US" sz="1600">
                <a:solidFill>
                  <a:srgbClr val="FFFFFF"/>
                </a:solidFill>
              </a:rPr>
              <a:t>h(t)</a:t>
            </a:r>
          </a:p>
          <a:p>
            <a:r>
              <a:rPr lang="en-US" sz="1600">
                <a:solidFill>
                  <a:srgbClr val="FFFFFF"/>
                </a:solidFill>
              </a:rPr>
              <a:t>y(t)</a:t>
            </a:r>
          </a:p>
          <a:p>
            <a:endParaRPr lang="en-US" sz="1600">
              <a:solidFill>
                <a:srgbClr val="FFFFFF"/>
              </a:solidFill>
            </a:endParaRPr>
          </a:p>
        </p:txBody>
      </p:sp>
    </p:spTree>
    <p:extLst>
      <p:ext uri="{BB962C8B-B14F-4D97-AF65-F5344CB8AC3E}">
        <p14:creationId xmlns:p14="http://schemas.microsoft.com/office/powerpoint/2010/main" val="76203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130E94B5-6B03-4C6D-A886-D92083B3E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7B8231-6339-4326-9EE6-D2F78558E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7974"/>
            <a:ext cx="11707367" cy="25380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38FD1D-11A1-46DB-924A-05C5E9D499AE}"/>
              </a:ext>
            </a:extLst>
          </p:cNvPr>
          <p:cNvSpPr>
            <a:spLocks noGrp="1"/>
          </p:cNvSpPr>
          <p:nvPr>
            <p:ph type="title"/>
          </p:nvPr>
        </p:nvSpPr>
        <p:spPr>
          <a:xfrm>
            <a:off x="1069848" y="3908245"/>
            <a:ext cx="10210862" cy="1326227"/>
          </a:xfrm>
        </p:spPr>
        <p:txBody>
          <a:bodyPr vert="horz" lIns="91440" tIns="45720" rIns="91440" bIns="45720" rtlCol="0" anchor="b">
            <a:normAutofit/>
          </a:bodyPr>
          <a:lstStyle/>
          <a:p>
            <a:r>
              <a:rPr lang="en-US" sz="1900" spc="-100"/>
              <a:t>Encoder-Decoder</a:t>
            </a:r>
            <a:br>
              <a:rPr lang="en-US" sz="1900" spc="-100"/>
            </a:br>
            <a:r>
              <a:rPr lang="en-US" sz="1900" spc="-100"/>
              <a:t>Context vector</a:t>
            </a:r>
            <a:br>
              <a:rPr lang="en-US" sz="1900" spc="-100"/>
            </a:br>
            <a:r>
              <a:rPr lang="en-US" sz="1900" spc="-100"/>
              <a:t>Decoder operation </a:t>
            </a:r>
            <a:br>
              <a:rPr lang="en-US" sz="1900" spc="-100"/>
            </a:br>
            <a:endParaRPr lang="en-US" sz="1900" spc="-100"/>
          </a:p>
        </p:txBody>
      </p:sp>
      <p:pic>
        <p:nvPicPr>
          <p:cNvPr id="11" name="Picture 10">
            <a:extLst>
              <a:ext uri="{FF2B5EF4-FFF2-40B4-BE49-F238E27FC236}">
                <a16:creationId xmlns:a16="http://schemas.microsoft.com/office/drawing/2014/main" id="{0D5D5CED-BFE0-4179-A1E5-BDAFE46CDB47}"/>
              </a:ext>
            </a:extLst>
          </p:cNvPr>
          <p:cNvPicPr>
            <a:picLocks noChangeAspect="1"/>
          </p:cNvPicPr>
          <p:nvPr/>
        </p:nvPicPr>
        <p:blipFill>
          <a:blip r:embed="rId2"/>
          <a:stretch>
            <a:fillRect/>
          </a:stretch>
        </p:blipFill>
        <p:spPr>
          <a:xfrm>
            <a:off x="1319468" y="498629"/>
            <a:ext cx="10016079" cy="2754421"/>
          </a:xfrm>
          <a:prstGeom prst="rect">
            <a:avLst/>
          </a:prstGeom>
        </p:spPr>
      </p:pic>
      <p:sp>
        <p:nvSpPr>
          <p:cNvPr id="5" name="TextBox 4">
            <a:extLst>
              <a:ext uri="{FF2B5EF4-FFF2-40B4-BE49-F238E27FC236}">
                <a16:creationId xmlns:a16="http://schemas.microsoft.com/office/drawing/2014/main" id="{D0A4F241-7773-4D5C-A545-00082411B1E6}"/>
              </a:ext>
            </a:extLst>
          </p:cNvPr>
          <p:cNvSpPr txBox="1"/>
          <p:nvPr/>
        </p:nvSpPr>
        <p:spPr>
          <a:xfrm>
            <a:off x="3072104" y="3244334"/>
            <a:ext cx="6144208" cy="369332"/>
          </a:xfrm>
          <a:prstGeom prst="rect">
            <a:avLst/>
          </a:prstGeom>
          <a:noFill/>
        </p:spPr>
        <p:txBody>
          <a:bodyPr wrap="square">
            <a:spAutoFit/>
          </a:bodyPr>
          <a:lstStyle/>
          <a:p>
            <a:pPr>
              <a:spcAft>
                <a:spcPts val="600"/>
              </a:spcAft>
            </a:pPr>
            <a:r>
              <a:rPr lang="en-US" b="0" dirty="0">
                <a:effectLst/>
              </a:rPr>
              <a:t> </a:t>
            </a:r>
            <a:endParaRPr lang="en-US"/>
          </a:p>
        </p:txBody>
      </p:sp>
      <p:sp>
        <p:nvSpPr>
          <p:cNvPr id="9" name="TextBox 8">
            <a:extLst>
              <a:ext uri="{FF2B5EF4-FFF2-40B4-BE49-F238E27FC236}">
                <a16:creationId xmlns:a16="http://schemas.microsoft.com/office/drawing/2014/main" id="{EA2FA41A-F68D-4FE0-B205-85550F340451}"/>
              </a:ext>
            </a:extLst>
          </p:cNvPr>
          <p:cNvSpPr txBox="1"/>
          <p:nvPr/>
        </p:nvSpPr>
        <p:spPr>
          <a:xfrm>
            <a:off x="3072468" y="3246431"/>
            <a:ext cx="6144936" cy="369332"/>
          </a:xfrm>
          <a:prstGeom prst="rect">
            <a:avLst/>
          </a:prstGeom>
          <a:noFill/>
        </p:spPr>
        <p:txBody>
          <a:bodyPr wrap="square">
            <a:spAutoFit/>
          </a:bodyPr>
          <a:lstStyle/>
          <a:p>
            <a:pPr>
              <a:spcAft>
                <a:spcPts val="600"/>
              </a:spcAft>
            </a:pPr>
            <a:r>
              <a:rPr lang="en-US" b="0" dirty="0">
                <a:effectLst/>
              </a:rPr>
              <a:t>  </a:t>
            </a:r>
            <a:endParaRPr lang="en-US"/>
          </a:p>
        </p:txBody>
      </p:sp>
    </p:spTree>
    <p:extLst>
      <p:ext uri="{BB962C8B-B14F-4D97-AF65-F5344CB8AC3E}">
        <p14:creationId xmlns:p14="http://schemas.microsoft.com/office/powerpoint/2010/main" val="82934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CE20-1DB7-431C-9EB7-E44D38D05CB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7997A481-BC00-4F70-95BE-8E3654C7F942}"/>
              </a:ext>
            </a:extLst>
          </p:cNvPr>
          <p:cNvSpPr>
            <a:spLocks noGrp="1"/>
          </p:cNvSpPr>
          <p:nvPr>
            <p:ph idx="1"/>
          </p:nvPr>
        </p:nvSpPr>
        <p:spPr/>
        <p:txBody>
          <a:bodyPr/>
          <a:lstStyle/>
          <a:p>
            <a:r>
              <a:rPr lang="en-US" dirty="0"/>
              <a:t>Data loss</a:t>
            </a:r>
          </a:p>
          <a:p>
            <a:r>
              <a:rPr lang="en-US" dirty="0"/>
              <a:t>Time consumption</a:t>
            </a:r>
          </a:p>
        </p:txBody>
      </p:sp>
    </p:spTree>
    <p:extLst>
      <p:ext uri="{BB962C8B-B14F-4D97-AF65-F5344CB8AC3E}">
        <p14:creationId xmlns:p14="http://schemas.microsoft.com/office/powerpoint/2010/main" val="66714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D0DB-3716-4637-8668-DEBCFE0BFED7}"/>
              </a:ext>
            </a:extLst>
          </p:cNvPr>
          <p:cNvSpPr>
            <a:spLocks noGrp="1"/>
          </p:cNvSpPr>
          <p:nvPr>
            <p:ph type="title"/>
          </p:nvPr>
        </p:nvSpPr>
        <p:spPr/>
        <p:txBody>
          <a:bodyPr/>
          <a:lstStyle/>
          <a:p>
            <a:r>
              <a:rPr lang="en-US" dirty="0"/>
              <a:t>human </a:t>
            </a:r>
            <a:br>
              <a:rPr lang="en-US" dirty="0"/>
            </a:br>
            <a:r>
              <a:rPr lang="en-US" dirty="0"/>
              <a:t>performance</a:t>
            </a:r>
          </a:p>
        </p:txBody>
      </p:sp>
      <p:sp>
        <p:nvSpPr>
          <p:cNvPr id="3" name="Content Placeholder 2">
            <a:extLst>
              <a:ext uri="{FF2B5EF4-FFF2-40B4-BE49-F238E27FC236}">
                <a16:creationId xmlns:a16="http://schemas.microsoft.com/office/drawing/2014/main" id="{9A3AA1BF-7A5F-4287-B101-C8B3F2DBFF12}"/>
              </a:ext>
            </a:extLst>
          </p:cNvPr>
          <p:cNvSpPr>
            <a:spLocks noGrp="1"/>
          </p:cNvSpPr>
          <p:nvPr>
            <p:ph idx="1"/>
          </p:nvPr>
        </p:nvSpPr>
        <p:spPr>
          <a:xfrm>
            <a:off x="3666931" y="177281"/>
            <a:ext cx="7240530" cy="2965269"/>
          </a:xfrm>
        </p:spPr>
        <p:txBody>
          <a:bodyPr/>
          <a:lstStyle/>
          <a:p>
            <a:pPr rtl="0">
              <a:spcBef>
                <a:spcPts val="0"/>
              </a:spcBef>
              <a:spcAft>
                <a:spcPts val="0"/>
              </a:spcAft>
            </a:pPr>
            <a:r>
              <a:rPr lang="en-US" sz="2000" b="1" i="0" u="none" strike="noStrike" dirty="0">
                <a:solidFill>
                  <a:srgbClr val="000000"/>
                </a:solidFill>
                <a:effectLst/>
                <a:latin typeface="Nunito" pitchFamily="2" charset="0"/>
              </a:rPr>
              <a:t>ATTENTION!!!</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unito" pitchFamily="2" charset="0"/>
              </a:rPr>
              <a:t>Why don’t we try to feed the Decoder all the hidden states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unito" pitchFamily="2" charset="0"/>
              </a:rPr>
              <a:t>Then:-</a:t>
            </a:r>
          </a:p>
          <a:p>
            <a:pPr marL="742950" lvl="1" indent="-285750"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Nunito" pitchFamily="2" charset="0"/>
              </a:rPr>
              <a:t>Concat</a:t>
            </a:r>
            <a:endParaRPr lang="en-US" sz="1800" b="0" i="0" u="none" strike="noStrike" dirty="0">
              <a:solidFill>
                <a:srgbClr val="000000"/>
              </a:solidFill>
              <a:effectLst/>
              <a:latin typeface="Nunito" pitchFamily="2" charset="0"/>
            </a:endParaRP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unito" pitchFamily="2" charset="0"/>
              </a:rPr>
              <a:t>AVG</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unito" pitchFamily="2" charset="0"/>
              </a:rPr>
              <a:t>weight</a:t>
            </a:r>
          </a:p>
          <a:p>
            <a:endParaRPr lang="en-US" dirty="0"/>
          </a:p>
        </p:txBody>
      </p:sp>
      <p:pic>
        <p:nvPicPr>
          <p:cNvPr id="3074" name="Picture 2">
            <a:extLst>
              <a:ext uri="{FF2B5EF4-FFF2-40B4-BE49-F238E27FC236}">
                <a16:creationId xmlns:a16="http://schemas.microsoft.com/office/drawing/2014/main" id="{223DA474-7D24-4D59-8CCC-C78AF16B3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212" y="2155371"/>
            <a:ext cx="8364001" cy="410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4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456A-C161-4E44-9708-F6AB8DA340AA}"/>
              </a:ext>
            </a:extLst>
          </p:cNvPr>
          <p:cNvSpPr>
            <a:spLocks noGrp="1"/>
          </p:cNvSpPr>
          <p:nvPr>
            <p:ph type="title"/>
          </p:nvPr>
        </p:nvSpPr>
        <p:spPr/>
        <p:txBody>
          <a:bodyPr/>
          <a:lstStyle/>
          <a:p>
            <a:r>
              <a:rPr lang="en-US" dirty="0"/>
              <a:t>EX:</a:t>
            </a:r>
            <a:br>
              <a:rPr lang="en-US" dirty="0"/>
            </a:br>
            <a:endParaRPr lang="en-US" dirty="0"/>
          </a:p>
        </p:txBody>
      </p:sp>
      <p:sp>
        <p:nvSpPr>
          <p:cNvPr id="3" name="Content Placeholder 2">
            <a:extLst>
              <a:ext uri="{FF2B5EF4-FFF2-40B4-BE49-F238E27FC236}">
                <a16:creationId xmlns:a16="http://schemas.microsoft.com/office/drawing/2014/main" id="{9A31CDB9-09A8-48CE-81F6-8B0554C85B24}"/>
              </a:ext>
            </a:extLst>
          </p:cNvPr>
          <p:cNvSpPr>
            <a:spLocks noGrp="1"/>
          </p:cNvSpPr>
          <p:nvPr>
            <p:ph idx="1"/>
          </p:nvPr>
        </p:nvSpPr>
        <p:spPr>
          <a:xfrm>
            <a:off x="3716323" y="369115"/>
            <a:ext cx="6209796" cy="3233159"/>
          </a:xfrm>
        </p:spPr>
        <p:txBody>
          <a:bodyPr/>
          <a:lstStyle/>
          <a:p>
            <a:pPr marL="0" indent="0">
              <a:buNone/>
            </a:pPr>
            <a:r>
              <a:rPr lang="en-US" dirty="0"/>
              <a:t>Additive Attention</a:t>
            </a:r>
          </a:p>
          <a:p>
            <a:pPr lvl="1"/>
            <a:r>
              <a:rPr lang="en-US" dirty="0"/>
              <a:t>Similarity</a:t>
            </a:r>
          </a:p>
          <a:p>
            <a:pPr lvl="1"/>
            <a:r>
              <a:rPr lang="en-US" dirty="0" err="1"/>
              <a:t>Softmax</a:t>
            </a:r>
            <a:endParaRPr lang="en-US" dirty="0"/>
          </a:p>
          <a:p>
            <a:pPr lvl="1"/>
            <a:r>
              <a:rPr lang="en-US" dirty="0"/>
              <a:t>Weight the hidden states</a:t>
            </a:r>
          </a:p>
          <a:p>
            <a:endParaRPr lang="en-US" dirty="0"/>
          </a:p>
          <a:p>
            <a:endParaRPr lang="en-US" dirty="0"/>
          </a:p>
          <a:p>
            <a:endParaRPr lang="en-US" dirty="0"/>
          </a:p>
        </p:txBody>
      </p:sp>
      <p:pic>
        <p:nvPicPr>
          <p:cNvPr id="4098" name="Picture 2">
            <a:extLst>
              <a:ext uri="{FF2B5EF4-FFF2-40B4-BE49-F238E27FC236}">
                <a16:creationId xmlns:a16="http://schemas.microsoft.com/office/drawing/2014/main" id="{E1E213F4-0C9D-403C-9D8B-C0BC5CD83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373" y="2202024"/>
            <a:ext cx="5667139" cy="417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39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B140-D429-4FF5-AE49-EA0ABE547D00}"/>
              </a:ext>
            </a:extLst>
          </p:cNvPr>
          <p:cNvSpPr>
            <a:spLocks noGrp="1"/>
          </p:cNvSpPr>
          <p:nvPr>
            <p:ph type="title"/>
          </p:nvPr>
        </p:nvSpPr>
        <p:spPr/>
        <p:txBody>
          <a:bodyPr/>
          <a:lstStyle/>
          <a:p>
            <a:r>
              <a:rPr lang="en-US" dirty="0"/>
              <a:t>human </a:t>
            </a:r>
            <a:br>
              <a:rPr lang="en-US" dirty="0"/>
            </a:br>
            <a:r>
              <a:rPr lang="en-US" dirty="0"/>
              <a:t>performance </a:t>
            </a:r>
            <a:br>
              <a:rPr lang="en-US" dirty="0"/>
            </a:br>
            <a:br>
              <a:rPr lang="en-US" dirty="0"/>
            </a:br>
            <a:endParaRPr lang="en-US" dirty="0"/>
          </a:p>
        </p:txBody>
      </p:sp>
      <p:sp>
        <p:nvSpPr>
          <p:cNvPr id="3" name="Content Placeholder 2">
            <a:extLst>
              <a:ext uri="{FF2B5EF4-FFF2-40B4-BE49-F238E27FC236}">
                <a16:creationId xmlns:a16="http://schemas.microsoft.com/office/drawing/2014/main" id="{FAB9756C-0A72-4748-A755-F04B4225171C}"/>
              </a:ext>
            </a:extLst>
          </p:cNvPr>
          <p:cNvSpPr>
            <a:spLocks noGrp="1"/>
          </p:cNvSpPr>
          <p:nvPr>
            <p:ph idx="1"/>
          </p:nvPr>
        </p:nvSpPr>
        <p:spPr/>
        <p:txBody>
          <a:bodyPr/>
          <a:lstStyle/>
          <a:p>
            <a:pPr marL="0" indent="0">
              <a:buNone/>
            </a:pPr>
            <a:r>
              <a:rPr lang="en-US" dirty="0"/>
              <a:t>After Attention using in context vectors</a:t>
            </a:r>
          </a:p>
          <a:p>
            <a:pPr marL="0" indent="0">
              <a:buNone/>
            </a:pPr>
            <a:r>
              <a:rPr lang="en-US" dirty="0"/>
              <a:t>Computing hidden states using Attention</a:t>
            </a:r>
          </a:p>
          <a:p>
            <a:pPr marL="0" indent="0">
              <a:buNone/>
            </a:pPr>
            <a:r>
              <a:rPr lang="en-US" dirty="0"/>
              <a:t>Advantage of the idea</a:t>
            </a:r>
          </a:p>
          <a:p>
            <a:endParaRPr lang="en-US" dirty="0"/>
          </a:p>
        </p:txBody>
      </p:sp>
    </p:spTree>
    <p:extLst>
      <p:ext uri="{BB962C8B-B14F-4D97-AF65-F5344CB8AC3E}">
        <p14:creationId xmlns:p14="http://schemas.microsoft.com/office/powerpoint/2010/main" val="21242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6A0A-ED21-4067-AEDC-69E6C970871E}"/>
              </a:ext>
            </a:extLst>
          </p:cNvPr>
          <p:cNvSpPr>
            <a:spLocks noGrp="1"/>
          </p:cNvSpPr>
          <p:nvPr>
            <p:ph type="title"/>
          </p:nvPr>
        </p:nvSpPr>
        <p:spPr/>
        <p:txBody>
          <a:bodyPr/>
          <a:lstStyle/>
          <a:p>
            <a:r>
              <a:rPr lang="en-US" dirty="0"/>
              <a:t>Transformers</a:t>
            </a:r>
          </a:p>
        </p:txBody>
      </p:sp>
      <p:sp>
        <p:nvSpPr>
          <p:cNvPr id="13" name="Google Shape;396;p31">
            <a:extLst>
              <a:ext uri="{FF2B5EF4-FFF2-40B4-BE49-F238E27FC236}">
                <a16:creationId xmlns:a16="http://schemas.microsoft.com/office/drawing/2014/main" id="{E7B7AE39-1861-4231-A420-CDB2210E6C1F}"/>
              </a:ext>
            </a:extLst>
          </p:cNvPr>
          <p:cNvSpPr/>
          <p:nvPr/>
        </p:nvSpPr>
        <p:spPr>
          <a:xfrm>
            <a:off x="6738067" y="142006"/>
            <a:ext cx="1584900" cy="4872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rgbClr val="FFFFFF"/>
                </a:solidFill>
                <a:latin typeface="Roboto"/>
                <a:ea typeface="Roboto"/>
                <a:cs typeface="Roboto"/>
                <a:sym typeface="Roboto"/>
              </a:rPr>
              <a:t>Transformers</a:t>
            </a:r>
            <a:endParaRPr sz="1600" b="1" dirty="0">
              <a:solidFill>
                <a:srgbClr val="FFFFFF"/>
              </a:solidFill>
            </a:endParaRPr>
          </a:p>
        </p:txBody>
      </p:sp>
      <p:sp>
        <p:nvSpPr>
          <p:cNvPr id="14" name="Google Shape;397;p31">
            <a:extLst>
              <a:ext uri="{FF2B5EF4-FFF2-40B4-BE49-F238E27FC236}">
                <a16:creationId xmlns:a16="http://schemas.microsoft.com/office/drawing/2014/main" id="{2FB4BE80-5488-49E3-97B3-D2F7646F6988}"/>
              </a:ext>
            </a:extLst>
          </p:cNvPr>
          <p:cNvSpPr/>
          <p:nvPr/>
        </p:nvSpPr>
        <p:spPr>
          <a:xfrm>
            <a:off x="8562342" y="1132551"/>
            <a:ext cx="1584900" cy="4872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Positional encoding</a:t>
            </a:r>
            <a:endParaRPr sz="1600" b="1">
              <a:solidFill>
                <a:srgbClr val="FFFFFF"/>
              </a:solidFill>
            </a:endParaRPr>
          </a:p>
        </p:txBody>
      </p:sp>
      <p:sp>
        <p:nvSpPr>
          <p:cNvPr id="15" name="Google Shape;398;p31">
            <a:extLst>
              <a:ext uri="{FF2B5EF4-FFF2-40B4-BE49-F238E27FC236}">
                <a16:creationId xmlns:a16="http://schemas.microsoft.com/office/drawing/2014/main" id="{54721F60-6A04-4CF8-82FC-7A6AC730AA53}"/>
              </a:ext>
            </a:extLst>
          </p:cNvPr>
          <p:cNvSpPr/>
          <p:nvPr/>
        </p:nvSpPr>
        <p:spPr>
          <a:xfrm>
            <a:off x="4913791" y="1132551"/>
            <a:ext cx="1584900" cy="4872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Self Attention</a:t>
            </a:r>
            <a:endParaRPr sz="1600" b="1">
              <a:solidFill>
                <a:srgbClr val="FFFFFF"/>
              </a:solidFill>
            </a:endParaRPr>
          </a:p>
        </p:txBody>
      </p:sp>
      <p:cxnSp>
        <p:nvCxnSpPr>
          <p:cNvPr id="16" name="Google Shape;399;p31">
            <a:extLst>
              <a:ext uri="{FF2B5EF4-FFF2-40B4-BE49-F238E27FC236}">
                <a16:creationId xmlns:a16="http://schemas.microsoft.com/office/drawing/2014/main" id="{D194ACC4-08E3-4484-B195-6D8ECD25D58E}"/>
              </a:ext>
            </a:extLst>
          </p:cNvPr>
          <p:cNvCxnSpPr>
            <a:stCxn id="13" idx="2"/>
            <a:endCxn id="14" idx="0"/>
          </p:cNvCxnSpPr>
          <p:nvPr/>
        </p:nvCxnSpPr>
        <p:spPr>
          <a:xfrm rot="16200000" flipH="1">
            <a:off x="8190967" y="-31244"/>
            <a:ext cx="503400" cy="1824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 name="Google Shape;400;p31">
            <a:extLst>
              <a:ext uri="{FF2B5EF4-FFF2-40B4-BE49-F238E27FC236}">
                <a16:creationId xmlns:a16="http://schemas.microsoft.com/office/drawing/2014/main" id="{E77FBF6C-0CD5-4F29-9BD7-C2CDB5E25656}"/>
              </a:ext>
            </a:extLst>
          </p:cNvPr>
          <p:cNvCxnSpPr>
            <a:stCxn id="15" idx="0"/>
            <a:endCxn id="13" idx="2"/>
          </p:cNvCxnSpPr>
          <p:nvPr/>
        </p:nvCxnSpPr>
        <p:spPr>
          <a:xfrm rot="16200000">
            <a:off x="6366691" y="-31299"/>
            <a:ext cx="503400" cy="18243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8" name="Google Shape;401;p31">
            <a:extLst>
              <a:ext uri="{FF2B5EF4-FFF2-40B4-BE49-F238E27FC236}">
                <a16:creationId xmlns:a16="http://schemas.microsoft.com/office/drawing/2014/main" id="{5253A633-8B7B-4FED-B6B3-E42649D9730B}"/>
              </a:ext>
            </a:extLst>
          </p:cNvPr>
          <p:cNvSpPr/>
          <p:nvPr/>
        </p:nvSpPr>
        <p:spPr>
          <a:xfrm>
            <a:off x="6738063" y="1132551"/>
            <a:ext cx="1584900" cy="4872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Multi-Head</a:t>
            </a:r>
            <a:endParaRPr sz="1600" b="1">
              <a:solidFill>
                <a:srgbClr val="FFFFFF"/>
              </a:solidFill>
              <a:latin typeface="Roboto"/>
              <a:ea typeface="Roboto"/>
              <a:cs typeface="Roboto"/>
              <a:sym typeface="Roboto"/>
            </a:endParaRPr>
          </a:p>
          <a:p>
            <a:pPr marL="0" lvl="0" indent="0" algn="ctr" rtl="0">
              <a:spcBef>
                <a:spcPts val="0"/>
              </a:spcBef>
              <a:spcAft>
                <a:spcPts val="0"/>
              </a:spcAft>
              <a:buNone/>
            </a:pPr>
            <a:r>
              <a:rPr lang="en" sz="1600" b="1">
                <a:solidFill>
                  <a:srgbClr val="FFFFFF"/>
                </a:solidFill>
                <a:latin typeface="Roboto"/>
                <a:ea typeface="Roboto"/>
                <a:cs typeface="Roboto"/>
                <a:sym typeface="Roboto"/>
              </a:rPr>
              <a:t> Attention</a:t>
            </a:r>
            <a:endParaRPr sz="1600" b="1">
              <a:solidFill>
                <a:srgbClr val="FFFFFF"/>
              </a:solidFill>
            </a:endParaRPr>
          </a:p>
        </p:txBody>
      </p:sp>
      <p:cxnSp>
        <p:nvCxnSpPr>
          <p:cNvPr id="19" name="Google Shape;402;p31">
            <a:extLst>
              <a:ext uri="{FF2B5EF4-FFF2-40B4-BE49-F238E27FC236}">
                <a16:creationId xmlns:a16="http://schemas.microsoft.com/office/drawing/2014/main" id="{582A53CB-22BA-4213-9578-A0EBE2C7B158}"/>
              </a:ext>
            </a:extLst>
          </p:cNvPr>
          <p:cNvCxnSpPr>
            <a:stCxn id="13" idx="2"/>
            <a:endCxn id="18" idx="0"/>
          </p:cNvCxnSpPr>
          <p:nvPr/>
        </p:nvCxnSpPr>
        <p:spPr>
          <a:xfrm>
            <a:off x="7530517" y="629206"/>
            <a:ext cx="0" cy="503400"/>
          </a:xfrm>
          <a:prstGeom prst="straightConnector1">
            <a:avLst/>
          </a:prstGeom>
          <a:noFill/>
          <a:ln w="9525" cap="flat" cmpd="sng">
            <a:solidFill>
              <a:srgbClr val="B7B7B7"/>
            </a:solidFill>
            <a:prstDash val="solid"/>
            <a:round/>
            <a:headEnd type="none" w="med" len="med"/>
            <a:tailEnd type="none" w="med" len="med"/>
          </a:ln>
        </p:spPr>
      </p:cxnSp>
      <p:pic>
        <p:nvPicPr>
          <p:cNvPr id="20" name="Google Shape;395;p31">
            <a:extLst>
              <a:ext uri="{FF2B5EF4-FFF2-40B4-BE49-F238E27FC236}">
                <a16:creationId xmlns:a16="http://schemas.microsoft.com/office/drawing/2014/main" id="{9BB3E3F3-1C44-46B7-A6E6-DE5ABAC7E628}"/>
              </a:ext>
            </a:extLst>
          </p:cNvPr>
          <p:cNvPicPr preferRelativeResize="0"/>
          <p:nvPr/>
        </p:nvPicPr>
        <p:blipFill>
          <a:blip r:embed="rId2">
            <a:alphaModFix/>
          </a:blip>
          <a:stretch>
            <a:fillRect/>
          </a:stretch>
        </p:blipFill>
        <p:spPr>
          <a:xfrm>
            <a:off x="5300352" y="1787797"/>
            <a:ext cx="3691249" cy="4838700"/>
          </a:xfrm>
          <a:prstGeom prst="rect">
            <a:avLst/>
          </a:prstGeom>
          <a:noFill/>
          <a:ln>
            <a:noFill/>
          </a:ln>
        </p:spPr>
      </p:pic>
    </p:spTree>
    <p:extLst>
      <p:ext uri="{BB962C8B-B14F-4D97-AF65-F5344CB8AC3E}">
        <p14:creationId xmlns:p14="http://schemas.microsoft.com/office/powerpoint/2010/main" val="177624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3B3B-AA7B-4A86-B7E6-D4EF6CF5D631}"/>
              </a:ext>
            </a:extLst>
          </p:cNvPr>
          <p:cNvSpPr>
            <a:spLocks noGrp="1"/>
          </p:cNvSpPr>
          <p:nvPr>
            <p:ph type="title"/>
          </p:nvPr>
        </p:nvSpPr>
        <p:spPr/>
        <p:txBody>
          <a:bodyPr/>
          <a:lstStyle/>
          <a:p>
            <a:r>
              <a:rPr lang="en-US" dirty="0"/>
              <a:t>Self Attention</a:t>
            </a:r>
          </a:p>
        </p:txBody>
      </p:sp>
      <p:sp>
        <p:nvSpPr>
          <p:cNvPr id="3" name="Content Placeholder 2">
            <a:extLst>
              <a:ext uri="{FF2B5EF4-FFF2-40B4-BE49-F238E27FC236}">
                <a16:creationId xmlns:a16="http://schemas.microsoft.com/office/drawing/2014/main" id="{991F0B27-9F78-4201-A095-083EEB9A23D4}"/>
              </a:ext>
            </a:extLst>
          </p:cNvPr>
          <p:cNvSpPr>
            <a:spLocks noGrp="1"/>
          </p:cNvSpPr>
          <p:nvPr>
            <p:ph idx="1"/>
          </p:nvPr>
        </p:nvSpPr>
        <p:spPr>
          <a:xfrm>
            <a:off x="3489820" y="679508"/>
            <a:ext cx="8449261" cy="2511705"/>
          </a:xfrm>
        </p:spPr>
        <p:txBody>
          <a:bodyPr/>
          <a:lstStyle/>
          <a:p>
            <a:pPr marL="0" indent="0">
              <a:buNone/>
            </a:pPr>
            <a:r>
              <a:rPr lang="en-US" dirty="0"/>
              <a:t>Transforms sequence of tokens into a new sequence of tokens Dot product</a:t>
            </a:r>
          </a:p>
          <a:p>
            <a:endParaRPr lang="en-US" dirty="0"/>
          </a:p>
        </p:txBody>
      </p:sp>
      <p:grpSp>
        <p:nvGrpSpPr>
          <p:cNvPr id="4" name="Google Shape;409;p32">
            <a:extLst>
              <a:ext uri="{FF2B5EF4-FFF2-40B4-BE49-F238E27FC236}">
                <a16:creationId xmlns:a16="http://schemas.microsoft.com/office/drawing/2014/main" id="{8906FE42-8224-4218-BF69-BB095D4E022D}"/>
              </a:ext>
            </a:extLst>
          </p:cNvPr>
          <p:cNvGrpSpPr/>
          <p:nvPr/>
        </p:nvGrpSpPr>
        <p:grpSpPr>
          <a:xfrm>
            <a:off x="4298427" y="2325409"/>
            <a:ext cx="5132638" cy="3571533"/>
            <a:chOff x="5122125" y="85550"/>
            <a:chExt cx="3956400" cy="2373900"/>
          </a:xfrm>
        </p:grpSpPr>
        <p:sp>
          <p:nvSpPr>
            <p:cNvPr id="5" name="Google Shape;410;p32">
              <a:extLst>
                <a:ext uri="{FF2B5EF4-FFF2-40B4-BE49-F238E27FC236}">
                  <a16:creationId xmlns:a16="http://schemas.microsoft.com/office/drawing/2014/main" id="{1CC5875B-DE77-4ED4-A6F2-4C5984E5C275}"/>
                </a:ext>
              </a:extLst>
            </p:cNvPr>
            <p:cNvSpPr/>
            <p:nvPr/>
          </p:nvSpPr>
          <p:spPr>
            <a:xfrm>
              <a:off x="5122125" y="85550"/>
              <a:ext cx="3956400" cy="237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411;p32">
              <a:extLst>
                <a:ext uri="{FF2B5EF4-FFF2-40B4-BE49-F238E27FC236}">
                  <a16:creationId xmlns:a16="http://schemas.microsoft.com/office/drawing/2014/main" id="{525245CC-A105-435E-B84A-756558A735C2}"/>
                </a:ext>
              </a:extLst>
            </p:cNvPr>
            <p:cNvPicPr preferRelativeResize="0"/>
            <p:nvPr/>
          </p:nvPicPr>
          <p:blipFill>
            <a:blip r:embed="rId2">
              <a:alphaModFix/>
            </a:blip>
            <a:stretch>
              <a:fillRect/>
            </a:stretch>
          </p:blipFill>
          <p:spPr>
            <a:xfrm>
              <a:off x="5231900" y="152400"/>
              <a:ext cx="3759700" cy="2273007"/>
            </a:xfrm>
            <a:prstGeom prst="rect">
              <a:avLst/>
            </a:prstGeom>
            <a:noFill/>
            <a:ln>
              <a:noFill/>
            </a:ln>
          </p:spPr>
        </p:pic>
      </p:grpSp>
    </p:spTree>
    <p:extLst>
      <p:ext uri="{BB962C8B-B14F-4D97-AF65-F5344CB8AC3E}">
        <p14:creationId xmlns:p14="http://schemas.microsoft.com/office/powerpoint/2010/main" val="186541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75CE-BF00-4CAA-89B9-2792F575BA71}"/>
              </a:ext>
            </a:extLst>
          </p:cNvPr>
          <p:cNvSpPr>
            <a:spLocks noGrp="1"/>
          </p:cNvSpPr>
          <p:nvPr>
            <p:ph type="title"/>
          </p:nvPr>
        </p:nvSpPr>
        <p:spPr/>
        <p:txBody>
          <a:bodyPr/>
          <a:lstStyle/>
          <a:p>
            <a:r>
              <a:rPr lang="en-US" dirty="0"/>
              <a:t>Three Embeddings for the Price of One</a:t>
            </a:r>
            <a:br>
              <a:rPr lang="en-US" dirty="0"/>
            </a:br>
            <a:br>
              <a:rPr lang="en-US" dirty="0"/>
            </a:br>
            <a:endParaRPr lang="en-US" dirty="0"/>
          </a:p>
        </p:txBody>
      </p:sp>
      <p:grpSp>
        <p:nvGrpSpPr>
          <p:cNvPr id="4" name="Google Shape;418;p33">
            <a:extLst>
              <a:ext uri="{FF2B5EF4-FFF2-40B4-BE49-F238E27FC236}">
                <a16:creationId xmlns:a16="http://schemas.microsoft.com/office/drawing/2014/main" id="{DEACD51B-1EC3-47AD-8903-2702F63A6838}"/>
              </a:ext>
            </a:extLst>
          </p:cNvPr>
          <p:cNvGrpSpPr/>
          <p:nvPr/>
        </p:nvGrpSpPr>
        <p:grpSpPr>
          <a:xfrm>
            <a:off x="3634708" y="10109"/>
            <a:ext cx="5356893" cy="4289123"/>
            <a:chOff x="5179100" y="106775"/>
            <a:chExt cx="3844200" cy="3007800"/>
          </a:xfrm>
        </p:grpSpPr>
        <p:sp>
          <p:nvSpPr>
            <p:cNvPr id="5" name="Google Shape;419;p33">
              <a:extLst>
                <a:ext uri="{FF2B5EF4-FFF2-40B4-BE49-F238E27FC236}">
                  <a16:creationId xmlns:a16="http://schemas.microsoft.com/office/drawing/2014/main" id="{7E55D9A7-B974-416F-8E19-0F7B672032CD}"/>
                </a:ext>
              </a:extLst>
            </p:cNvPr>
            <p:cNvSpPr/>
            <p:nvPr/>
          </p:nvSpPr>
          <p:spPr>
            <a:xfrm>
              <a:off x="5179100" y="106775"/>
              <a:ext cx="3844200" cy="3007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420;p33">
              <a:extLst>
                <a:ext uri="{FF2B5EF4-FFF2-40B4-BE49-F238E27FC236}">
                  <a16:creationId xmlns:a16="http://schemas.microsoft.com/office/drawing/2014/main" id="{11E9E893-62E3-4849-8BAF-1D0251E8239D}"/>
                </a:ext>
              </a:extLst>
            </p:cNvPr>
            <p:cNvPicPr preferRelativeResize="0"/>
            <p:nvPr/>
          </p:nvPicPr>
          <p:blipFill>
            <a:blip r:embed="rId2">
              <a:alphaModFix/>
            </a:blip>
            <a:stretch>
              <a:fillRect/>
            </a:stretch>
          </p:blipFill>
          <p:spPr>
            <a:xfrm>
              <a:off x="5231900" y="152400"/>
              <a:ext cx="3759700" cy="2926121"/>
            </a:xfrm>
            <a:prstGeom prst="rect">
              <a:avLst/>
            </a:prstGeom>
            <a:noFill/>
            <a:ln>
              <a:noFill/>
            </a:ln>
          </p:spPr>
        </p:pic>
      </p:grpSp>
      <p:pic>
        <p:nvPicPr>
          <p:cNvPr id="7" name="Google Shape;421;p33">
            <a:extLst>
              <a:ext uri="{FF2B5EF4-FFF2-40B4-BE49-F238E27FC236}">
                <a16:creationId xmlns:a16="http://schemas.microsoft.com/office/drawing/2014/main" id="{DAA95E18-A20F-48AF-93B1-0917A0C29D63}"/>
              </a:ext>
            </a:extLst>
          </p:cNvPr>
          <p:cNvPicPr preferRelativeResize="0"/>
          <p:nvPr/>
        </p:nvPicPr>
        <p:blipFill>
          <a:blip r:embed="rId3">
            <a:alphaModFix/>
          </a:blip>
          <a:stretch>
            <a:fillRect/>
          </a:stretch>
        </p:blipFill>
        <p:spPr>
          <a:xfrm>
            <a:off x="3556932" y="5454548"/>
            <a:ext cx="8291119" cy="270472"/>
          </a:xfrm>
          <a:prstGeom prst="rect">
            <a:avLst/>
          </a:prstGeom>
          <a:noFill/>
          <a:ln>
            <a:noFill/>
          </a:ln>
        </p:spPr>
      </p:pic>
      <p:sp>
        <p:nvSpPr>
          <p:cNvPr id="9" name="TextBox 8">
            <a:extLst>
              <a:ext uri="{FF2B5EF4-FFF2-40B4-BE49-F238E27FC236}">
                <a16:creationId xmlns:a16="http://schemas.microsoft.com/office/drawing/2014/main" id="{3A39EF5C-B7FF-4AD9-AC1B-A80ED36C8832}"/>
              </a:ext>
            </a:extLst>
          </p:cNvPr>
          <p:cNvSpPr txBox="1"/>
          <p:nvPr/>
        </p:nvSpPr>
        <p:spPr>
          <a:xfrm>
            <a:off x="3491917" y="4312880"/>
            <a:ext cx="6144936" cy="923330"/>
          </a:xfrm>
          <a:prstGeom prst="rect">
            <a:avLst/>
          </a:prstGeom>
          <a:noFill/>
        </p:spPr>
        <p:txBody>
          <a:bodyPr wrap="square">
            <a:spAutoFit/>
          </a:bodyPr>
          <a:lstStyle/>
          <a:p>
            <a:pPr marL="0" lvl="0" indent="0" algn="l" rtl="0">
              <a:spcBef>
                <a:spcPts val="0"/>
              </a:spcBef>
              <a:spcAft>
                <a:spcPts val="0"/>
              </a:spcAft>
              <a:buNone/>
            </a:pPr>
            <a:r>
              <a:rPr lang="en-US" dirty="0"/>
              <a:t>Query of needed word </a:t>
            </a:r>
          </a:p>
          <a:p>
            <a:pPr marL="0" lvl="0" indent="0" algn="l" rtl="0">
              <a:spcBef>
                <a:spcPts val="0"/>
              </a:spcBef>
              <a:spcAft>
                <a:spcPts val="0"/>
              </a:spcAft>
              <a:buNone/>
            </a:pPr>
            <a:r>
              <a:rPr lang="en-US" dirty="0"/>
              <a:t>Key of other words </a:t>
            </a:r>
          </a:p>
          <a:p>
            <a:pPr marL="0" lvl="0" indent="0" algn="l" rtl="0">
              <a:spcBef>
                <a:spcPts val="0"/>
              </a:spcBef>
              <a:spcAft>
                <a:spcPts val="0"/>
              </a:spcAft>
              <a:buNone/>
            </a:pPr>
            <a:r>
              <a:rPr lang="en-US" dirty="0"/>
              <a:t>Value is weighted</a:t>
            </a:r>
          </a:p>
        </p:txBody>
      </p:sp>
    </p:spTree>
    <p:extLst>
      <p:ext uri="{BB962C8B-B14F-4D97-AF65-F5344CB8AC3E}">
        <p14:creationId xmlns:p14="http://schemas.microsoft.com/office/powerpoint/2010/main" val="255668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1D20-60A5-4C27-9E03-ACE44600C95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9260EF7-0FF6-43FE-AA45-F01F1FCCBBFB}"/>
              </a:ext>
            </a:extLst>
          </p:cNvPr>
          <p:cNvSpPr>
            <a:spLocks noGrp="1"/>
          </p:cNvSpPr>
          <p:nvPr>
            <p:ph idx="1"/>
          </p:nvPr>
        </p:nvSpPr>
        <p:spPr/>
        <p:txBody>
          <a:bodyPr>
            <a:normAutofit fontScale="92500" lnSpcReduction="10000"/>
          </a:bodyPr>
          <a:lstStyle/>
          <a:p>
            <a:pPr marL="457200" indent="-457200">
              <a:buFont typeface="+mj-lt"/>
              <a:buAutoNum type="arabicPeriod"/>
            </a:pPr>
            <a:r>
              <a:rPr lang="en-US" sz="2800" dirty="0"/>
              <a:t>Intro</a:t>
            </a:r>
          </a:p>
          <a:p>
            <a:pPr marL="457200" indent="-457200">
              <a:buFont typeface="+mj-lt"/>
              <a:buAutoNum type="arabicPeriod"/>
            </a:pPr>
            <a:r>
              <a:rPr lang="en-US" sz="2800" dirty="0"/>
              <a:t>Motivation</a:t>
            </a:r>
          </a:p>
          <a:p>
            <a:pPr marL="457200" indent="-457200">
              <a:buFont typeface="+mj-lt"/>
              <a:buAutoNum type="arabicPeriod"/>
            </a:pPr>
            <a:r>
              <a:rPr lang="en-US" sz="2800" dirty="0"/>
              <a:t>Define the Problem </a:t>
            </a:r>
          </a:p>
          <a:p>
            <a:pPr marL="457200" indent="-457200">
              <a:buFont typeface="+mj-lt"/>
              <a:buAutoNum type="arabicPeriod"/>
            </a:pPr>
            <a:r>
              <a:rPr lang="en-US" sz="2800" dirty="0"/>
              <a:t>Data preprocessing</a:t>
            </a:r>
          </a:p>
          <a:p>
            <a:pPr marL="457200" indent="-457200">
              <a:buFont typeface="+mj-lt"/>
              <a:buAutoNum type="arabicPeriod"/>
            </a:pPr>
            <a:r>
              <a:rPr lang="en-US" sz="2800" dirty="0"/>
              <a:t>techniques </a:t>
            </a:r>
          </a:p>
          <a:p>
            <a:pPr marL="342900" indent="-342900">
              <a:buFont typeface="+mj-lt"/>
              <a:buAutoNum type="arabicPeriod"/>
            </a:pPr>
            <a:r>
              <a:rPr lang="en-US" sz="2400" dirty="0"/>
              <a:t>Extractive</a:t>
            </a:r>
            <a:endParaRPr lang="en-US" dirty="0"/>
          </a:p>
          <a:p>
            <a:pPr marL="342900" indent="-342900">
              <a:buFont typeface="+mj-lt"/>
              <a:buAutoNum type="arabicPeriod"/>
            </a:pPr>
            <a:r>
              <a:rPr lang="en-US" sz="2400" dirty="0"/>
              <a:t>Abstractive</a:t>
            </a:r>
          </a:p>
          <a:p>
            <a:pPr marL="342900" indent="-342900">
              <a:buFont typeface="+mj-lt"/>
              <a:buAutoNum type="arabicPeriod"/>
            </a:pPr>
            <a:r>
              <a:rPr lang="en-US" dirty="0"/>
              <a:t>T5 — Text-To-Text Transfer Transformer</a:t>
            </a:r>
          </a:p>
          <a:p>
            <a:pPr marL="342900" indent="-342900">
              <a:buFont typeface="+mj-lt"/>
              <a:buAutoNum type="arabicPeriod"/>
            </a:pPr>
            <a:r>
              <a:rPr lang="en-US" dirty="0"/>
              <a:t>Datasets</a:t>
            </a:r>
          </a:p>
          <a:p>
            <a:pPr marL="342900" indent="-342900">
              <a:buFont typeface="+mj-lt"/>
              <a:buAutoNum type="arabicPeriod"/>
            </a:pPr>
            <a:r>
              <a:rPr lang="en-US" dirty="0"/>
              <a:t>Evaluation</a:t>
            </a:r>
          </a:p>
          <a:p>
            <a:pPr marL="342900" indent="-342900">
              <a:buFont typeface="+mj-lt"/>
              <a:buAutoNum type="arabicPeriod"/>
            </a:pPr>
            <a:r>
              <a:rPr lang="en-US" dirty="0"/>
              <a:t>Limitations</a:t>
            </a:r>
          </a:p>
          <a:p>
            <a:pPr marL="342900" indent="-342900">
              <a:buFont typeface="+mj-lt"/>
              <a:buAutoNum type="arabicPeriod"/>
            </a:pPr>
            <a:r>
              <a:rPr lang="en-US" dirty="0"/>
              <a:t>Demo</a:t>
            </a:r>
          </a:p>
          <a:p>
            <a:pPr marL="342900" indent="-342900">
              <a:buFont typeface="+mj-lt"/>
              <a:buAutoNum type="arabicPeriod"/>
            </a:pPr>
            <a:endParaRPr lang="en-US" sz="2400" dirty="0"/>
          </a:p>
        </p:txBody>
      </p:sp>
    </p:spTree>
    <p:extLst>
      <p:ext uri="{BB962C8B-B14F-4D97-AF65-F5344CB8AC3E}">
        <p14:creationId xmlns:p14="http://schemas.microsoft.com/office/powerpoint/2010/main" val="2742328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C7BF-38E4-4806-81C7-619A997D8E97}"/>
              </a:ext>
            </a:extLst>
          </p:cNvPr>
          <p:cNvSpPr>
            <a:spLocks noGrp="1"/>
          </p:cNvSpPr>
          <p:nvPr>
            <p:ph type="title"/>
          </p:nvPr>
        </p:nvSpPr>
        <p:spPr/>
        <p:txBody>
          <a:bodyPr/>
          <a:lstStyle/>
          <a:p>
            <a:r>
              <a:rPr lang="en-US" dirty="0"/>
              <a:t>Multi-Head Attention </a:t>
            </a:r>
          </a:p>
        </p:txBody>
      </p:sp>
      <p:sp>
        <p:nvSpPr>
          <p:cNvPr id="3" name="Content Placeholder 2">
            <a:extLst>
              <a:ext uri="{FF2B5EF4-FFF2-40B4-BE49-F238E27FC236}">
                <a16:creationId xmlns:a16="http://schemas.microsoft.com/office/drawing/2014/main" id="{08C76809-9A77-4742-A8EC-072EBEDA8BE1}"/>
              </a:ext>
            </a:extLst>
          </p:cNvPr>
          <p:cNvSpPr>
            <a:spLocks noGrp="1"/>
          </p:cNvSpPr>
          <p:nvPr>
            <p:ph idx="1"/>
          </p:nvPr>
        </p:nvSpPr>
        <p:spPr/>
        <p:txBody>
          <a:bodyPr/>
          <a:lstStyle/>
          <a:p>
            <a:pPr marL="0" indent="0">
              <a:buNone/>
            </a:pPr>
            <a:r>
              <a:rPr lang="en-US" dirty="0"/>
              <a:t>Relations between words may vary</a:t>
            </a:r>
          </a:p>
          <a:p>
            <a:pPr marL="0" indent="0">
              <a:buNone/>
            </a:pPr>
            <a:r>
              <a:rPr lang="en-US" dirty="0"/>
              <a:t>Each word has many embeddings by the number of relations that we want the model to realize</a:t>
            </a:r>
          </a:p>
          <a:p>
            <a:pPr marL="0" indent="0">
              <a:buNone/>
            </a:pPr>
            <a:endParaRPr lang="en-US" dirty="0"/>
          </a:p>
        </p:txBody>
      </p:sp>
    </p:spTree>
    <p:extLst>
      <p:ext uri="{BB962C8B-B14F-4D97-AF65-F5344CB8AC3E}">
        <p14:creationId xmlns:p14="http://schemas.microsoft.com/office/powerpoint/2010/main" val="237586327"/>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943A-D8F7-45F5-8FF1-2402CAF56F4E}"/>
              </a:ext>
            </a:extLst>
          </p:cNvPr>
          <p:cNvSpPr>
            <a:spLocks noGrp="1"/>
          </p:cNvSpPr>
          <p:nvPr>
            <p:ph type="title"/>
          </p:nvPr>
        </p:nvSpPr>
        <p:spPr>
          <a:xfrm>
            <a:off x="202585" y="2187285"/>
            <a:ext cx="3077510" cy="2483429"/>
          </a:xfrm>
        </p:spPr>
        <p:txBody>
          <a:bodyPr>
            <a:normAutofit/>
          </a:bodyPr>
          <a:lstStyle/>
          <a:p>
            <a:pPr marL="457200" lvl="0" indent="-330200">
              <a:spcBef>
                <a:spcPts val="0"/>
              </a:spcBef>
              <a:spcAft>
                <a:spcPts val="0"/>
              </a:spcAft>
            </a:pPr>
            <a:r>
              <a:rPr lang="en-US" dirty="0"/>
              <a:t>T5 — Text-To-Text Transfer Transformer</a:t>
            </a:r>
            <a:br>
              <a:rPr lang="en-US" dirty="0"/>
            </a:br>
            <a:endParaRPr lang="en-US" dirty="0"/>
          </a:p>
        </p:txBody>
      </p:sp>
      <p:sp>
        <p:nvSpPr>
          <p:cNvPr id="6" name="Content Placeholder 5">
            <a:extLst>
              <a:ext uri="{FF2B5EF4-FFF2-40B4-BE49-F238E27FC236}">
                <a16:creationId xmlns:a16="http://schemas.microsoft.com/office/drawing/2014/main" id="{8951E790-78EA-456F-B535-F3E0173C5DC3}"/>
              </a:ext>
            </a:extLst>
          </p:cNvPr>
          <p:cNvSpPr>
            <a:spLocks noGrp="1"/>
          </p:cNvSpPr>
          <p:nvPr>
            <p:ph idx="1"/>
          </p:nvPr>
        </p:nvSpPr>
        <p:spPr>
          <a:xfrm>
            <a:off x="3869268" y="864108"/>
            <a:ext cx="7315200" cy="2998765"/>
          </a:xfrm>
        </p:spPr>
        <p:txBody>
          <a:bodyPr>
            <a:normAutofit/>
          </a:bodyPr>
          <a:lstStyle/>
          <a:p>
            <a:r>
              <a:rPr lang="en-US"/>
              <a:t>Released by google in 2020 “Exploring the Limits of Transfer Learning with a Unified Text-to-Text Transformer”</a:t>
            </a:r>
          </a:p>
          <a:p>
            <a:r>
              <a:rPr lang="en-US"/>
              <a:t>T5 attempts to combine all the downstream tasks into a text-to-text format</a:t>
            </a:r>
          </a:p>
          <a:p>
            <a:endParaRPr lang="en-US"/>
          </a:p>
        </p:txBody>
      </p:sp>
      <p:pic>
        <p:nvPicPr>
          <p:cNvPr id="4" name="Google Shape;56;p13" descr="Graphical user interface, text, application&#10;&#10;Description automatically generated">
            <a:extLst>
              <a:ext uri="{FF2B5EF4-FFF2-40B4-BE49-F238E27FC236}">
                <a16:creationId xmlns:a16="http://schemas.microsoft.com/office/drawing/2014/main" id="{3F16A2FB-2439-48BD-A943-E2EECCDF2A56}"/>
              </a:ext>
            </a:extLst>
          </p:cNvPr>
          <p:cNvPicPr preferRelativeResize="0"/>
          <p:nvPr/>
        </p:nvPicPr>
        <p:blipFill>
          <a:blip r:embed="rId2"/>
          <a:stretch>
            <a:fillRect/>
          </a:stretch>
        </p:blipFill>
        <p:spPr>
          <a:xfrm>
            <a:off x="4968219" y="4161453"/>
            <a:ext cx="5117298" cy="1918987"/>
          </a:xfrm>
          <a:prstGeom prst="rect">
            <a:avLst/>
          </a:prstGeom>
          <a:noFill/>
        </p:spPr>
      </p:pic>
    </p:spTree>
    <p:extLst>
      <p:ext uri="{BB962C8B-B14F-4D97-AF65-F5344CB8AC3E}">
        <p14:creationId xmlns:p14="http://schemas.microsoft.com/office/powerpoint/2010/main" val="132706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BA9E78-E255-4296-9EF3-524331978014}"/>
              </a:ext>
            </a:extLst>
          </p:cNvPr>
          <p:cNvSpPr>
            <a:spLocks noGrp="1"/>
          </p:cNvSpPr>
          <p:nvPr>
            <p:ph type="title"/>
          </p:nvPr>
        </p:nvSpPr>
        <p:spPr>
          <a:xfrm>
            <a:off x="1069849" y="1298448"/>
            <a:ext cx="7056444" cy="3255264"/>
          </a:xfrm>
        </p:spPr>
        <p:txBody>
          <a:bodyPr vert="horz" lIns="91440" tIns="45720" rIns="91440" bIns="45720" rtlCol="0" anchor="b">
            <a:normAutofit/>
          </a:bodyPr>
          <a:lstStyle/>
          <a:p>
            <a:pPr algn="r"/>
            <a:r>
              <a:rPr lang="en-US" sz="5900" spc="-100">
                <a:solidFill>
                  <a:schemeClr val="accent1"/>
                </a:solidFill>
              </a:rPr>
              <a:t>T5 — Text-To-Text Transfer Transformer</a:t>
            </a:r>
            <a:br>
              <a:rPr lang="en-US" sz="5900" spc="-100">
                <a:solidFill>
                  <a:schemeClr val="accent1"/>
                </a:solidFill>
              </a:rPr>
            </a:br>
            <a:endParaRPr lang="en-US" sz="5900" spc="-100">
              <a:solidFill>
                <a:schemeClr val="accent1"/>
              </a:solidFill>
            </a:endParaRPr>
          </a:p>
        </p:txBody>
      </p:sp>
    </p:spTree>
    <p:extLst>
      <p:ext uri="{BB962C8B-B14F-4D97-AF65-F5344CB8AC3E}">
        <p14:creationId xmlns:p14="http://schemas.microsoft.com/office/powerpoint/2010/main" val="328420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44D53-87A6-4977-8A8E-F55AFEBDE726}"/>
              </a:ext>
            </a:extLst>
          </p:cNvPr>
          <p:cNvSpPr>
            <a:spLocks noGrp="1"/>
          </p:cNvSpPr>
          <p:nvPr>
            <p:ph idx="1"/>
          </p:nvPr>
        </p:nvSpPr>
        <p:spPr/>
        <p:txBody>
          <a:bodyPr/>
          <a:lstStyle/>
          <a:p>
            <a:pPr marL="749300" lvl="0" indent="-330200" algn="l" rtl="0">
              <a:lnSpc>
                <a:spcPct val="150000"/>
              </a:lnSpc>
              <a:spcBef>
                <a:spcPts val="3200"/>
              </a:spcBef>
              <a:spcAft>
                <a:spcPts val="0"/>
              </a:spcAft>
              <a:buClr>
                <a:srgbClr val="292929"/>
              </a:buClr>
              <a:buSzPts val="1600"/>
              <a:buFont typeface="Georgia"/>
              <a:buChar char="●"/>
            </a:pPr>
            <a:r>
              <a:rPr lang="en-US" sz="2000" dirty="0">
                <a:solidFill>
                  <a:srgbClr val="292929"/>
                </a:solidFill>
                <a:highlight>
                  <a:srgbClr val="FFFFFF"/>
                </a:highlight>
                <a:latin typeface="Georgia"/>
                <a:ea typeface="Georgia"/>
                <a:cs typeface="Georgia"/>
                <a:sym typeface="Georgia"/>
              </a:rPr>
              <a:t>It creates a clean version of the massive common crawl data set called </a:t>
            </a:r>
            <a:r>
              <a:rPr lang="en-US" sz="2000" b="1" dirty="0">
                <a:solidFill>
                  <a:srgbClr val="292929"/>
                </a:solidFill>
                <a:highlight>
                  <a:srgbClr val="FFFFFF"/>
                </a:highlight>
                <a:latin typeface="Georgia"/>
                <a:ea typeface="Georgia"/>
                <a:cs typeface="Georgia"/>
                <a:sym typeface="Georgia"/>
              </a:rPr>
              <a:t>Colossal Cleaned Common crawl(C4).</a:t>
            </a:r>
            <a:r>
              <a:rPr lang="en-US" sz="2000" dirty="0">
                <a:solidFill>
                  <a:srgbClr val="292929"/>
                </a:solidFill>
                <a:highlight>
                  <a:srgbClr val="FFFFFF"/>
                </a:highlight>
                <a:latin typeface="Georgia"/>
                <a:ea typeface="Georgia"/>
                <a:cs typeface="Georgia"/>
                <a:sym typeface="Georgia"/>
              </a:rPr>
              <a:t> This data set is two orders of magnitude larger than Wikipedia.</a:t>
            </a:r>
          </a:p>
          <a:p>
            <a:pPr marL="749300" lvl="0" indent="-330200" algn="l" rtl="0">
              <a:lnSpc>
                <a:spcPct val="150000"/>
              </a:lnSpc>
              <a:spcBef>
                <a:spcPts val="0"/>
              </a:spcBef>
              <a:spcAft>
                <a:spcPts val="0"/>
              </a:spcAft>
              <a:buClr>
                <a:srgbClr val="292929"/>
              </a:buClr>
              <a:buSzPts val="1600"/>
              <a:buFont typeface="Georgia"/>
              <a:buChar char="●"/>
            </a:pPr>
            <a:r>
              <a:rPr lang="en-US" sz="2000" dirty="0">
                <a:solidFill>
                  <a:srgbClr val="292929"/>
                </a:solidFill>
                <a:highlight>
                  <a:srgbClr val="FFFFFF"/>
                </a:highlight>
                <a:latin typeface="Georgia"/>
                <a:ea typeface="Georgia"/>
                <a:cs typeface="Georgia"/>
                <a:sym typeface="Georgia"/>
              </a:rPr>
              <a:t>It shows that fine tuning on different tasks — summarization, </a:t>
            </a:r>
            <a:r>
              <a:rPr lang="en-US" sz="2000" dirty="0" err="1">
                <a:solidFill>
                  <a:srgbClr val="292929"/>
                </a:solidFill>
                <a:highlight>
                  <a:srgbClr val="FFFFFF"/>
                </a:highlight>
                <a:latin typeface="Georgia"/>
                <a:ea typeface="Georgia"/>
                <a:cs typeface="Georgia"/>
                <a:sym typeface="Georgia"/>
              </a:rPr>
              <a:t>QnA</a:t>
            </a:r>
            <a:r>
              <a:rPr lang="en-US" sz="2000" dirty="0">
                <a:solidFill>
                  <a:srgbClr val="292929"/>
                </a:solidFill>
                <a:highlight>
                  <a:srgbClr val="FFFFFF"/>
                </a:highlight>
                <a:latin typeface="Georgia"/>
                <a:ea typeface="Georgia"/>
                <a:cs typeface="Georgia"/>
                <a:sym typeface="Georgia"/>
              </a:rPr>
              <a:t>, reading comprehension using the pretrained T5 and the text-text formulation results in state of the art results</a:t>
            </a:r>
            <a:endParaRPr lang="en-US" dirty="0"/>
          </a:p>
        </p:txBody>
      </p:sp>
      <p:sp>
        <p:nvSpPr>
          <p:cNvPr id="4" name="Title 1">
            <a:extLst>
              <a:ext uri="{FF2B5EF4-FFF2-40B4-BE49-F238E27FC236}">
                <a16:creationId xmlns:a16="http://schemas.microsoft.com/office/drawing/2014/main" id="{679BE1FA-E388-427A-B010-C9C69B30B0A7}"/>
              </a:ext>
            </a:extLst>
          </p:cNvPr>
          <p:cNvSpPr>
            <a:spLocks noGrp="1"/>
          </p:cNvSpPr>
          <p:nvPr>
            <p:ph type="title"/>
          </p:nvPr>
        </p:nvSpPr>
        <p:spPr>
          <a:xfrm>
            <a:off x="252413" y="1123950"/>
            <a:ext cx="2947987" cy="4600575"/>
          </a:xfrm>
        </p:spPr>
        <p:txBody>
          <a:bodyPr>
            <a:normAutofit/>
          </a:bodyPr>
          <a:lstStyle/>
          <a:p>
            <a:pPr marL="457200" lvl="0" indent="-330200">
              <a:spcBef>
                <a:spcPts val="0"/>
              </a:spcBef>
              <a:spcAft>
                <a:spcPts val="0"/>
              </a:spcAft>
            </a:pPr>
            <a:r>
              <a:rPr lang="en-US" dirty="0"/>
              <a:t>T5 — Text-To-Text Transfer Transformer</a:t>
            </a:r>
            <a:br>
              <a:rPr lang="en-US" dirty="0"/>
            </a:br>
            <a:endParaRPr lang="en-US" dirty="0"/>
          </a:p>
        </p:txBody>
      </p:sp>
    </p:spTree>
    <p:extLst>
      <p:ext uri="{BB962C8B-B14F-4D97-AF65-F5344CB8AC3E}">
        <p14:creationId xmlns:p14="http://schemas.microsoft.com/office/powerpoint/2010/main" val="606315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4463-D0AD-425E-A6F5-890046E6299F}"/>
              </a:ext>
            </a:extLst>
          </p:cNvPr>
          <p:cNvSpPr>
            <a:spLocks noGrp="1"/>
          </p:cNvSpPr>
          <p:nvPr>
            <p:ph type="title"/>
          </p:nvPr>
        </p:nvSpPr>
        <p:spPr/>
        <p:txBody>
          <a:bodyPr/>
          <a:lstStyle/>
          <a:p>
            <a:r>
              <a:rPr lang="en-US" dirty="0"/>
              <a:t>mT5 multilingual </a:t>
            </a:r>
            <a:r>
              <a:rPr lang="en-US" dirty="0" err="1"/>
              <a:t>XLSum</a:t>
            </a:r>
            <a:endParaRPr lang="en-US" dirty="0"/>
          </a:p>
        </p:txBody>
      </p:sp>
      <p:sp>
        <p:nvSpPr>
          <p:cNvPr id="3" name="Content Placeholder 2">
            <a:extLst>
              <a:ext uri="{FF2B5EF4-FFF2-40B4-BE49-F238E27FC236}">
                <a16:creationId xmlns:a16="http://schemas.microsoft.com/office/drawing/2014/main" id="{785857E7-8FB1-4D2E-9593-C85EA6196A17}"/>
              </a:ext>
            </a:extLst>
          </p:cNvPr>
          <p:cNvSpPr>
            <a:spLocks noGrp="1"/>
          </p:cNvSpPr>
          <p:nvPr>
            <p:ph idx="1"/>
          </p:nvPr>
        </p:nvSpPr>
        <p:spPr>
          <a:xfrm>
            <a:off x="3582099" y="302004"/>
            <a:ext cx="7417811" cy="4139170"/>
          </a:xfrm>
        </p:spPr>
        <p:txBody>
          <a:bodyPr/>
          <a:lstStyle/>
          <a:p>
            <a:pPr marL="425450" indent="-285750">
              <a:lnSpc>
                <a:spcPct val="150000"/>
              </a:lnSpc>
              <a:spcBef>
                <a:spcPts val="0"/>
              </a:spcBef>
              <a:buClr>
                <a:schemeClr val="dk1"/>
              </a:buClr>
              <a:buSzPts val="1400"/>
            </a:pPr>
            <a:r>
              <a:rPr lang="en-US" sz="1600" dirty="0">
                <a:solidFill>
                  <a:schemeClr val="dk1"/>
                </a:solidFill>
              </a:rPr>
              <a:t>Trained on </a:t>
            </a:r>
            <a:r>
              <a:rPr lang="en-US" sz="1600" dirty="0" err="1">
                <a:solidFill>
                  <a:schemeClr val="dk1"/>
                </a:solidFill>
              </a:rPr>
              <a:t>XLSum</a:t>
            </a:r>
            <a:r>
              <a:rPr lang="en-US" sz="1600" dirty="0">
                <a:solidFill>
                  <a:schemeClr val="dk1"/>
                </a:solidFill>
              </a:rPr>
              <a:t> dataset </a:t>
            </a:r>
          </a:p>
          <a:p>
            <a:pPr marL="425450" indent="-285750">
              <a:lnSpc>
                <a:spcPct val="150000"/>
              </a:lnSpc>
              <a:spcBef>
                <a:spcPts val="0"/>
              </a:spcBef>
              <a:buClr>
                <a:schemeClr val="dk1"/>
              </a:buClr>
              <a:buSzPts val="1400"/>
            </a:pPr>
            <a:r>
              <a:rPr lang="en-US" sz="1600" dirty="0">
                <a:solidFill>
                  <a:schemeClr val="dk1"/>
                </a:solidFill>
                <a:highlight>
                  <a:srgbClr val="FFFFFF"/>
                </a:highlight>
                <a:latin typeface="Roboto"/>
                <a:ea typeface="Roboto"/>
                <a:cs typeface="Roboto"/>
                <a:sym typeface="Roboto"/>
              </a:rPr>
              <a:t>1.35 million article-summary from BBC</a:t>
            </a:r>
          </a:p>
          <a:p>
            <a:pPr marL="425450" indent="-285750">
              <a:lnSpc>
                <a:spcPct val="150000"/>
              </a:lnSpc>
              <a:spcBef>
                <a:spcPts val="0"/>
              </a:spcBef>
              <a:buClr>
                <a:schemeClr val="dk1"/>
              </a:buClr>
              <a:buSzPts val="1400"/>
            </a:pPr>
            <a:r>
              <a:rPr lang="en-US" sz="1600" dirty="0">
                <a:solidFill>
                  <a:schemeClr val="dk1"/>
                </a:solidFill>
                <a:highlight>
                  <a:srgbClr val="FFFFFF"/>
                </a:highlight>
                <a:latin typeface="Roboto"/>
                <a:ea typeface="Roboto"/>
                <a:cs typeface="Roboto"/>
                <a:sym typeface="Roboto"/>
              </a:rPr>
              <a:t>covers 45 languages (include Arabic)</a:t>
            </a:r>
          </a:p>
          <a:p>
            <a:pPr marL="425450" indent="-285750">
              <a:lnSpc>
                <a:spcPct val="150000"/>
              </a:lnSpc>
              <a:spcBef>
                <a:spcPts val="0"/>
              </a:spcBef>
              <a:buClr>
                <a:schemeClr val="dk1"/>
              </a:buClr>
              <a:buSzPts val="1400"/>
            </a:pPr>
            <a:r>
              <a:rPr lang="en-US" sz="1600" dirty="0">
                <a:solidFill>
                  <a:schemeClr val="dk1"/>
                </a:solidFill>
                <a:highlight>
                  <a:srgbClr val="FFFFFF"/>
                </a:highlight>
                <a:latin typeface="Roboto"/>
                <a:ea typeface="Roboto"/>
                <a:cs typeface="Roboto"/>
                <a:sym typeface="Roboto"/>
              </a:rPr>
              <a:t>Arabic data size:</a:t>
            </a:r>
          </a:p>
          <a:p>
            <a:pPr marL="882650" lvl="1" indent="-285750">
              <a:lnSpc>
                <a:spcPct val="150000"/>
              </a:lnSpc>
              <a:spcBef>
                <a:spcPts val="0"/>
              </a:spcBef>
              <a:spcAft>
                <a:spcPts val="0"/>
              </a:spcAft>
              <a:buClr>
                <a:schemeClr val="dk1"/>
              </a:buClr>
              <a:buSzPts val="1400"/>
            </a:pPr>
            <a:r>
              <a:rPr lang="en-US" sz="1400" dirty="0">
                <a:solidFill>
                  <a:schemeClr val="dk1"/>
                </a:solidFill>
                <a:highlight>
                  <a:srgbClr val="FFFFFF"/>
                </a:highlight>
                <a:latin typeface="Roboto"/>
                <a:ea typeface="Roboto"/>
                <a:cs typeface="Roboto"/>
                <a:sym typeface="Roboto"/>
              </a:rPr>
              <a:t>Train: 37519</a:t>
            </a:r>
          </a:p>
          <a:p>
            <a:pPr marL="882650" lvl="1" indent="-285750">
              <a:lnSpc>
                <a:spcPct val="150000"/>
              </a:lnSpc>
              <a:spcBef>
                <a:spcPts val="0"/>
              </a:spcBef>
              <a:spcAft>
                <a:spcPts val="0"/>
              </a:spcAft>
              <a:buClr>
                <a:schemeClr val="dk1"/>
              </a:buClr>
              <a:buSzPts val="1400"/>
            </a:pPr>
            <a:r>
              <a:rPr lang="en-US" sz="1400" dirty="0">
                <a:solidFill>
                  <a:schemeClr val="dk1"/>
                </a:solidFill>
                <a:highlight>
                  <a:srgbClr val="FFFFFF"/>
                </a:highlight>
                <a:latin typeface="Roboto"/>
                <a:ea typeface="Roboto"/>
                <a:cs typeface="Roboto"/>
                <a:sym typeface="Roboto"/>
              </a:rPr>
              <a:t>Dev : 4689</a:t>
            </a:r>
          </a:p>
          <a:p>
            <a:pPr marL="882650" lvl="1" indent="-285750">
              <a:lnSpc>
                <a:spcPct val="150000"/>
              </a:lnSpc>
              <a:spcBef>
                <a:spcPts val="0"/>
              </a:spcBef>
              <a:spcAft>
                <a:spcPts val="0"/>
              </a:spcAft>
              <a:buClr>
                <a:schemeClr val="dk1"/>
              </a:buClr>
              <a:buSzPts val="1400"/>
            </a:pPr>
            <a:r>
              <a:rPr lang="en-US" sz="1400" dirty="0">
                <a:solidFill>
                  <a:schemeClr val="dk1"/>
                </a:solidFill>
                <a:highlight>
                  <a:srgbClr val="FFFFFF"/>
                </a:highlight>
                <a:latin typeface="Roboto"/>
                <a:ea typeface="Roboto"/>
                <a:cs typeface="Roboto"/>
                <a:sym typeface="Roboto"/>
              </a:rPr>
              <a:t>Test : 4689</a:t>
            </a:r>
          </a:p>
          <a:p>
            <a:endParaRPr lang="en-US" dirty="0"/>
          </a:p>
        </p:txBody>
      </p:sp>
      <p:pic>
        <p:nvPicPr>
          <p:cNvPr id="4" name="Google Shape;69;p15">
            <a:extLst>
              <a:ext uri="{FF2B5EF4-FFF2-40B4-BE49-F238E27FC236}">
                <a16:creationId xmlns:a16="http://schemas.microsoft.com/office/drawing/2014/main" id="{864901BE-6474-4325-AAB0-577D22CB8B53}"/>
              </a:ext>
            </a:extLst>
          </p:cNvPr>
          <p:cNvPicPr preferRelativeResize="0"/>
          <p:nvPr/>
        </p:nvPicPr>
        <p:blipFill>
          <a:blip r:embed="rId2">
            <a:alphaModFix/>
          </a:blip>
          <a:stretch>
            <a:fillRect/>
          </a:stretch>
        </p:blipFill>
        <p:spPr>
          <a:xfrm>
            <a:off x="3835718" y="3522260"/>
            <a:ext cx="8103363" cy="3033736"/>
          </a:xfrm>
          <a:prstGeom prst="rect">
            <a:avLst/>
          </a:prstGeom>
          <a:noFill/>
          <a:ln>
            <a:noFill/>
          </a:ln>
        </p:spPr>
      </p:pic>
    </p:spTree>
    <p:extLst>
      <p:ext uri="{BB962C8B-B14F-4D97-AF65-F5344CB8AC3E}">
        <p14:creationId xmlns:p14="http://schemas.microsoft.com/office/powerpoint/2010/main" val="1324032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7;p16">
            <a:extLst>
              <a:ext uri="{FF2B5EF4-FFF2-40B4-BE49-F238E27FC236}">
                <a16:creationId xmlns:a16="http://schemas.microsoft.com/office/drawing/2014/main" id="{F1BDD78D-7E2F-4C85-B464-EA0A2F10FF34}"/>
              </a:ext>
            </a:extLst>
          </p:cNvPr>
          <p:cNvPicPr preferRelativeResize="0"/>
          <p:nvPr/>
        </p:nvPicPr>
        <p:blipFill>
          <a:blip r:embed="rId2">
            <a:alphaModFix/>
          </a:blip>
          <a:stretch>
            <a:fillRect/>
          </a:stretch>
        </p:blipFill>
        <p:spPr>
          <a:xfrm>
            <a:off x="7537574" y="3424428"/>
            <a:ext cx="3609426" cy="2130875"/>
          </a:xfrm>
          <a:prstGeom prst="rect">
            <a:avLst/>
          </a:prstGeom>
          <a:noFill/>
          <a:ln>
            <a:noFill/>
          </a:ln>
        </p:spPr>
      </p:pic>
      <p:pic>
        <p:nvPicPr>
          <p:cNvPr id="4" name="Google Shape;76;p16">
            <a:extLst>
              <a:ext uri="{FF2B5EF4-FFF2-40B4-BE49-F238E27FC236}">
                <a16:creationId xmlns:a16="http://schemas.microsoft.com/office/drawing/2014/main" id="{7E10588C-EA91-44A8-83D5-BAE8F5F18D39}"/>
              </a:ext>
            </a:extLst>
          </p:cNvPr>
          <p:cNvPicPr preferRelativeResize="0"/>
          <p:nvPr/>
        </p:nvPicPr>
        <p:blipFill>
          <a:blip r:embed="rId3">
            <a:alphaModFix/>
          </a:blip>
          <a:stretch>
            <a:fillRect/>
          </a:stretch>
        </p:blipFill>
        <p:spPr>
          <a:xfrm>
            <a:off x="7537574" y="726905"/>
            <a:ext cx="3596026" cy="2068349"/>
          </a:xfrm>
          <a:prstGeom prst="rect">
            <a:avLst/>
          </a:prstGeom>
          <a:noFill/>
          <a:ln>
            <a:noFill/>
          </a:ln>
        </p:spPr>
      </p:pic>
      <p:sp>
        <p:nvSpPr>
          <p:cNvPr id="2" name="Title 1">
            <a:extLst>
              <a:ext uri="{FF2B5EF4-FFF2-40B4-BE49-F238E27FC236}">
                <a16:creationId xmlns:a16="http://schemas.microsoft.com/office/drawing/2014/main" id="{6BF00DF7-3FD4-4E6D-9C56-8D5EB4807CF5}"/>
              </a:ext>
            </a:extLst>
          </p:cNvPr>
          <p:cNvSpPr>
            <a:spLocks noGrp="1"/>
          </p:cNvSpPr>
          <p:nvPr>
            <p:ph type="title"/>
          </p:nvPr>
        </p:nvSpPr>
        <p:spPr/>
        <p:txBody>
          <a:bodyPr/>
          <a:lstStyle/>
          <a:p>
            <a:r>
              <a:rPr lang="en" dirty="0"/>
              <a:t>Datasets</a:t>
            </a:r>
            <a:endParaRPr lang="en-US" dirty="0"/>
          </a:p>
        </p:txBody>
      </p:sp>
      <p:sp>
        <p:nvSpPr>
          <p:cNvPr id="3" name="Content Placeholder 2">
            <a:extLst>
              <a:ext uri="{FF2B5EF4-FFF2-40B4-BE49-F238E27FC236}">
                <a16:creationId xmlns:a16="http://schemas.microsoft.com/office/drawing/2014/main" id="{77B34809-A7E9-4A67-8209-4A1AE951D72B}"/>
              </a:ext>
            </a:extLst>
          </p:cNvPr>
          <p:cNvSpPr>
            <a:spLocks noGrp="1"/>
          </p:cNvSpPr>
          <p:nvPr>
            <p:ph idx="1"/>
          </p:nvPr>
        </p:nvSpPr>
        <p:spPr>
          <a:xfrm>
            <a:off x="3407873" y="234934"/>
            <a:ext cx="7315200" cy="5120640"/>
          </a:xfrm>
        </p:spPr>
        <p:txBody>
          <a:bodyPr/>
          <a:lstStyle/>
          <a:p>
            <a:pPr marL="457200" lvl="0" indent="-342900" algn="l" rtl="0">
              <a:spcBef>
                <a:spcPts val="0"/>
              </a:spcBef>
              <a:spcAft>
                <a:spcPts val="0"/>
              </a:spcAft>
              <a:buSzPts val="1800"/>
              <a:buAutoNum type="arabicPeriod"/>
            </a:pPr>
            <a:r>
              <a:rPr lang="en-US" dirty="0"/>
              <a:t>Mawdoo3 </a:t>
            </a:r>
          </a:p>
          <a:p>
            <a:pPr marL="882650" lvl="1" indent="-285750">
              <a:spcBef>
                <a:spcPts val="0"/>
              </a:spcBef>
              <a:spcAft>
                <a:spcPts val="0"/>
              </a:spcAft>
              <a:buSzPts val="1400"/>
            </a:pPr>
            <a:r>
              <a:rPr lang="en-US" dirty="0"/>
              <a:t>300,000 records</a:t>
            </a:r>
          </a:p>
          <a:p>
            <a:pPr marL="882650" lvl="1" indent="-285750">
              <a:spcBef>
                <a:spcPts val="0"/>
              </a:spcBef>
              <a:spcAft>
                <a:spcPts val="0"/>
              </a:spcAft>
              <a:buSzPts val="1400"/>
            </a:pPr>
            <a:r>
              <a:rPr lang="en-US" dirty="0"/>
              <a:t>Article as Text we want to summarize</a:t>
            </a:r>
          </a:p>
          <a:p>
            <a:pPr marL="882650" lvl="1" indent="-285750">
              <a:spcBef>
                <a:spcPts val="0"/>
              </a:spcBef>
              <a:spcAft>
                <a:spcPts val="0"/>
              </a:spcAft>
              <a:buSzPts val="1400"/>
            </a:pPr>
            <a:r>
              <a:rPr lang="en-US" dirty="0"/>
              <a:t>Headline as summary</a:t>
            </a:r>
          </a:p>
          <a:p>
            <a:pPr marL="882650" lvl="1" indent="-285750">
              <a:spcBef>
                <a:spcPts val="0"/>
              </a:spcBef>
              <a:spcAft>
                <a:spcPts val="0"/>
              </a:spcAft>
              <a:buSzPts val="1400"/>
            </a:pPr>
            <a:r>
              <a:rPr lang="en-US" dirty="0"/>
              <a:t>Not professional</a:t>
            </a:r>
          </a:p>
          <a:p>
            <a:pPr marL="882650" lvl="1" indent="-285750">
              <a:spcBef>
                <a:spcPts val="0"/>
              </a:spcBef>
              <a:spcAft>
                <a:spcPts val="0"/>
              </a:spcAft>
              <a:buSzPts val="1400"/>
            </a:pPr>
            <a:r>
              <a:rPr lang="en-US" dirty="0"/>
              <a:t>After cleaning 15,000 records</a:t>
            </a:r>
          </a:p>
          <a:p>
            <a:pPr marL="457200" lvl="0" indent="-342900" algn="l" rtl="0">
              <a:spcBef>
                <a:spcPts val="0"/>
              </a:spcBef>
              <a:spcAft>
                <a:spcPts val="0"/>
              </a:spcAft>
              <a:buSzPts val="1800"/>
              <a:buAutoNum type="arabicPeriod"/>
            </a:pPr>
            <a:r>
              <a:rPr lang="en-US" dirty="0" err="1"/>
              <a:t>WikiHow</a:t>
            </a:r>
            <a:endParaRPr lang="en-US" dirty="0"/>
          </a:p>
          <a:p>
            <a:pPr marL="882650" lvl="1" indent="-285750">
              <a:spcBef>
                <a:spcPts val="0"/>
              </a:spcBef>
              <a:spcAft>
                <a:spcPts val="0"/>
              </a:spcAft>
              <a:buSzPts val="1400"/>
            </a:pPr>
            <a:r>
              <a:rPr lang="en-US" dirty="0"/>
              <a:t>30,000 records</a:t>
            </a:r>
          </a:p>
          <a:p>
            <a:pPr marL="882650" lvl="1" indent="-285750">
              <a:spcBef>
                <a:spcPts val="0"/>
              </a:spcBef>
              <a:spcAft>
                <a:spcPts val="0"/>
              </a:spcAft>
              <a:buSzPts val="1400"/>
            </a:pPr>
            <a:r>
              <a:rPr lang="en-US" dirty="0"/>
              <a:t>Better than mawdoo3 dataset</a:t>
            </a:r>
          </a:p>
          <a:p>
            <a:pPr marL="457200" lvl="0" indent="-342900" algn="l" rtl="0">
              <a:spcBef>
                <a:spcPts val="0"/>
              </a:spcBef>
              <a:spcAft>
                <a:spcPts val="0"/>
              </a:spcAft>
              <a:buSzPts val="1800"/>
              <a:buAutoNum type="arabicPeriod"/>
            </a:pPr>
            <a:r>
              <a:rPr lang="en-US" dirty="0"/>
              <a:t>EASC</a:t>
            </a:r>
          </a:p>
          <a:p>
            <a:pPr marL="882650" lvl="1" indent="-285750">
              <a:spcBef>
                <a:spcPts val="0"/>
              </a:spcBef>
              <a:spcAft>
                <a:spcPts val="0"/>
              </a:spcAft>
              <a:buSzPts val="1400"/>
            </a:pPr>
            <a:r>
              <a:rPr lang="en-US" dirty="0"/>
              <a:t>153 article with 5 summaries each</a:t>
            </a:r>
          </a:p>
          <a:p>
            <a:pPr marL="882650" lvl="1" indent="-285750">
              <a:spcBef>
                <a:spcPts val="0"/>
              </a:spcBef>
              <a:spcAft>
                <a:spcPts val="0"/>
              </a:spcAft>
              <a:buSzPts val="1400"/>
            </a:pPr>
            <a:r>
              <a:rPr lang="en-US" dirty="0"/>
              <a:t>Human</a:t>
            </a:r>
          </a:p>
          <a:p>
            <a:pPr marL="882650" lvl="1" indent="-285750">
              <a:spcBef>
                <a:spcPts val="0"/>
              </a:spcBef>
              <a:spcAft>
                <a:spcPts val="0"/>
              </a:spcAft>
              <a:buSzPts val="1400"/>
            </a:pPr>
            <a:r>
              <a:rPr lang="en-US" dirty="0"/>
              <a:t>Expanded the train dataset to 153*5 = 765</a:t>
            </a:r>
          </a:p>
        </p:txBody>
      </p:sp>
    </p:spTree>
    <p:extLst>
      <p:ext uri="{BB962C8B-B14F-4D97-AF65-F5344CB8AC3E}">
        <p14:creationId xmlns:p14="http://schemas.microsoft.com/office/powerpoint/2010/main" val="191967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BFE2D5-DCC4-4613-9733-0DEDFE787D51}"/>
              </a:ext>
            </a:extLst>
          </p:cNvPr>
          <p:cNvSpPr>
            <a:spLocks noGrp="1"/>
          </p:cNvSpPr>
          <p:nvPr>
            <p:ph type="title"/>
          </p:nvPr>
        </p:nvSpPr>
        <p:spPr>
          <a:xfrm>
            <a:off x="513184" y="1298448"/>
            <a:ext cx="3815353" cy="3255264"/>
          </a:xfrm>
        </p:spPr>
        <p:txBody>
          <a:bodyPr vert="horz" lIns="91440" tIns="45720" rIns="91440" bIns="45720" rtlCol="0" anchor="b">
            <a:normAutofit/>
          </a:bodyPr>
          <a:lstStyle/>
          <a:p>
            <a:r>
              <a:rPr lang="en-US" sz="5500" spc="-100" dirty="0"/>
              <a:t>Evaluation background</a:t>
            </a:r>
          </a:p>
        </p:txBody>
      </p:sp>
      <p:pic>
        <p:nvPicPr>
          <p:cNvPr id="7" name="Graphic 6" descr="Memo">
            <a:extLst>
              <a:ext uri="{FF2B5EF4-FFF2-40B4-BE49-F238E27FC236}">
                <a16:creationId xmlns:a16="http://schemas.microsoft.com/office/drawing/2014/main" id="{A7711FBA-7BCD-418F-8621-C144A3782B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950" y="759599"/>
            <a:ext cx="5330650" cy="5330650"/>
          </a:xfrm>
          <a:prstGeom prst="rect">
            <a:avLst/>
          </a:prstGeom>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1038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C57B-DC73-4603-B07D-55D0316EA2D8}"/>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8BE8FAF-AE20-4876-A52B-CA9DB59F0812}"/>
              </a:ext>
            </a:extLst>
          </p:cNvPr>
          <p:cNvSpPr>
            <a:spLocks noGrp="1"/>
          </p:cNvSpPr>
          <p:nvPr>
            <p:ph idx="1"/>
          </p:nvPr>
        </p:nvSpPr>
        <p:spPr/>
        <p:txBody>
          <a:bodyPr/>
          <a:lstStyle/>
          <a:p>
            <a:pPr marL="0" indent="0">
              <a:buNone/>
            </a:pPr>
            <a:r>
              <a:rPr lang="en-US" sz="4000" dirty="0"/>
              <a:t>ROUGE</a:t>
            </a:r>
            <a:endParaRPr lang="en-US" dirty="0"/>
          </a:p>
          <a:p>
            <a:endParaRPr lang="en-US" dirty="0"/>
          </a:p>
          <a:p>
            <a:r>
              <a:rPr lang="en-US" dirty="0"/>
              <a:t>Recall-Oriented Understudy for </a:t>
            </a:r>
            <a:r>
              <a:rPr lang="en-US" dirty="0" err="1"/>
              <a:t>Gisting</a:t>
            </a:r>
            <a:r>
              <a:rPr lang="en-US" dirty="0"/>
              <a:t> Evaluation.</a:t>
            </a:r>
          </a:p>
          <a:p>
            <a:pPr marL="0" indent="0">
              <a:buNone/>
            </a:pPr>
            <a:endParaRPr lang="en-US" dirty="0"/>
          </a:p>
        </p:txBody>
      </p:sp>
    </p:spTree>
    <p:extLst>
      <p:ext uri="{BB962C8B-B14F-4D97-AF65-F5344CB8AC3E}">
        <p14:creationId xmlns:p14="http://schemas.microsoft.com/office/powerpoint/2010/main" val="665217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988246-B771-41DB-9102-B196F98A143F}"/>
              </a:ext>
            </a:extLst>
          </p:cNvPr>
          <p:cNvSpPr>
            <a:spLocks noGrp="1"/>
          </p:cNvSpPr>
          <p:nvPr>
            <p:ph type="title"/>
          </p:nvPr>
        </p:nvSpPr>
        <p:spPr>
          <a:xfrm>
            <a:off x="248055" y="1042798"/>
            <a:ext cx="2947482" cy="2386202"/>
          </a:xfrm>
        </p:spPr>
        <p:txBody>
          <a:bodyPr>
            <a:normAutofit/>
          </a:bodyPr>
          <a:lstStyle/>
          <a:p>
            <a:pPr marL="0" indent="0"/>
            <a:r>
              <a:rPr lang="en-US" sz="3600" dirty="0"/>
              <a:t>ROUGE</a:t>
            </a:r>
            <a:endParaRPr lang="en-US" dirty="0"/>
          </a:p>
        </p:txBody>
      </p:sp>
      <p:sp>
        <p:nvSpPr>
          <p:cNvPr id="19" name="Rectangle 12">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9AC5A8A-9C8F-4004-9AB9-78A4DE2FD3BC}"/>
              </a:ext>
            </a:extLst>
          </p:cNvPr>
          <p:cNvGraphicFramePr>
            <a:graphicFrameLocks/>
          </p:cNvGraphicFramePr>
          <p:nvPr>
            <p:extLst>
              <p:ext uri="{D42A27DB-BD31-4B8C-83A1-F6EECF244321}">
                <p14:modId xmlns:p14="http://schemas.microsoft.com/office/powerpoint/2010/main" val="896307569"/>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512BF8DF-227B-4ED9-88F2-1D18270979A6}"/>
              </a:ext>
            </a:extLst>
          </p:cNvPr>
          <p:cNvSpPr txBox="1"/>
          <p:nvPr/>
        </p:nvSpPr>
        <p:spPr>
          <a:xfrm>
            <a:off x="335238" y="2743350"/>
            <a:ext cx="2077942" cy="1938992"/>
          </a:xfrm>
          <a:prstGeom prst="rect">
            <a:avLst/>
          </a:prstGeom>
          <a:noFill/>
        </p:spPr>
        <p:txBody>
          <a:bodyPr wrap="square">
            <a:spAutoFit/>
          </a:bodyPr>
          <a:lstStyle/>
          <a:p>
            <a:r>
              <a:rPr lang="en-US" sz="2400" dirty="0"/>
              <a:t>Recall-Oriented Understudy for </a:t>
            </a:r>
            <a:r>
              <a:rPr lang="en-US" sz="2400" dirty="0" err="1"/>
              <a:t>Gisting</a:t>
            </a:r>
            <a:r>
              <a:rPr lang="en-US" sz="2400" dirty="0"/>
              <a:t> Evaluation.</a:t>
            </a:r>
          </a:p>
        </p:txBody>
      </p:sp>
    </p:spTree>
    <p:extLst>
      <p:ext uri="{BB962C8B-B14F-4D97-AF65-F5344CB8AC3E}">
        <p14:creationId xmlns:p14="http://schemas.microsoft.com/office/powerpoint/2010/main" val="3895733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9477-4CEA-4F51-AAC5-EB345D05ECE1}"/>
              </a:ext>
            </a:extLst>
          </p:cNvPr>
          <p:cNvSpPr>
            <a:spLocks noGrp="1"/>
          </p:cNvSpPr>
          <p:nvPr>
            <p:ph type="title"/>
          </p:nvPr>
        </p:nvSpPr>
        <p:spPr/>
        <p:txBody>
          <a:bodyPr/>
          <a:lstStyle/>
          <a:p>
            <a:r>
              <a:rPr lang="en-US" dirty="0"/>
              <a:t>ROUGE recall</a:t>
            </a:r>
          </a:p>
        </p:txBody>
      </p:sp>
      <p:pic>
        <p:nvPicPr>
          <p:cNvPr id="7" name="Content Placeholder 3">
            <a:extLst>
              <a:ext uri="{FF2B5EF4-FFF2-40B4-BE49-F238E27FC236}">
                <a16:creationId xmlns:a16="http://schemas.microsoft.com/office/drawing/2014/main" id="{7C98E2D4-123F-4612-A0D8-305725556F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3352"/>
          <a:stretch/>
        </p:blipFill>
        <p:spPr>
          <a:xfrm>
            <a:off x="3850077" y="798203"/>
            <a:ext cx="7315200" cy="1407856"/>
          </a:xfrm>
        </p:spPr>
      </p:pic>
      <p:pic>
        <p:nvPicPr>
          <p:cNvPr id="8" name="Picture 7">
            <a:extLst>
              <a:ext uri="{FF2B5EF4-FFF2-40B4-BE49-F238E27FC236}">
                <a16:creationId xmlns:a16="http://schemas.microsoft.com/office/drawing/2014/main" id="{C0EA9074-D344-49D9-A764-C0F50A2F9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061" y="2330958"/>
            <a:ext cx="8212758" cy="2186940"/>
          </a:xfrm>
          <a:prstGeom prst="rect">
            <a:avLst/>
          </a:prstGeom>
        </p:spPr>
      </p:pic>
      <p:sp>
        <p:nvSpPr>
          <p:cNvPr id="9" name="TextBox 8">
            <a:extLst>
              <a:ext uri="{FF2B5EF4-FFF2-40B4-BE49-F238E27FC236}">
                <a16:creationId xmlns:a16="http://schemas.microsoft.com/office/drawing/2014/main" id="{7A44716E-28BB-4C94-A738-811063B30FF5}"/>
              </a:ext>
            </a:extLst>
          </p:cNvPr>
          <p:cNvSpPr txBox="1"/>
          <p:nvPr/>
        </p:nvSpPr>
        <p:spPr>
          <a:xfrm>
            <a:off x="3114871" y="4889241"/>
            <a:ext cx="8458199" cy="307777"/>
          </a:xfrm>
          <a:prstGeom prst="rect">
            <a:avLst/>
          </a:prstGeom>
          <a:noFill/>
        </p:spPr>
        <p:txBody>
          <a:bodyPr wrap="square" rtlCol="0">
            <a:spAutoFit/>
          </a:bodyPr>
          <a:lstStyle/>
          <a:p>
            <a:pPr algn="ctr"/>
            <a:r>
              <a:rPr lang="en-US" sz="1400" dirty="0"/>
              <a:t>Source: https://towardsdatascience.com/the-ultimate-performance-metric-in-nlp-111df6c64460</a:t>
            </a:r>
          </a:p>
        </p:txBody>
      </p:sp>
    </p:spTree>
    <p:extLst>
      <p:ext uri="{BB962C8B-B14F-4D97-AF65-F5344CB8AC3E}">
        <p14:creationId xmlns:p14="http://schemas.microsoft.com/office/powerpoint/2010/main" val="163385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1EAE-188D-4612-948A-BA3F28E856E5}"/>
              </a:ext>
            </a:extLst>
          </p:cNvPr>
          <p:cNvSpPr>
            <a:spLocks noGrp="1"/>
          </p:cNvSpPr>
          <p:nvPr>
            <p:ph type="title"/>
          </p:nvPr>
        </p:nvSpPr>
        <p:spPr>
          <a:xfrm>
            <a:off x="67112" y="1602297"/>
            <a:ext cx="3280095" cy="4122723"/>
          </a:xfrm>
        </p:spPr>
        <p:txBody>
          <a:bodyPr/>
          <a:lstStyle/>
          <a:p>
            <a:r>
              <a:rPr lang="en-US" dirty="0"/>
              <a:t>Text Summarization?</a:t>
            </a:r>
          </a:p>
        </p:txBody>
      </p:sp>
      <p:sp>
        <p:nvSpPr>
          <p:cNvPr id="3" name="Content Placeholder 2">
            <a:extLst>
              <a:ext uri="{FF2B5EF4-FFF2-40B4-BE49-F238E27FC236}">
                <a16:creationId xmlns:a16="http://schemas.microsoft.com/office/drawing/2014/main" id="{C05B447D-9363-46B0-8019-ED14BF4834F0}"/>
              </a:ext>
            </a:extLst>
          </p:cNvPr>
          <p:cNvSpPr>
            <a:spLocks noGrp="1"/>
          </p:cNvSpPr>
          <p:nvPr>
            <p:ph idx="1"/>
          </p:nvPr>
        </p:nvSpPr>
        <p:spPr/>
        <p:txBody>
          <a:bodyPr/>
          <a:lstStyle/>
          <a:p>
            <a:r>
              <a:rPr lang="en-US" dirty="0"/>
              <a:t>Text summarization in NLP is the process of summarizing the information in large texts for quicker consumption. In this article, I will walk you through the traditional extractive as well as the advanced generative methods to implement Text Summarization in Python.* .</a:t>
            </a:r>
          </a:p>
        </p:txBody>
      </p:sp>
    </p:spTree>
    <p:extLst>
      <p:ext uri="{BB962C8B-B14F-4D97-AF65-F5344CB8AC3E}">
        <p14:creationId xmlns:p14="http://schemas.microsoft.com/office/powerpoint/2010/main" val="2076772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096E-6127-4F2A-83F5-5991CB3E2037}"/>
              </a:ext>
            </a:extLst>
          </p:cNvPr>
          <p:cNvSpPr>
            <a:spLocks noGrp="1"/>
          </p:cNvSpPr>
          <p:nvPr>
            <p:ph type="title"/>
          </p:nvPr>
        </p:nvSpPr>
        <p:spPr/>
        <p:txBody>
          <a:bodyPr/>
          <a:lstStyle/>
          <a:p>
            <a:r>
              <a:rPr lang="en-US" dirty="0"/>
              <a:t>ROUGE precision</a:t>
            </a:r>
          </a:p>
        </p:txBody>
      </p:sp>
      <p:pic>
        <p:nvPicPr>
          <p:cNvPr id="4" name="Picture 3">
            <a:extLst>
              <a:ext uri="{FF2B5EF4-FFF2-40B4-BE49-F238E27FC236}">
                <a16:creationId xmlns:a16="http://schemas.microsoft.com/office/drawing/2014/main" id="{E75F647C-E895-4E7C-B2A7-216238EEE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264" y="760912"/>
            <a:ext cx="7570504" cy="1098805"/>
          </a:xfrm>
          <a:prstGeom prst="rect">
            <a:avLst/>
          </a:prstGeom>
        </p:spPr>
      </p:pic>
      <p:pic>
        <p:nvPicPr>
          <p:cNvPr id="5" name="Content Placeholder 3">
            <a:extLst>
              <a:ext uri="{FF2B5EF4-FFF2-40B4-BE49-F238E27FC236}">
                <a16:creationId xmlns:a16="http://schemas.microsoft.com/office/drawing/2014/main" id="{93B7BE1E-BD58-4EFF-B1DE-1B41F23807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1834" y="2184918"/>
            <a:ext cx="8149166" cy="2179320"/>
          </a:xfrm>
        </p:spPr>
      </p:pic>
      <p:sp>
        <p:nvSpPr>
          <p:cNvPr id="6" name="TextBox 5">
            <a:extLst>
              <a:ext uri="{FF2B5EF4-FFF2-40B4-BE49-F238E27FC236}">
                <a16:creationId xmlns:a16="http://schemas.microsoft.com/office/drawing/2014/main" id="{43018F25-5A82-486C-8D37-AE5B6965CF57}"/>
              </a:ext>
            </a:extLst>
          </p:cNvPr>
          <p:cNvSpPr txBox="1"/>
          <p:nvPr/>
        </p:nvSpPr>
        <p:spPr>
          <a:xfrm>
            <a:off x="3200401" y="4844395"/>
            <a:ext cx="8458199" cy="307777"/>
          </a:xfrm>
          <a:prstGeom prst="rect">
            <a:avLst/>
          </a:prstGeom>
          <a:noFill/>
        </p:spPr>
        <p:txBody>
          <a:bodyPr wrap="square" rtlCol="0">
            <a:spAutoFit/>
          </a:bodyPr>
          <a:lstStyle/>
          <a:p>
            <a:pPr algn="ctr"/>
            <a:r>
              <a:rPr lang="en-US" sz="1400" dirty="0"/>
              <a:t>Source: https://towardsdatascience.com/the-ultimate-performance-metric-in-nlp-111df6c64460</a:t>
            </a:r>
          </a:p>
        </p:txBody>
      </p:sp>
    </p:spTree>
    <p:extLst>
      <p:ext uri="{BB962C8B-B14F-4D97-AF65-F5344CB8AC3E}">
        <p14:creationId xmlns:p14="http://schemas.microsoft.com/office/powerpoint/2010/main" val="395250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4871-6C6D-4ADD-BFCA-D75C87328BF2}"/>
              </a:ext>
            </a:extLst>
          </p:cNvPr>
          <p:cNvSpPr>
            <a:spLocks noGrp="1"/>
          </p:cNvSpPr>
          <p:nvPr>
            <p:ph type="title"/>
          </p:nvPr>
        </p:nvSpPr>
        <p:spPr/>
        <p:txBody>
          <a:bodyPr/>
          <a:lstStyle/>
          <a:p>
            <a:r>
              <a:rPr lang="en-US" dirty="0"/>
              <a:t>ROUGE f-score</a:t>
            </a:r>
          </a:p>
        </p:txBody>
      </p:sp>
      <p:pic>
        <p:nvPicPr>
          <p:cNvPr id="4" name="Picture 3">
            <a:extLst>
              <a:ext uri="{FF2B5EF4-FFF2-40B4-BE49-F238E27FC236}">
                <a16:creationId xmlns:a16="http://schemas.microsoft.com/office/drawing/2014/main" id="{2523440F-359C-4C9C-ACDC-2B6B78327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32" y="537613"/>
            <a:ext cx="5796000" cy="1172448"/>
          </a:xfrm>
          <a:prstGeom prst="rect">
            <a:avLst/>
          </a:prstGeom>
        </p:spPr>
      </p:pic>
      <p:pic>
        <p:nvPicPr>
          <p:cNvPr id="5" name="Content Placeholder 3">
            <a:extLst>
              <a:ext uri="{FF2B5EF4-FFF2-40B4-BE49-F238E27FC236}">
                <a16:creationId xmlns:a16="http://schemas.microsoft.com/office/drawing/2014/main" id="{A59476DA-4482-4F7D-8627-D741B87069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32589" y="1965198"/>
            <a:ext cx="8055686" cy="2918460"/>
          </a:xfrm>
        </p:spPr>
      </p:pic>
      <p:sp>
        <p:nvSpPr>
          <p:cNvPr id="7" name="TextBox 6">
            <a:extLst>
              <a:ext uri="{FF2B5EF4-FFF2-40B4-BE49-F238E27FC236}">
                <a16:creationId xmlns:a16="http://schemas.microsoft.com/office/drawing/2014/main" id="{BA00ABB7-0010-4CAA-BFB7-1BE9573F2DD1}"/>
              </a:ext>
            </a:extLst>
          </p:cNvPr>
          <p:cNvSpPr txBox="1"/>
          <p:nvPr/>
        </p:nvSpPr>
        <p:spPr>
          <a:xfrm>
            <a:off x="3124132" y="5299788"/>
            <a:ext cx="8458199" cy="307777"/>
          </a:xfrm>
          <a:prstGeom prst="rect">
            <a:avLst/>
          </a:prstGeom>
          <a:noFill/>
        </p:spPr>
        <p:txBody>
          <a:bodyPr wrap="square" rtlCol="0">
            <a:spAutoFit/>
          </a:bodyPr>
          <a:lstStyle/>
          <a:p>
            <a:pPr algn="ctr"/>
            <a:r>
              <a:rPr lang="en-US" sz="1400" dirty="0"/>
              <a:t>Source: https://towardsdatascience.com/the-ultimate-performance-metric-in-nlp-111df6c64460</a:t>
            </a:r>
          </a:p>
        </p:txBody>
      </p:sp>
    </p:spTree>
    <p:extLst>
      <p:ext uri="{BB962C8B-B14F-4D97-AF65-F5344CB8AC3E}">
        <p14:creationId xmlns:p14="http://schemas.microsoft.com/office/powerpoint/2010/main" val="1316953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8CDB-7D22-45D9-B5FB-1CB88B5BF51F}"/>
              </a:ext>
            </a:extLst>
          </p:cNvPr>
          <p:cNvSpPr>
            <a:spLocks noGrp="1"/>
          </p:cNvSpPr>
          <p:nvPr>
            <p:ph type="title"/>
          </p:nvPr>
        </p:nvSpPr>
        <p:spPr/>
        <p:txBody>
          <a:bodyPr/>
          <a:lstStyle/>
          <a:p>
            <a:r>
              <a:rPr lang="en-US" dirty="0"/>
              <a:t>ROUGE-L</a:t>
            </a:r>
          </a:p>
        </p:txBody>
      </p:sp>
      <p:pic>
        <p:nvPicPr>
          <p:cNvPr id="4" name="Content Placeholder 3">
            <a:extLst>
              <a:ext uri="{FF2B5EF4-FFF2-40B4-BE49-F238E27FC236}">
                <a16:creationId xmlns:a16="http://schemas.microsoft.com/office/drawing/2014/main" id="{AFF7535A-6406-456D-9FFD-F6C816249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927" y="1193583"/>
            <a:ext cx="7692345" cy="3129686"/>
          </a:xfrm>
          <a:prstGeom prst="rect">
            <a:avLst/>
          </a:prstGeom>
        </p:spPr>
      </p:pic>
      <p:sp>
        <p:nvSpPr>
          <p:cNvPr id="5" name="TextBox 4">
            <a:extLst>
              <a:ext uri="{FF2B5EF4-FFF2-40B4-BE49-F238E27FC236}">
                <a16:creationId xmlns:a16="http://schemas.microsoft.com/office/drawing/2014/main" id="{C6F1019A-9A37-4689-876C-4DD5F38671DE}"/>
              </a:ext>
            </a:extLst>
          </p:cNvPr>
          <p:cNvSpPr txBox="1"/>
          <p:nvPr/>
        </p:nvSpPr>
        <p:spPr>
          <a:xfrm>
            <a:off x="3344605" y="5245190"/>
            <a:ext cx="7784667" cy="307777"/>
          </a:xfrm>
          <a:prstGeom prst="rect">
            <a:avLst/>
          </a:prstGeom>
          <a:noFill/>
        </p:spPr>
        <p:txBody>
          <a:bodyPr wrap="square" rtlCol="0">
            <a:spAutoFit/>
          </a:bodyPr>
          <a:lstStyle/>
          <a:p>
            <a:pPr algn="ctr"/>
            <a:r>
              <a:rPr lang="en-US" sz="1400" dirty="0"/>
              <a:t>Source: https://towardsdatascience.com/the-ultimate-performance-metric-in-nlp-111df6c64460</a:t>
            </a:r>
          </a:p>
        </p:txBody>
      </p:sp>
    </p:spTree>
    <p:extLst>
      <p:ext uri="{BB962C8B-B14F-4D97-AF65-F5344CB8AC3E}">
        <p14:creationId xmlns:p14="http://schemas.microsoft.com/office/powerpoint/2010/main" val="3680868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7DEAAD7-F9BF-4A9D-95FE-9199C5E7DEEC}"/>
              </a:ext>
            </a:extLst>
          </p:cNvPr>
          <p:cNvSpPr>
            <a:spLocks noGrp="1"/>
          </p:cNvSpPr>
          <p:nvPr>
            <p:ph type="title"/>
          </p:nvPr>
        </p:nvSpPr>
        <p:spPr>
          <a:xfrm>
            <a:off x="1600754" y="1087374"/>
            <a:ext cx="8983489" cy="1000978"/>
          </a:xfrm>
        </p:spPr>
        <p:txBody>
          <a:bodyPr>
            <a:normAutofit/>
          </a:bodyPr>
          <a:lstStyle/>
          <a:p>
            <a:r>
              <a:rPr lang="en-US"/>
              <a:t>BLEU vs. ROUGE</a:t>
            </a:r>
            <a:endParaRPr 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2" name="Content Placeholder 2">
            <a:extLst>
              <a:ext uri="{FF2B5EF4-FFF2-40B4-BE49-F238E27FC236}">
                <a16:creationId xmlns:a16="http://schemas.microsoft.com/office/drawing/2014/main" id="{40BE9852-A7D5-4A46-B04B-4EA77ABBC980}"/>
              </a:ext>
            </a:extLst>
          </p:cNvPr>
          <p:cNvSpPr>
            <a:spLocks noGrp="1"/>
          </p:cNvSpPr>
          <p:nvPr>
            <p:ph idx="1"/>
          </p:nvPr>
        </p:nvSpPr>
        <p:spPr>
          <a:xfrm>
            <a:off x="1600753" y="2535446"/>
            <a:ext cx="8983489" cy="3554457"/>
          </a:xfrm>
        </p:spPr>
        <p:txBody>
          <a:bodyPr>
            <a:normAutofit/>
          </a:bodyPr>
          <a:lstStyle/>
          <a:p>
            <a:pPr fontAlgn="base"/>
            <a:r>
              <a:rPr lang="en-US" sz="1300" b="1">
                <a:solidFill>
                  <a:schemeClr val="tx1"/>
                </a:solidFill>
              </a:rPr>
              <a:t>Bleu measures precision</a:t>
            </a:r>
            <a:r>
              <a:rPr lang="en-US" sz="1300">
                <a:solidFill>
                  <a:schemeClr val="tx1"/>
                </a:solidFill>
              </a:rPr>
              <a:t>: how much the words (and/or n-grams) in the </a:t>
            </a:r>
            <a:r>
              <a:rPr lang="en-US" sz="1300" i="1">
                <a:solidFill>
                  <a:schemeClr val="tx1"/>
                </a:solidFill>
              </a:rPr>
              <a:t>machine generated summaries</a:t>
            </a:r>
            <a:r>
              <a:rPr lang="en-US" sz="1300">
                <a:solidFill>
                  <a:schemeClr val="tx1"/>
                </a:solidFill>
              </a:rPr>
              <a:t> appeared in the human reference summaries.</a:t>
            </a:r>
          </a:p>
          <a:p>
            <a:pPr fontAlgn="base"/>
            <a:r>
              <a:rPr lang="en-US" sz="1300" b="1">
                <a:solidFill>
                  <a:schemeClr val="tx1"/>
                </a:solidFill>
              </a:rPr>
              <a:t>Rouge measures recall</a:t>
            </a:r>
            <a:r>
              <a:rPr lang="en-US" sz="1300">
                <a:solidFill>
                  <a:schemeClr val="tx1"/>
                </a:solidFill>
              </a:rPr>
              <a:t>: how much the words (and/or n-grams) in the </a:t>
            </a:r>
            <a:r>
              <a:rPr lang="en-US" sz="1300" i="1">
                <a:solidFill>
                  <a:schemeClr val="tx1"/>
                </a:solidFill>
              </a:rPr>
              <a:t>human reference summaries</a:t>
            </a:r>
            <a:r>
              <a:rPr lang="en-US" sz="1300">
                <a:solidFill>
                  <a:schemeClr val="tx1"/>
                </a:solidFill>
              </a:rPr>
              <a:t> appeared in the machine generated summaries.</a:t>
            </a:r>
          </a:p>
          <a:p>
            <a:pPr fontAlgn="base"/>
            <a:r>
              <a:rPr lang="en-US" sz="1300">
                <a:solidFill>
                  <a:schemeClr val="tx1"/>
                </a:solidFill>
              </a:rPr>
              <a:t>Naturally - these results are complementing, as is often the case in precision vs recall. If you have many words from the system results appearing in the human references you will have high Bleu, and if you have many words from the human references appearing in the system results you will have high Rouge.</a:t>
            </a:r>
          </a:p>
          <a:p>
            <a:pPr fontAlgn="base"/>
            <a:r>
              <a:rPr lang="en-US" sz="1300">
                <a:solidFill>
                  <a:schemeClr val="tx1"/>
                </a:solidFill>
              </a:rPr>
              <a:t>In your case it would appear that sys1 has a higher Rouge than sys2 since the results in sys1 consistently had more words from the human references appear in them than the results from sys2. However, since your Bleu score showed that sys1 has lower recall than sys2, this would suggest that not so many words from your sys1 results appeared in the human references, in respect to sys2.</a:t>
            </a:r>
          </a:p>
          <a:p>
            <a:pPr fontAlgn="base"/>
            <a:r>
              <a:rPr lang="en-US" sz="1300">
                <a:solidFill>
                  <a:schemeClr val="tx1"/>
                </a:solidFill>
              </a:rPr>
              <a:t>This could happen for example if your sys1 is outputting results which contain words from the references (upping the Rouge), but also many words which the references didn't include (lowering the Bleu). sys2, as it seems, is giving results for which most words outputted do appear in the human references (upping the Blue), but also missing many words from its results which do appear in the human references.</a:t>
            </a:r>
          </a:p>
          <a:p>
            <a:endParaRPr lang="en-US" sz="1300">
              <a:solidFill>
                <a:schemeClr val="tx1"/>
              </a:solidFill>
            </a:endParaRPr>
          </a:p>
        </p:txBody>
      </p:sp>
    </p:spTree>
    <p:extLst>
      <p:ext uri="{BB962C8B-B14F-4D97-AF65-F5344CB8AC3E}">
        <p14:creationId xmlns:p14="http://schemas.microsoft.com/office/powerpoint/2010/main" val="179798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BB095AB-C1AE-42B2-994F-3310E570C43A}"/>
              </a:ext>
            </a:extLst>
          </p:cNvPr>
          <p:cNvSpPr>
            <a:spLocks noGrp="1"/>
          </p:cNvSpPr>
          <p:nvPr>
            <p:ph type="title"/>
          </p:nvPr>
        </p:nvSpPr>
        <p:spPr>
          <a:xfrm>
            <a:off x="1600754" y="1087374"/>
            <a:ext cx="8983489" cy="1000978"/>
          </a:xfrm>
        </p:spPr>
        <p:txBody>
          <a:bodyPr>
            <a:normAutofit/>
          </a:bodyPr>
          <a:lstStyle/>
          <a:p>
            <a:r>
              <a:rPr lang="en-US" dirty="0"/>
              <a:t>BLEU vs. ROUGE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C1391B7-3C2B-4991-9D1D-053CAC460197}"/>
              </a:ext>
            </a:extLst>
          </p:cNvPr>
          <p:cNvSpPr>
            <a:spLocks noGrp="1"/>
          </p:cNvSpPr>
          <p:nvPr>
            <p:ph idx="1"/>
          </p:nvPr>
        </p:nvSpPr>
        <p:spPr>
          <a:xfrm>
            <a:off x="1600753" y="2649817"/>
            <a:ext cx="8983489" cy="3554457"/>
          </a:xfrm>
        </p:spPr>
        <p:txBody>
          <a:bodyPr>
            <a:normAutofit/>
          </a:bodyPr>
          <a:lstStyle/>
          <a:p>
            <a:pPr fontAlgn="base"/>
            <a:r>
              <a:rPr lang="en-US" sz="1700" dirty="0">
                <a:solidFill>
                  <a:schemeClr val="tx1"/>
                </a:solidFill>
              </a:rPr>
              <a:t>BTW, there's something called </a:t>
            </a:r>
            <a:r>
              <a:rPr lang="en-US" sz="1700" b="1" dirty="0">
                <a:solidFill>
                  <a:schemeClr val="tx1"/>
                </a:solidFill>
              </a:rPr>
              <a:t>brevity penalty</a:t>
            </a:r>
            <a:r>
              <a:rPr lang="en-US" sz="1700" dirty="0">
                <a:solidFill>
                  <a:schemeClr val="tx1"/>
                </a:solidFill>
              </a:rPr>
              <a:t>, which is quite important and has already been added to standard Bleu implementations. It penalizes system results which are </a:t>
            </a:r>
            <a:r>
              <a:rPr lang="en-US" sz="1700" i="1" dirty="0">
                <a:solidFill>
                  <a:schemeClr val="tx1"/>
                </a:solidFill>
              </a:rPr>
              <a:t>shorter</a:t>
            </a:r>
            <a:r>
              <a:rPr lang="en-US" sz="1700" dirty="0">
                <a:solidFill>
                  <a:schemeClr val="tx1"/>
                </a:solidFill>
              </a:rPr>
              <a:t> than the general length of a reference (read more about it </a:t>
            </a:r>
            <a:r>
              <a:rPr lang="en-US" sz="1700" u="sng" dirty="0">
                <a:solidFill>
                  <a:schemeClr val="tx1"/>
                </a:solidFill>
                <a:hlinkClick r:id="rId2"/>
              </a:rPr>
              <a:t>here</a:t>
            </a:r>
            <a:r>
              <a:rPr lang="en-US" sz="1700" dirty="0">
                <a:solidFill>
                  <a:schemeClr val="tx1"/>
                </a:solidFill>
              </a:rPr>
              <a:t>). This complements the n-gram metric behavior which in effect penalizes longer than reference results, since the denominator grows the longer the system result is.</a:t>
            </a:r>
          </a:p>
          <a:p>
            <a:pPr fontAlgn="base"/>
            <a:r>
              <a:rPr lang="en-US" sz="1700" dirty="0">
                <a:solidFill>
                  <a:schemeClr val="tx1"/>
                </a:solidFill>
              </a:rPr>
              <a:t>You could also implement something similar for Rouge, but this time penalizing system results which are </a:t>
            </a:r>
            <a:r>
              <a:rPr lang="en-US" sz="1700" i="1" dirty="0">
                <a:solidFill>
                  <a:schemeClr val="tx1"/>
                </a:solidFill>
              </a:rPr>
              <a:t>longer</a:t>
            </a:r>
            <a:r>
              <a:rPr lang="en-US" sz="1700" dirty="0">
                <a:solidFill>
                  <a:schemeClr val="tx1"/>
                </a:solidFill>
              </a:rPr>
              <a:t> than the general reference length, which would otherwise enable them to obtain artificially higher Rouge scores (since the longer the result, the higher the chance you would hit some word appearing in the references). In Rouge we divide by the length of the human references, so we would need an additional penalty for longer system results which could artificially raise their Rouge score.</a:t>
            </a:r>
          </a:p>
          <a:p>
            <a:pPr fontAlgn="base"/>
            <a:r>
              <a:rPr lang="en-US" sz="1700" dirty="0">
                <a:solidFill>
                  <a:schemeClr val="tx1"/>
                </a:solidFill>
              </a:rPr>
              <a:t>Finally, you could use the </a:t>
            </a:r>
            <a:r>
              <a:rPr lang="en-US" sz="1700" b="1" dirty="0">
                <a:solidFill>
                  <a:schemeClr val="tx1"/>
                </a:solidFill>
              </a:rPr>
              <a:t>F1 measure</a:t>
            </a:r>
            <a:r>
              <a:rPr lang="en-US" sz="1700" dirty="0">
                <a:solidFill>
                  <a:schemeClr val="tx1"/>
                </a:solidFill>
              </a:rPr>
              <a:t> to make the metrics work together: F1 = 2 * (Bleu * Rouge) / (Bleu + Rouge)</a:t>
            </a:r>
          </a:p>
          <a:p>
            <a:endParaRPr lang="en-US" sz="1700" dirty="0">
              <a:solidFill>
                <a:schemeClr val="tx1"/>
              </a:solidFill>
            </a:endParaRPr>
          </a:p>
        </p:txBody>
      </p:sp>
    </p:spTree>
    <p:extLst>
      <p:ext uri="{BB962C8B-B14F-4D97-AF65-F5344CB8AC3E}">
        <p14:creationId xmlns:p14="http://schemas.microsoft.com/office/powerpoint/2010/main" val="3654564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32">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2FE5E7-19E6-476D-A95A-C8C24714DDB9}"/>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Evaluation</a:t>
            </a:r>
          </a:p>
        </p:txBody>
      </p:sp>
      <p:pic>
        <p:nvPicPr>
          <p:cNvPr id="26" name="Graphic 25" descr="Check List">
            <a:extLst>
              <a:ext uri="{FF2B5EF4-FFF2-40B4-BE49-F238E27FC236}">
                <a16:creationId xmlns:a16="http://schemas.microsoft.com/office/drawing/2014/main" id="{BB0F4DDA-B2A0-49D1-B900-A2A62D4AE7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977" y="970500"/>
            <a:ext cx="4908848" cy="4908848"/>
          </a:xfrm>
          <a:prstGeom prst="rect">
            <a:avLst/>
          </a:prstGeom>
        </p:spPr>
      </p:pic>
      <p:sp>
        <p:nvSpPr>
          <p:cNvPr id="37" name="Rectangle 36">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4363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6AFE-8A16-4F9B-81B1-E06F99E96A48}"/>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83067764-26E2-449F-B3DB-F60011A971E3}"/>
              </a:ext>
            </a:extLst>
          </p:cNvPr>
          <p:cNvSpPr>
            <a:spLocks noGrp="1"/>
          </p:cNvSpPr>
          <p:nvPr>
            <p:ph idx="1"/>
          </p:nvPr>
        </p:nvSpPr>
        <p:spPr/>
        <p:txBody>
          <a:bodyPr/>
          <a:lstStyle/>
          <a:p>
            <a:r>
              <a:rPr lang="en-US" dirty="0"/>
              <a:t>To do an effective benchmarking we must evaluate different models using </a:t>
            </a:r>
            <a:r>
              <a:rPr lang="en-US" i="1" u="sng" dirty="0"/>
              <a:t>unseen</a:t>
            </a:r>
            <a:r>
              <a:rPr lang="en-US" dirty="0"/>
              <a:t> data.</a:t>
            </a:r>
          </a:p>
          <a:p>
            <a:r>
              <a:rPr lang="en-US" dirty="0"/>
              <a:t>We chose the </a:t>
            </a:r>
            <a:r>
              <a:rPr lang="en-US" dirty="0" err="1"/>
              <a:t>WikiHow</a:t>
            </a:r>
            <a:r>
              <a:rPr lang="en-US" dirty="0"/>
              <a:t> Arabic dataset to benchmark our models</a:t>
            </a:r>
          </a:p>
        </p:txBody>
      </p:sp>
    </p:spTree>
    <p:extLst>
      <p:ext uri="{BB962C8B-B14F-4D97-AF65-F5344CB8AC3E}">
        <p14:creationId xmlns:p14="http://schemas.microsoft.com/office/powerpoint/2010/main" val="3463995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694893-513E-46EF-96EE-219FB4EF761C}"/>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500" spc="-100"/>
              <a:t>Evaluation</a:t>
            </a:r>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D330999D-4713-4FC0-A261-5D4207334C10}"/>
              </a:ext>
            </a:extLst>
          </p:cNvPr>
          <p:cNvGraphicFramePr>
            <a:graphicFrameLocks noGrp="1"/>
          </p:cNvGraphicFramePr>
          <p:nvPr>
            <p:ph idx="1"/>
            <p:extLst>
              <p:ext uri="{D42A27DB-BD31-4B8C-83A1-F6EECF244321}">
                <p14:modId xmlns:p14="http://schemas.microsoft.com/office/powerpoint/2010/main" val="1783573194"/>
              </p:ext>
            </p:extLst>
          </p:nvPr>
        </p:nvGraphicFramePr>
        <p:xfrm>
          <a:off x="5120640" y="2022992"/>
          <a:ext cx="6367273" cy="2803864"/>
        </p:xfrm>
        <a:graphic>
          <a:graphicData uri="http://schemas.openxmlformats.org/drawingml/2006/table">
            <a:tbl>
              <a:tblPr firstRow="1" bandRow="1">
                <a:noFill/>
                <a:tableStyleId>{5C22544A-7EE6-4342-B048-85BDC9FD1C3A}</a:tableStyleId>
              </a:tblPr>
              <a:tblGrid>
                <a:gridCol w="1646454">
                  <a:extLst>
                    <a:ext uri="{9D8B030D-6E8A-4147-A177-3AD203B41FA5}">
                      <a16:colId xmlns:a16="http://schemas.microsoft.com/office/drawing/2014/main" val="20000"/>
                    </a:ext>
                  </a:extLst>
                </a:gridCol>
                <a:gridCol w="1454464">
                  <a:extLst>
                    <a:ext uri="{9D8B030D-6E8A-4147-A177-3AD203B41FA5}">
                      <a16:colId xmlns:a16="http://schemas.microsoft.com/office/drawing/2014/main" val="20001"/>
                    </a:ext>
                  </a:extLst>
                </a:gridCol>
                <a:gridCol w="1699557">
                  <a:extLst>
                    <a:ext uri="{9D8B030D-6E8A-4147-A177-3AD203B41FA5}">
                      <a16:colId xmlns:a16="http://schemas.microsoft.com/office/drawing/2014/main" val="20002"/>
                    </a:ext>
                  </a:extLst>
                </a:gridCol>
                <a:gridCol w="1566798">
                  <a:extLst>
                    <a:ext uri="{9D8B030D-6E8A-4147-A177-3AD203B41FA5}">
                      <a16:colId xmlns:a16="http://schemas.microsoft.com/office/drawing/2014/main" val="20003"/>
                    </a:ext>
                  </a:extLst>
                </a:gridCol>
              </a:tblGrid>
              <a:tr h="874492">
                <a:tc>
                  <a:txBody>
                    <a:bodyPr/>
                    <a:lstStyle/>
                    <a:p>
                      <a:r>
                        <a:rPr lang="en-US" sz="2100" b="1" cap="none" spc="0">
                          <a:solidFill>
                            <a:schemeClr val="tx1"/>
                          </a:solidFill>
                        </a:rPr>
                        <a:t>Model</a:t>
                      </a:r>
                    </a:p>
                  </a:txBody>
                  <a:tcPr marL="82351" marR="117645" marT="23529" marB="176467" anchor="b">
                    <a:lnL w="12700" cmpd="sng">
                      <a:noFill/>
                    </a:lnL>
                    <a:lnR w="12700" cmpd="sng">
                      <a:noFill/>
                    </a:lnR>
                    <a:lnT w="9525" cap="flat" cmpd="sng" algn="ctr">
                      <a:noFill/>
                      <a:prstDash val="solid"/>
                    </a:lnT>
                    <a:lnB w="38100" cmpd="sng">
                      <a:noFill/>
                    </a:lnB>
                    <a:noFill/>
                  </a:tcPr>
                </a:tc>
                <a:tc>
                  <a:txBody>
                    <a:bodyPr/>
                    <a:lstStyle/>
                    <a:p>
                      <a:r>
                        <a:rPr lang="en-US" sz="2100" b="1" cap="none" spc="0">
                          <a:solidFill>
                            <a:schemeClr val="tx1"/>
                          </a:solidFill>
                        </a:rPr>
                        <a:t>ROUGE-L (recall)</a:t>
                      </a:r>
                    </a:p>
                  </a:txBody>
                  <a:tcPr marL="82351" marR="117645" marT="23529" marB="176467" anchor="b">
                    <a:lnL w="12700" cmpd="sng">
                      <a:noFill/>
                    </a:lnL>
                    <a:lnR w="12700" cmpd="sng">
                      <a:noFill/>
                    </a:lnR>
                    <a:lnT w="9525" cap="flat" cmpd="sng" algn="ctr">
                      <a:noFill/>
                      <a:prstDash val="solid"/>
                    </a:lnT>
                    <a:lnB w="38100" cmpd="sng">
                      <a:noFill/>
                    </a:lnB>
                    <a:noFill/>
                  </a:tcPr>
                </a:tc>
                <a:tc>
                  <a:txBody>
                    <a:bodyPr/>
                    <a:lstStyle/>
                    <a:p>
                      <a:r>
                        <a:rPr lang="en-US" sz="2100" b="1" cap="none" spc="0">
                          <a:solidFill>
                            <a:schemeClr val="tx1"/>
                          </a:solidFill>
                        </a:rPr>
                        <a:t>ROUGE-L (precision)</a:t>
                      </a:r>
                    </a:p>
                  </a:txBody>
                  <a:tcPr marL="82351" marR="117645" marT="23529" marB="176467" anchor="b">
                    <a:lnL w="12700" cmpd="sng">
                      <a:noFill/>
                    </a:lnL>
                    <a:lnR w="12700" cmpd="sng">
                      <a:noFill/>
                    </a:lnR>
                    <a:lnT w="9525" cap="flat" cmpd="sng" algn="ctr">
                      <a:noFill/>
                      <a:prstDash val="solid"/>
                    </a:lnT>
                    <a:lnB w="38100" cmpd="sng">
                      <a:noFill/>
                    </a:lnB>
                    <a:noFill/>
                  </a:tcPr>
                </a:tc>
                <a:tc>
                  <a:txBody>
                    <a:bodyPr/>
                    <a:lstStyle/>
                    <a:p>
                      <a:r>
                        <a:rPr lang="en-US" sz="2100" b="1" cap="none" spc="0">
                          <a:solidFill>
                            <a:schemeClr val="tx1"/>
                          </a:solidFill>
                        </a:rPr>
                        <a:t>ROUGE-L (f score)</a:t>
                      </a:r>
                    </a:p>
                  </a:txBody>
                  <a:tcPr marL="82351" marR="117645" marT="23529" marB="17646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0000"/>
                  </a:ext>
                </a:extLst>
              </a:tr>
              <a:tr h="482343">
                <a:tc>
                  <a:txBody>
                    <a:bodyPr/>
                    <a:lstStyle/>
                    <a:p>
                      <a:r>
                        <a:rPr lang="en-US" sz="1500" cap="none" spc="0">
                          <a:solidFill>
                            <a:schemeClr val="tx1"/>
                          </a:solidFill>
                        </a:rPr>
                        <a:t>Mt5_vanilla</a:t>
                      </a:r>
                    </a:p>
                  </a:txBody>
                  <a:tcPr marL="82351" marR="117645" marT="23529" marB="176467">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1500" cap="none" spc="0">
                          <a:solidFill>
                            <a:schemeClr val="tx1"/>
                          </a:solidFill>
                        </a:rPr>
                        <a:t>0.073980</a:t>
                      </a:r>
                    </a:p>
                  </a:txBody>
                  <a:tcPr marL="82351" marR="117645" marT="23529" marB="176467">
                    <a:lnL w="12700" cmpd="sng">
                      <a:noFill/>
                      <a:prstDash val="solid"/>
                    </a:lnL>
                    <a:lnR w="12700" cmpd="sng">
                      <a:noFill/>
                      <a:prstDash val="solid"/>
                    </a:lnR>
                    <a:lnT w="38100" cmpd="sng">
                      <a:noFill/>
                    </a:lnT>
                    <a:lnB w="9525" cap="flat" cmpd="sng" algn="ctr">
                      <a:noFill/>
                      <a:prstDash val="solid"/>
                    </a:lnB>
                    <a:noFill/>
                  </a:tcPr>
                </a:tc>
                <a:tc>
                  <a:txBody>
                    <a:bodyPr/>
                    <a:lstStyle/>
                    <a:p>
                      <a:r>
                        <a:rPr lang="en-US" sz="1500" cap="none" spc="0">
                          <a:solidFill>
                            <a:schemeClr val="tx1"/>
                          </a:solidFill>
                        </a:rPr>
                        <a:t>0.152992</a:t>
                      </a:r>
                    </a:p>
                  </a:txBody>
                  <a:tcPr marL="82351" marR="117645" marT="23529" marB="176467">
                    <a:lnL w="12700" cmpd="sng">
                      <a:noFill/>
                      <a:prstDash val="solid"/>
                    </a:lnL>
                    <a:lnR w="12700" cmpd="sng">
                      <a:noFill/>
                      <a:prstDash val="solid"/>
                    </a:lnR>
                    <a:lnT w="38100" cmpd="sng">
                      <a:noFill/>
                    </a:lnT>
                    <a:lnB w="9525" cap="flat" cmpd="sng" algn="ctr">
                      <a:noFill/>
                      <a:prstDash val="solid"/>
                    </a:lnB>
                    <a:noFill/>
                  </a:tcPr>
                </a:tc>
                <a:tc>
                  <a:txBody>
                    <a:bodyPr/>
                    <a:lstStyle/>
                    <a:p>
                      <a:r>
                        <a:rPr lang="en-US" sz="1500" cap="none" spc="0">
                          <a:solidFill>
                            <a:schemeClr val="tx1"/>
                          </a:solidFill>
                        </a:rPr>
                        <a:t>0.093670</a:t>
                      </a:r>
                    </a:p>
                  </a:txBody>
                  <a:tcPr marL="82351" marR="117645" marT="23529" marB="176467">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0001"/>
                  </a:ext>
                </a:extLst>
              </a:tr>
              <a:tr h="482343">
                <a:tc>
                  <a:txBody>
                    <a:bodyPr/>
                    <a:lstStyle/>
                    <a:p>
                      <a:r>
                        <a:rPr lang="en-US" sz="1500" cap="none" spc="0">
                          <a:solidFill>
                            <a:schemeClr val="tx1"/>
                          </a:solidFill>
                        </a:rPr>
                        <a:t>Mt5_fineTuned</a:t>
                      </a:r>
                    </a:p>
                  </a:txBody>
                  <a:tcPr marL="82351" marR="117645" marT="23529" marB="17646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500" cap="none" spc="0">
                          <a:solidFill>
                            <a:schemeClr val="tx1"/>
                          </a:solidFill>
                        </a:rPr>
                        <a:t>0.117180</a:t>
                      </a:r>
                    </a:p>
                  </a:txBody>
                  <a:tcPr marL="82351" marR="117645" marT="23529" marB="17646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500" cap="none" spc="0">
                          <a:solidFill>
                            <a:schemeClr val="tx1"/>
                          </a:solidFill>
                        </a:rPr>
                        <a:t>0.099786</a:t>
                      </a:r>
                    </a:p>
                  </a:txBody>
                  <a:tcPr marL="82351" marR="117645" marT="23529" marB="17646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500" cap="none" spc="0">
                          <a:solidFill>
                            <a:schemeClr val="tx1"/>
                          </a:solidFill>
                        </a:rPr>
                        <a:t>0.095431</a:t>
                      </a:r>
                    </a:p>
                  </a:txBody>
                  <a:tcPr marL="82351" marR="117645" marT="23529" marB="17646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482343">
                <a:tc>
                  <a:txBody>
                    <a:bodyPr/>
                    <a:lstStyle/>
                    <a:p>
                      <a:r>
                        <a:rPr lang="en-US" sz="1500" cap="none" spc="0">
                          <a:solidFill>
                            <a:schemeClr val="tx1"/>
                          </a:solidFill>
                        </a:rPr>
                        <a:t>Extractive</a:t>
                      </a:r>
                    </a:p>
                  </a:txBody>
                  <a:tcPr marL="82351" marR="117645" marT="23529" marB="17646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500" cap="none" spc="0">
                          <a:solidFill>
                            <a:schemeClr val="tx1"/>
                          </a:solidFill>
                        </a:rPr>
                        <a:t>0.220663</a:t>
                      </a:r>
                    </a:p>
                  </a:txBody>
                  <a:tcPr marL="82351" marR="117645" marT="23529" marB="176467">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500" cap="none" spc="0">
                          <a:solidFill>
                            <a:schemeClr val="tx1"/>
                          </a:solidFill>
                        </a:rPr>
                        <a:t>0.112450</a:t>
                      </a:r>
                    </a:p>
                  </a:txBody>
                  <a:tcPr marL="82351" marR="117645" marT="23529" marB="176467">
                    <a:lnL w="12700" cmpd="sng">
                      <a:noFill/>
                      <a:prstDash val="solid"/>
                    </a:lnL>
                    <a:lnR w="12700" cmpd="sng">
                      <a:noFill/>
                      <a:prstDash val="solid"/>
                    </a:lnR>
                    <a:lnT w="12700" cmpd="sng">
                      <a:noFill/>
                      <a:prstDash val="solid"/>
                    </a:lnT>
                    <a:lnB w="9525" cap="flat" cmpd="sng" algn="ctr">
                      <a:noFill/>
                      <a:prstDash val="solid"/>
                    </a:lnB>
                    <a:noFill/>
                  </a:tcPr>
                </a:tc>
                <a:tc>
                  <a:txBody>
                    <a:bodyPr/>
                    <a:lstStyle/>
                    <a:p>
                      <a:r>
                        <a:rPr lang="en-US" sz="1500" cap="none" spc="0">
                          <a:solidFill>
                            <a:schemeClr val="tx1"/>
                          </a:solidFill>
                        </a:rPr>
                        <a:t>0.139355</a:t>
                      </a:r>
                    </a:p>
                  </a:txBody>
                  <a:tcPr marL="82351" marR="117645" marT="23529" marB="17646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003"/>
                  </a:ext>
                </a:extLst>
              </a:tr>
              <a:tr h="482343">
                <a:tc>
                  <a:txBody>
                    <a:bodyPr/>
                    <a:lstStyle/>
                    <a:p>
                      <a:r>
                        <a:rPr lang="en-US" sz="1500" cap="none" spc="0" err="1">
                          <a:solidFill>
                            <a:schemeClr val="tx1"/>
                          </a:solidFill>
                        </a:rPr>
                        <a:t>TextRank</a:t>
                      </a:r>
                      <a:endParaRPr lang="en-US" sz="1500" cap="none" spc="0">
                        <a:solidFill>
                          <a:schemeClr val="tx1"/>
                        </a:solidFill>
                      </a:endParaRPr>
                    </a:p>
                  </a:txBody>
                  <a:tcPr marL="82351" marR="117645" marT="23529" marB="17646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500" cap="none" spc="0">
                          <a:solidFill>
                            <a:schemeClr val="tx1"/>
                          </a:solidFill>
                        </a:rPr>
                        <a:t>0.220663</a:t>
                      </a:r>
                    </a:p>
                  </a:txBody>
                  <a:tcPr marL="82351" marR="117645" marT="23529" marB="17646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cap="none" spc="0">
                          <a:solidFill>
                            <a:schemeClr val="tx1"/>
                          </a:solidFill>
                        </a:rPr>
                        <a:t>0.112450</a:t>
                      </a:r>
                    </a:p>
                  </a:txBody>
                  <a:tcPr marL="82351" marR="117645" marT="23529" marB="17646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cap="none" spc="0">
                          <a:solidFill>
                            <a:schemeClr val="tx1"/>
                          </a:solidFill>
                        </a:rPr>
                        <a:t>0.139355</a:t>
                      </a:r>
                    </a:p>
                  </a:txBody>
                  <a:tcPr marL="82351" marR="117645" marT="23529" marB="17646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4196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8D185C-E2F3-4FB5-B6A3-9C0F525C732F}"/>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500" spc="-100"/>
              <a:t>Evaluation</a:t>
            </a:r>
          </a:p>
        </p:txBody>
      </p:sp>
      <p:pic>
        <p:nvPicPr>
          <p:cNvPr id="4" name="Content Placeholder 3">
            <a:extLst>
              <a:ext uri="{FF2B5EF4-FFF2-40B4-BE49-F238E27FC236}">
                <a16:creationId xmlns:a16="http://schemas.microsoft.com/office/drawing/2014/main" id="{2D257755-58DF-494C-A9E6-C234404C8B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46" t="5639" r="6363"/>
          <a:stretch/>
        </p:blipFill>
        <p:spPr>
          <a:xfrm>
            <a:off x="5120640" y="1315082"/>
            <a:ext cx="6367271" cy="4219683"/>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5150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938" y="46653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7A94C-CA34-45AE-89CA-A2B554C45A15}"/>
              </a:ext>
            </a:extLst>
          </p:cNvPr>
          <p:cNvSpPr>
            <a:spLocks noGrp="1"/>
          </p:cNvSpPr>
          <p:nvPr>
            <p:ph type="title"/>
          </p:nvPr>
        </p:nvSpPr>
        <p:spPr>
          <a:xfrm>
            <a:off x="1069848" y="1298448"/>
            <a:ext cx="4705801" cy="3255264"/>
          </a:xfrm>
        </p:spPr>
        <p:txBody>
          <a:bodyPr vert="horz" lIns="91440" tIns="45720" rIns="91440" bIns="45720" rtlCol="0" anchor="b">
            <a:normAutofit/>
          </a:bodyPr>
          <a:lstStyle/>
          <a:p>
            <a:r>
              <a:rPr lang="en-US" sz="5900" spc="-100"/>
              <a:t>Evaluation</a:t>
            </a:r>
          </a:p>
        </p:txBody>
      </p:sp>
      <p:sp>
        <p:nvSpPr>
          <p:cNvPr id="17" name="Rectangle 16">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104DB0A8-30B6-432C-8989-482ACBDB77B0}"/>
              </a:ext>
            </a:extLst>
          </p:cNvPr>
          <p:cNvGraphicFramePr>
            <a:graphicFrameLocks noGrp="1"/>
          </p:cNvGraphicFramePr>
          <p:nvPr>
            <p:ph idx="1"/>
            <p:extLst>
              <p:ext uri="{D42A27DB-BD31-4B8C-83A1-F6EECF244321}">
                <p14:modId xmlns:p14="http://schemas.microsoft.com/office/powerpoint/2010/main" val="3274041833"/>
              </p:ext>
            </p:extLst>
          </p:nvPr>
        </p:nvGraphicFramePr>
        <p:xfrm>
          <a:off x="6586977" y="1278624"/>
          <a:ext cx="4908850" cy="4292605"/>
        </p:xfrm>
        <a:graphic>
          <a:graphicData uri="http://schemas.openxmlformats.org/drawingml/2006/table">
            <a:tbl>
              <a:tblPr firstRow="1" bandRow="1">
                <a:noFill/>
                <a:tableStyleId>{5C22544A-7EE6-4342-B048-85BDC9FD1C3A}</a:tableStyleId>
              </a:tblPr>
              <a:tblGrid>
                <a:gridCol w="1768061">
                  <a:extLst>
                    <a:ext uri="{9D8B030D-6E8A-4147-A177-3AD203B41FA5}">
                      <a16:colId xmlns:a16="http://schemas.microsoft.com/office/drawing/2014/main" val="20000"/>
                    </a:ext>
                  </a:extLst>
                </a:gridCol>
                <a:gridCol w="1722639">
                  <a:extLst>
                    <a:ext uri="{9D8B030D-6E8A-4147-A177-3AD203B41FA5}">
                      <a16:colId xmlns:a16="http://schemas.microsoft.com/office/drawing/2014/main" val="20001"/>
                    </a:ext>
                  </a:extLst>
                </a:gridCol>
                <a:gridCol w="1418150">
                  <a:extLst>
                    <a:ext uri="{9D8B030D-6E8A-4147-A177-3AD203B41FA5}">
                      <a16:colId xmlns:a16="http://schemas.microsoft.com/office/drawing/2014/main" val="20002"/>
                    </a:ext>
                  </a:extLst>
                </a:gridCol>
              </a:tblGrid>
              <a:tr h="959295">
                <a:tc>
                  <a:txBody>
                    <a:bodyPr/>
                    <a:lstStyle/>
                    <a:p>
                      <a:endParaRPr lang="en-US" sz="1600" b="1">
                        <a:solidFill>
                          <a:schemeClr val="tx1">
                            <a:lumMod val="75000"/>
                            <a:lumOff val="25000"/>
                          </a:schemeClr>
                        </a:solidFill>
                      </a:endParaRPr>
                    </a:p>
                  </a:txBody>
                  <a:tcPr marL="193797" marR="96898" marT="96898" marB="9689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600" b="1">
                          <a:solidFill>
                            <a:schemeClr val="tx1">
                              <a:lumMod val="75000"/>
                              <a:lumOff val="25000"/>
                            </a:schemeClr>
                          </a:solidFill>
                        </a:rPr>
                        <a:t>Extractive</a:t>
                      </a:r>
                    </a:p>
                    <a:p>
                      <a:r>
                        <a:rPr lang="en-US" sz="1600" b="1">
                          <a:solidFill>
                            <a:schemeClr val="tx1">
                              <a:lumMod val="75000"/>
                              <a:lumOff val="25000"/>
                            </a:schemeClr>
                          </a:solidFill>
                        </a:rPr>
                        <a:t>(</a:t>
                      </a:r>
                      <a:r>
                        <a:rPr lang="en-US" sz="1600" b="1" err="1">
                          <a:solidFill>
                            <a:schemeClr val="tx1">
                              <a:lumMod val="75000"/>
                              <a:lumOff val="25000"/>
                            </a:schemeClr>
                          </a:solidFill>
                        </a:rPr>
                        <a:t>Lex</a:t>
                      </a:r>
                      <a:r>
                        <a:rPr lang="en-US" sz="1600" b="1">
                          <a:solidFill>
                            <a:schemeClr val="tx1">
                              <a:lumMod val="75000"/>
                              <a:lumOff val="25000"/>
                            </a:schemeClr>
                          </a:solidFill>
                        </a:rPr>
                        <a:t> &amp; Test Based)</a:t>
                      </a:r>
                    </a:p>
                  </a:txBody>
                  <a:tcPr marL="193797" marR="96898" marT="96898" marB="9689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600" b="1">
                          <a:solidFill>
                            <a:schemeClr val="tx1">
                              <a:lumMod val="75000"/>
                              <a:lumOff val="25000"/>
                            </a:schemeClr>
                          </a:solidFill>
                        </a:rPr>
                        <a:t>Machine Learning</a:t>
                      </a:r>
                    </a:p>
                  </a:txBody>
                  <a:tcPr marL="193797" marR="96898" marT="96898" marB="9689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474803">
                <a:tc>
                  <a:txBody>
                    <a:bodyPr/>
                    <a:lstStyle/>
                    <a:p>
                      <a:r>
                        <a:rPr lang="en-US" sz="1600">
                          <a:solidFill>
                            <a:schemeClr val="tx1">
                              <a:lumMod val="75000"/>
                              <a:lumOff val="25000"/>
                            </a:schemeClr>
                          </a:solidFill>
                        </a:rPr>
                        <a:t>Needs training</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600">
                          <a:solidFill>
                            <a:schemeClr val="tx1">
                              <a:lumMod val="75000"/>
                              <a:lumOff val="25000"/>
                            </a:schemeClr>
                          </a:solidFill>
                        </a:rPr>
                        <a:t>No</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600">
                          <a:solidFill>
                            <a:schemeClr val="tx1">
                              <a:lumMod val="75000"/>
                              <a:lumOff val="25000"/>
                            </a:schemeClr>
                          </a:solidFill>
                        </a:rPr>
                        <a:t>Yes</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1"/>
                  </a:ext>
                </a:extLst>
              </a:tr>
              <a:tr h="474803">
                <a:tc>
                  <a:txBody>
                    <a:bodyPr/>
                    <a:lstStyle/>
                    <a:p>
                      <a:r>
                        <a:rPr lang="en-US" sz="1600">
                          <a:solidFill>
                            <a:schemeClr val="tx1">
                              <a:lumMod val="75000"/>
                              <a:lumOff val="25000"/>
                            </a:schemeClr>
                          </a:solidFill>
                        </a:rPr>
                        <a:t>Inference time</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600">
                          <a:solidFill>
                            <a:schemeClr val="tx1">
                              <a:lumMod val="75000"/>
                              <a:lumOff val="25000"/>
                            </a:schemeClr>
                          </a:solidFill>
                        </a:rPr>
                        <a:t>Fast</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600">
                          <a:solidFill>
                            <a:schemeClr val="tx1">
                              <a:lumMod val="75000"/>
                              <a:lumOff val="25000"/>
                            </a:schemeClr>
                          </a:solidFill>
                        </a:rPr>
                        <a:t>Slower</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2"/>
                  </a:ext>
                </a:extLst>
              </a:tr>
              <a:tr h="474803">
                <a:tc>
                  <a:txBody>
                    <a:bodyPr/>
                    <a:lstStyle/>
                    <a:p>
                      <a:r>
                        <a:rPr lang="en-US" sz="1600">
                          <a:solidFill>
                            <a:schemeClr val="tx1">
                              <a:lumMod val="75000"/>
                              <a:lumOff val="25000"/>
                            </a:schemeClr>
                          </a:solidFill>
                        </a:rPr>
                        <a:t>Output Length</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600">
                          <a:solidFill>
                            <a:schemeClr val="tx1">
                              <a:lumMod val="75000"/>
                              <a:lumOff val="25000"/>
                            </a:schemeClr>
                          </a:solidFill>
                        </a:rPr>
                        <a:t>Tunable</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600">
                          <a:solidFill>
                            <a:schemeClr val="tx1">
                              <a:lumMod val="75000"/>
                              <a:lumOff val="25000"/>
                            </a:schemeClr>
                          </a:solidFill>
                        </a:rPr>
                        <a:t>Fixed</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3"/>
                  </a:ext>
                </a:extLst>
              </a:tr>
              <a:tr h="474803">
                <a:tc>
                  <a:txBody>
                    <a:bodyPr/>
                    <a:lstStyle/>
                    <a:p>
                      <a:r>
                        <a:rPr lang="en-US" sz="1600">
                          <a:solidFill>
                            <a:schemeClr val="tx1">
                              <a:lumMod val="75000"/>
                              <a:lumOff val="25000"/>
                            </a:schemeClr>
                          </a:solidFill>
                        </a:rPr>
                        <a:t>Output</a:t>
                      </a:r>
                      <a:r>
                        <a:rPr lang="en-US" sz="1600" baseline="0">
                          <a:solidFill>
                            <a:schemeClr val="tx1">
                              <a:lumMod val="75000"/>
                              <a:lumOff val="25000"/>
                            </a:schemeClr>
                          </a:solidFill>
                        </a:rPr>
                        <a:t> shape</a:t>
                      </a:r>
                      <a:endParaRPr lang="en-US" sz="1600">
                        <a:solidFill>
                          <a:schemeClr val="tx1">
                            <a:lumMod val="75000"/>
                            <a:lumOff val="25000"/>
                          </a:schemeClr>
                        </a:solidFill>
                      </a:endParaRP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600">
                          <a:solidFill>
                            <a:schemeClr val="tx1">
                              <a:lumMod val="75000"/>
                              <a:lumOff val="25000"/>
                            </a:schemeClr>
                          </a:solidFill>
                        </a:rPr>
                        <a:t>Part of original</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r>
                        <a:rPr lang="en-US" sz="1600">
                          <a:solidFill>
                            <a:schemeClr val="tx1">
                              <a:lumMod val="75000"/>
                              <a:lumOff val="25000"/>
                            </a:schemeClr>
                          </a:solidFill>
                        </a:rPr>
                        <a:t>Generated</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4"/>
                  </a:ext>
                </a:extLst>
              </a:tr>
              <a:tr h="717049">
                <a:tc>
                  <a:txBody>
                    <a:bodyPr/>
                    <a:lstStyle/>
                    <a:p>
                      <a:r>
                        <a:rPr lang="en-US" sz="1600">
                          <a:solidFill>
                            <a:schemeClr val="tx1">
                              <a:lumMod val="75000"/>
                              <a:lumOff val="25000"/>
                            </a:schemeClr>
                          </a:solidFill>
                        </a:rPr>
                        <a:t>Summarization Type</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600">
                          <a:solidFill>
                            <a:schemeClr val="tx1">
                              <a:lumMod val="75000"/>
                              <a:lumOff val="25000"/>
                            </a:schemeClr>
                          </a:solidFill>
                        </a:rPr>
                        <a:t>Extractive</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r>
                        <a:rPr lang="en-US" sz="1600">
                          <a:solidFill>
                            <a:schemeClr val="tx1">
                              <a:lumMod val="75000"/>
                              <a:lumOff val="25000"/>
                            </a:schemeClr>
                          </a:solidFill>
                        </a:rPr>
                        <a:t>Abstractive</a:t>
                      </a:r>
                    </a:p>
                  </a:txBody>
                  <a:tcPr marL="193797" marR="96898" marT="96898" marB="9689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5"/>
                  </a:ext>
                </a:extLst>
              </a:tr>
              <a:tr h="717049">
                <a:tc>
                  <a:txBody>
                    <a:bodyPr/>
                    <a:lstStyle/>
                    <a:p>
                      <a:r>
                        <a:rPr lang="en-US" sz="1600">
                          <a:solidFill>
                            <a:schemeClr val="tx1">
                              <a:lumMod val="75000"/>
                              <a:lumOff val="25000"/>
                            </a:schemeClr>
                          </a:solidFill>
                        </a:rPr>
                        <a:t>Coherence of</a:t>
                      </a:r>
                      <a:r>
                        <a:rPr lang="en-US" sz="1600" baseline="0">
                          <a:solidFill>
                            <a:schemeClr val="tx1">
                              <a:lumMod val="75000"/>
                              <a:lumOff val="25000"/>
                            </a:schemeClr>
                          </a:solidFill>
                        </a:rPr>
                        <a:t> output</a:t>
                      </a:r>
                      <a:endParaRPr lang="en-US" sz="1600">
                        <a:solidFill>
                          <a:schemeClr val="tx1">
                            <a:lumMod val="75000"/>
                            <a:lumOff val="25000"/>
                          </a:schemeClr>
                        </a:solidFill>
                      </a:endParaRP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1600">
                          <a:solidFill>
                            <a:schemeClr val="tx1">
                              <a:lumMod val="75000"/>
                              <a:lumOff val="25000"/>
                            </a:schemeClr>
                          </a:solidFill>
                        </a:rPr>
                        <a:t>Low</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r>
                        <a:rPr lang="en-US" sz="1600">
                          <a:solidFill>
                            <a:schemeClr val="tx1">
                              <a:lumMod val="75000"/>
                              <a:lumOff val="25000"/>
                            </a:schemeClr>
                          </a:solidFill>
                        </a:rPr>
                        <a:t>Higher</a:t>
                      </a:r>
                    </a:p>
                  </a:txBody>
                  <a:tcPr marL="193797" marR="96898" marT="96898" marB="9689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846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B7EB-6317-47A3-9C1A-EB9E43463D75}"/>
              </a:ext>
            </a:extLst>
          </p:cNvPr>
          <p:cNvSpPr>
            <a:spLocks noGrp="1"/>
          </p:cNvSpPr>
          <p:nvPr>
            <p:ph type="title"/>
          </p:nvPr>
        </p:nvSpPr>
        <p:spPr/>
        <p:txBody>
          <a:bodyPr/>
          <a:lstStyle/>
          <a:p>
            <a:r>
              <a:rPr lang="en-US" dirty="0"/>
              <a:t>Motivation</a:t>
            </a:r>
          </a:p>
        </p:txBody>
      </p:sp>
      <p:sp>
        <p:nvSpPr>
          <p:cNvPr id="10" name="TextBox 9">
            <a:extLst>
              <a:ext uri="{FF2B5EF4-FFF2-40B4-BE49-F238E27FC236}">
                <a16:creationId xmlns:a16="http://schemas.microsoft.com/office/drawing/2014/main" id="{EEC725D5-DCCC-4F75-B2A2-E63F02619F4A}"/>
              </a:ext>
            </a:extLst>
          </p:cNvPr>
          <p:cNvSpPr txBox="1"/>
          <p:nvPr/>
        </p:nvSpPr>
        <p:spPr>
          <a:xfrm>
            <a:off x="3751976" y="2505670"/>
            <a:ext cx="7465652" cy="1446550"/>
          </a:xfrm>
          <a:prstGeom prst="rect">
            <a:avLst/>
          </a:prstGeom>
          <a:noFill/>
        </p:spPr>
        <p:txBody>
          <a:bodyPr wrap="square">
            <a:spAutoFit/>
          </a:bodyPr>
          <a:lstStyle/>
          <a:p>
            <a:r>
              <a:rPr lang="en-US" sz="4400" dirty="0"/>
              <a:t>Technology</a:t>
            </a:r>
          </a:p>
          <a:p>
            <a:r>
              <a:rPr lang="en-US" sz="4400" dirty="0"/>
              <a:t>Arabic</a:t>
            </a:r>
          </a:p>
        </p:txBody>
      </p:sp>
    </p:spTree>
    <p:extLst>
      <p:ext uri="{BB962C8B-B14F-4D97-AF65-F5344CB8AC3E}">
        <p14:creationId xmlns:p14="http://schemas.microsoft.com/office/powerpoint/2010/main" val="1745498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0964-D797-434F-B65E-568D5B6C98BA}"/>
              </a:ext>
            </a:extLst>
          </p:cNvPr>
          <p:cNvSpPr>
            <a:spLocks noGrp="1"/>
          </p:cNvSpPr>
          <p:nvPr>
            <p:ph type="title"/>
          </p:nvPr>
        </p:nvSpPr>
        <p:spPr/>
        <p:txBody>
          <a:bodyPr/>
          <a:lstStyle/>
          <a:p>
            <a:r>
              <a:rPr lang="en-US" dirty="0"/>
              <a:t>Note on ROUGE</a:t>
            </a:r>
          </a:p>
        </p:txBody>
      </p:sp>
      <p:sp>
        <p:nvSpPr>
          <p:cNvPr id="3" name="Content Placeholder 2">
            <a:extLst>
              <a:ext uri="{FF2B5EF4-FFF2-40B4-BE49-F238E27FC236}">
                <a16:creationId xmlns:a16="http://schemas.microsoft.com/office/drawing/2014/main" id="{9BE0D894-37EE-4648-B25B-61B1B3124523}"/>
              </a:ext>
            </a:extLst>
          </p:cNvPr>
          <p:cNvSpPr>
            <a:spLocks noGrp="1"/>
          </p:cNvSpPr>
          <p:nvPr>
            <p:ph idx="1"/>
          </p:nvPr>
        </p:nvSpPr>
        <p:spPr/>
        <p:txBody>
          <a:bodyPr/>
          <a:lstStyle/>
          <a:p>
            <a:r>
              <a:rPr lang="en-US" dirty="0"/>
              <a:t>Optimizing the ROUGE score does not capture synonyms and related words that have the same meaning.</a:t>
            </a:r>
          </a:p>
          <a:p>
            <a:r>
              <a:rPr lang="en-US" dirty="0"/>
              <a:t>ROUGE does not cater for different words that have the same meaning — as it measures syntactical matches rather than semantics.</a:t>
            </a:r>
          </a:p>
        </p:txBody>
      </p:sp>
    </p:spTree>
    <p:extLst>
      <p:ext uri="{BB962C8B-B14F-4D97-AF65-F5344CB8AC3E}">
        <p14:creationId xmlns:p14="http://schemas.microsoft.com/office/powerpoint/2010/main" val="2161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518D52-F0CB-4057-9E38-EC274AA2E0F3}"/>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000" spc="-100"/>
              <a:t>Limitations</a:t>
            </a:r>
          </a:p>
        </p:txBody>
      </p:sp>
      <p:pic>
        <p:nvPicPr>
          <p:cNvPr id="7" name="Graphic 6" descr="Annotation">
            <a:extLst>
              <a:ext uri="{FF2B5EF4-FFF2-40B4-BE49-F238E27FC236}">
                <a16:creationId xmlns:a16="http://schemas.microsoft.com/office/drawing/2014/main" id="{D0F616E4-CE0D-47C8-94AE-14E4FC7CB6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950" y="759599"/>
            <a:ext cx="5330650" cy="5330650"/>
          </a:xfrm>
          <a:prstGeom prst="rect">
            <a:avLst/>
          </a:prstGeom>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1769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26106E1-5614-48D7-9161-6768DAFDA3FE}"/>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Limitations</a:t>
            </a:r>
          </a:p>
        </p:txBody>
      </p:sp>
      <p:sp>
        <p:nvSpPr>
          <p:cNvPr id="3" name="Content Placeholder 2">
            <a:extLst>
              <a:ext uri="{FF2B5EF4-FFF2-40B4-BE49-F238E27FC236}">
                <a16:creationId xmlns:a16="http://schemas.microsoft.com/office/drawing/2014/main" id="{D59676E4-400E-4E80-AE79-CF345B9BA607}"/>
              </a:ext>
            </a:extLst>
          </p:cNvPr>
          <p:cNvSpPr>
            <a:spLocks noGrp="1"/>
          </p:cNvSpPr>
          <p:nvPr>
            <p:ph idx="1"/>
          </p:nvPr>
        </p:nvSpPr>
        <p:spPr>
          <a:xfrm>
            <a:off x="1100014" y="5666792"/>
            <a:ext cx="10180696" cy="542592"/>
          </a:xfrm>
        </p:spPr>
        <p:txBody>
          <a:bodyPr vert="horz" lIns="91440" tIns="45720" rIns="91440" bIns="45720" rtlCol="0" anchor="t">
            <a:normAutofit/>
          </a:bodyPr>
          <a:lstStyle/>
          <a:p>
            <a:pPr marL="0" indent="0">
              <a:buNone/>
            </a:pPr>
            <a:r>
              <a:rPr lang="en-US" sz="2200">
                <a:solidFill>
                  <a:schemeClr val="accent1">
                    <a:lumMod val="20000"/>
                    <a:lumOff val="80000"/>
                  </a:schemeClr>
                </a:solidFill>
              </a:rPr>
              <a:t>Only one model on Huggingface that supports Arabic text summarization.</a:t>
            </a:r>
          </a:p>
        </p:txBody>
      </p:sp>
      <p:pic>
        <p:nvPicPr>
          <p:cNvPr id="4" name="Picture 3">
            <a:extLst>
              <a:ext uri="{FF2B5EF4-FFF2-40B4-BE49-F238E27FC236}">
                <a16:creationId xmlns:a16="http://schemas.microsoft.com/office/drawing/2014/main" id="{65FE5D91-6386-4784-ABAC-5E68AABF44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510"/>
          <a:stretch/>
        </p:blipFill>
        <p:spPr>
          <a:xfrm>
            <a:off x="2772246" y="484632"/>
            <a:ext cx="7232721" cy="3556755"/>
          </a:xfrm>
          <a:prstGeom prst="rect">
            <a:avLst/>
          </a:prstGeom>
        </p:spPr>
      </p:pic>
    </p:spTree>
    <p:extLst>
      <p:ext uri="{BB962C8B-B14F-4D97-AF65-F5344CB8AC3E}">
        <p14:creationId xmlns:p14="http://schemas.microsoft.com/office/powerpoint/2010/main" val="1237376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376B-0212-4A40-8294-EA536FFE382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2AD2058-C808-4247-9E10-31A793BFEF78}"/>
              </a:ext>
            </a:extLst>
          </p:cNvPr>
          <p:cNvSpPr>
            <a:spLocks noGrp="1"/>
          </p:cNvSpPr>
          <p:nvPr>
            <p:ph idx="1"/>
          </p:nvPr>
        </p:nvSpPr>
        <p:spPr/>
        <p:txBody>
          <a:bodyPr/>
          <a:lstStyle/>
          <a:p>
            <a:r>
              <a:rPr lang="en-US" dirty="0"/>
              <a:t>Arabic datasets are limited (most datasets can suit for fine tuning not to train a DL model from scratch)</a:t>
            </a:r>
          </a:p>
        </p:txBody>
      </p:sp>
    </p:spTree>
    <p:extLst>
      <p:ext uri="{BB962C8B-B14F-4D97-AF65-F5344CB8AC3E}">
        <p14:creationId xmlns:p14="http://schemas.microsoft.com/office/powerpoint/2010/main" val="3376246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BD8-E725-4E14-990D-237EEEBE3526}"/>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652C982-1522-4B73-9781-F87275C63EDD}"/>
              </a:ext>
            </a:extLst>
          </p:cNvPr>
          <p:cNvSpPr>
            <a:spLocks noGrp="1"/>
          </p:cNvSpPr>
          <p:nvPr>
            <p:ph idx="1"/>
          </p:nvPr>
        </p:nvSpPr>
        <p:spPr>
          <a:xfrm>
            <a:off x="3894435" y="864108"/>
            <a:ext cx="7315200" cy="5120640"/>
          </a:xfrm>
        </p:spPr>
        <p:txBody>
          <a:bodyPr/>
          <a:lstStyle/>
          <a:p>
            <a:r>
              <a:rPr lang="en-US" dirty="0"/>
              <a:t>GPU!</a:t>
            </a:r>
          </a:p>
          <a:p>
            <a:endParaRPr lang="en-US" dirty="0"/>
          </a:p>
        </p:txBody>
      </p:sp>
      <p:pic>
        <p:nvPicPr>
          <p:cNvPr id="5122" name="Picture 2" descr="Not enough GPU - 9GAG">
            <a:extLst>
              <a:ext uri="{FF2B5EF4-FFF2-40B4-BE49-F238E27FC236}">
                <a16:creationId xmlns:a16="http://schemas.microsoft.com/office/drawing/2014/main" id="{310EBDEB-5FAD-4CA5-91DF-5FA794CC3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43520"/>
            <a:ext cx="4381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119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BF9B9BE-B568-40FC-A267-D06FEC0E0719}"/>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5900" spc="-100" dirty="0"/>
              <a:t>Demo</a:t>
            </a:r>
          </a:p>
        </p:txBody>
      </p:sp>
      <p:pic>
        <p:nvPicPr>
          <p:cNvPr id="4" name="Content Placeholder 5">
            <a:extLst>
              <a:ext uri="{FF2B5EF4-FFF2-40B4-BE49-F238E27FC236}">
                <a16:creationId xmlns:a16="http://schemas.microsoft.com/office/drawing/2014/main" id="{B7A56990-12C4-4456-9C1B-133535CAC9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878016"/>
            <a:ext cx="6367271" cy="5093815"/>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316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8497-565F-46EC-A3B4-09E1446A02CE}"/>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AEECA00E-8714-4BF8-BC7C-F74C842929E8}"/>
              </a:ext>
            </a:extLst>
          </p:cNvPr>
          <p:cNvSpPr>
            <a:spLocks noGrp="1"/>
          </p:cNvSpPr>
          <p:nvPr>
            <p:ph idx="1"/>
          </p:nvPr>
        </p:nvSpPr>
        <p:spPr/>
        <p:txBody>
          <a:bodyPr/>
          <a:lstStyle/>
          <a:p>
            <a:pPr marL="0" indent="0">
              <a:buNone/>
            </a:pPr>
            <a:r>
              <a:rPr lang="en-US" dirty="0"/>
              <a:t>People keep up with the world affairs by listening to news bites.</a:t>
            </a:r>
          </a:p>
          <a:p>
            <a:pPr marL="0" indent="0">
              <a:buNone/>
            </a:pPr>
            <a:r>
              <a:rPr lang="en-US" dirty="0"/>
              <a:t>People base investment decisions on stock market updates.</a:t>
            </a:r>
          </a:p>
          <a:p>
            <a:pPr marL="0" indent="0">
              <a:buNone/>
            </a:pPr>
            <a:r>
              <a:rPr lang="en-US" dirty="0"/>
              <a:t>With summaries, People can make effective decisions in less time</a:t>
            </a:r>
          </a:p>
          <a:p>
            <a:pPr marL="0" indent="0">
              <a:buNone/>
            </a:pPr>
            <a:r>
              <a:rPr lang="en-US" dirty="0"/>
              <a:t>The motivation Here is to build such tool which is </a:t>
            </a:r>
          </a:p>
          <a:p>
            <a:pPr marL="0" indent="0">
              <a:buNone/>
            </a:pPr>
            <a:r>
              <a:rPr lang="en-US" dirty="0"/>
              <a:t>computationally efficient and creates summaries</a:t>
            </a:r>
          </a:p>
          <a:p>
            <a:pPr marL="0" indent="0">
              <a:buNone/>
            </a:pPr>
            <a:r>
              <a:rPr lang="en-US" dirty="0"/>
              <a:t>automatically.</a:t>
            </a:r>
          </a:p>
          <a:p>
            <a:pPr marL="0" indent="0">
              <a:buNone/>
            </a:pPr>
            <a:endParaRPr lang="en-US" dirty="0"/>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26037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3197-FD54-4FC9-9A84-64C6CD337C7E}"/>
              </a:ext>
            </a:extLst>
          </p:cNvPr>
          <p:cNvSpPr>
            <a:spLocks noGrp="1"/>
          </p:cNvSpPr>
          <p:nvPr>
            <p:ph type="title"/>
          </p:nvPr>
        </p:nvSpPr>
        <p:spPr/>
        <p:txBody>
          <a:bodyPr/>
          <a:lstStyle/>
          <a:p>
            <a:r>
              <a:rPr lang="en-US" dirty="0"/>
              <a:t>Advanced topics</a:t>
            </a:r>
          </a:p>
        </p:txBody>
      </p:sp>
      <p:sp>
        <p:nvSpPr>
          <p:cNvPr id="3" name="Content Placeholder 2">
            <a:extLst>
              <a:ext uri="{FF2B5EF4-FFF2-40B4-BE49-F238E27FC236}">
                <a16:creationId xmlns:a16="http://schemas.microsoft.com/office/drawing/2014/main" id="{8028C6F0-AB97-4BCD-8E6C-C113D2F6C861}"/>
              </a:ext>
            </a:extLst>
          </p:cNvPr>
          <p:cNvSpPr>
            <a:spLocks noGrp="1"/>
          </p:cNvSpPr>
          <p:nvPr>
            <p:ph idx="1"/>
          </p:nvPr>
        </p:nvSpPr>
        <p:spPr/>
        <p:txBody>
          <a:bodyPr/>
          <a:lstStyle/>
          <a:p>
            <a:pPr marL="0">
              <a:lnSpc>
                <a:spcPct val="107000"/>
              </a:lnSpc>
              <a:spcBef>
                <a:spcPts val="0"/>
              </a:spcBef>
            </a:pPr>
            <a:r>
              <a:rPr lang="en-US" sz="1800" dirty="0">
                <a:solidFill>
                  <a:srgbClr val="000000"/>
                </a:solidFill>
                <a:effectLst/>
                <a:latin typeface="Calibri" panose="020F0502020204030204" pitchFamily="34" charset="0"/>
                <a:ea typeface="DengXian" panose="02010600030101010101" pitchFamily="2" charset="-122"/>
                <a:cs typeface="Arial" panose="020B0604020202020204" pitchFamily="34" charset="0"/>
              </a:rPr>
              <a:t>Search engine hits</a:t>
            </a: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DengXian" panose="02010600030101010101" pitchFamily="2" charset="-122"/>
                <a:cs typeface="Arial" panose="020B0604020202020204" pitchFamily="34" charset="0"/>
              </a:rPr>
              <a:t>Query-focused summaries enable users to find more relevant documents more accurately, with less need to consult the full text documents more accurately, with less need to consult the full text of the document.</a:t>
            </a:r>
          </a:p>
          <a:p>
            <a:pPr marL="0" marR="0">
              <a:lnSpc>
                <a:spcPct val="107000"/>
              </a:lnSpc>
              <a:spcBef>
                <a:spcPts val="0"/>
              </a:spcBef>
              <a:spcAft>
                <a:spcPts val="0"/>
              </a:spcAft>
            </a:pPr>
            <a:endParaRPr lang="en-US" sz="1800" dirty="0">
              <a:solidFill>
                <a:srgbClr val="000000"/>
              </a:solidFill>
              <a:effectLst/>
              <a:latin typeface="Calibri" panose="020F0502020204030204" pitchFamily="34" charset="0"/>
              <a:ea typeface="DengXian" panose="02010600030101010101" pitchFamily="2" charset="-122"/>
              <a:cs typeface="Arial" panose="020B0604020202020204" pitchFamily="34" charset="0"/>
            </a:endParaRPr>
          </a:p>
          <a:p>
            <a:endParaRPr lang="en-US" dirty="0"/>
          </a:p>
        </p:txBody>
      </p:sp>
    </p:spTree>
    <p:extLst>
      <p:ext uri="{BB962C8B-B14F-4D97-AF65-F5344CB8AC3E}">
        <p14:creationId xmlns:p14="http://schemas.microsoft.com/office/powerpoint/2010/main" val="272209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DD68-1F3D-43B6-ABF5-3F60CA9BEBBF}"/>
              </a:ext>
            </a:extLst>
          </p:cNvPr>
          <p:cNvSpPr>
            <a:spLocks noGrp="1"/>
          </p:cNvSpPr>
          <p:nvPr>
            <p:ph type="title"/>
          </p:nvPr>
        </p:nvSpPr>
        <p:spPr/>
        <p:txBody>
          <a:bodyPr/>
          <a:lstStyle/>
          <a:p>
            <a:r>
              <a:rPr lang="en-US" dirty="0"/>
              <a:t>Arabic why?</a:t>
            </a:r>
          </a:p>
        </p:txBody>
      </p:sp>
      <p:sp>
        <p:nvSpPr>
          <p:cNvPr id="3" name="Content Placeholder 2">
            <a:extLst>
              <a:ext uri="{FF2B5EF4-FFF2-40B4-BE49-F238E27FC236}">
                <a16:creationId xmlns:a16="http://schemas.microsoft.com/office/drawing/2014/main" id="{C2AFB199-82D4-418C-9A26-389105E7D52B}"/>
              </a:ext>
            </a:extLst>
          </p:cNvPr>
          <p:cNvSpPr>
            <a:spLocks noGrp="1"/>
          </p:cNvSpPr>
          <p:nvPr>
            <p:ph idx="1"/>
          </p:nvPr>
        </p:nvSpPr>
        <p:spPr/>
        <p:txBody>
          <a:bodyPr/>
          <a:lstStyle/>
          <a:p>
            <a:r>
              <a:rPr lang="en-US" dirty="0"/>
              <a:t>world focus all about English Text summarization as it is the most common </a:t>
            </a:r>
          </a:p>
          <a:p>
            <a:endParaRPr lang="en-US" dirty="0"/>
          </a:p>
          <a:p>
            <a:r>
              <a:rPr lang="en-US" dirty="0"/>
              <a:t>so available tools on Arabic language specially is counted so finding or implementing tools and getting them to build our model was a challenge</a:t>
            </a:r>
          </a:p>
          <a:p>
            <a:endParaRPr lang="en-US" dirty="0"/>
          </a:p>
          <a:p>
            <a:r>
              <a:rPr lang="en-US" dirty="0"/>
              <a:t>Also means there is a lot of tools in the English models that might work well but needs more enhancing and more data to be developed in Arabic</a:t>
            </a:r>
          </a:p>
          <a:p>
            <a:endParaRPr lang="en-US" dirty="0"/>
          </a:p>
        </p:txBody>
      </p:sp>
    </p:spTree>
    <p:extLst>
      <p:ext uri="{BB962C8B-B14F-4D97-AF65-F5344CB8AC3E}">
        <p14:creationId xmlns:p14="http://schemas.microsoft.com/office/powerpoint/2010/main" val="236862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2229-88A9-4798-B948-DD3DA9F54086}"/>
              </a:ext>
            </a:extLst>
          </p:cNvPr>
          <p:cNvSpPr>
            <a:spLocks noGrp="1"/>
          </p:cNvSpPr>
          <p:nvPr>
            <p:ph type="title"/>
          </p:nvPr>
        </p:nvSpPr>
        <p:spPr/>
        <p:txBody>
          <a:bodyPr/>
          <a:lstStyle/>
          <a:p>
            <a:pPr marL="0" marR="0">
              <a:lnSpc>
                <a:spcPct val="107000"/>
              </a:lnSpc>
              <a:spcBef>
                <a:spcPts val="0"/>
              </a:spcBef>
              <a:spcAft>
                <a:spcPts val="0"/>
              </a:spcAft>
            </a:pPr>
            <a:r>
              <a:rPr lang="en-US" sz="3600" dirty="0">
                <a:solidFill>
                  <a:schemeClr val="bg1"/>
                </a:solidFill>
                <a:effectLst/>
                <a:latin typeface="Calibri" panose="020F0502020204030204" pitchFamily="34" charset="0"/>
                <a:ea typeface="DengXian" panose="02010600030101010101" pitchFamily="2" charset="-122"/>
                <a:cs typeface="Arial" panose="020B0604020202020204" pitchFamily="34" charset="0"/>
              </a:rPr>
              <a:t>benchmarking </a:t>
            </a:r>
          </a:p>
        </p:txBody>
      </p:sp>
      <p:sp>
        <p:nvSpPr>
          <p:cNvPr id="3" name="Content Placeholder 2">
            <a:extLst>
              <a:ext uri="{FF2B5EF4-FFF2-40B4-BE49-F238E27FC236}">
                <a16:creationId xmlns:a16="http://schemas.microsoft.com/office/drawing/2014/main" id="{4D7A1E5A-100A-499C-BED2-2A655D0C013F}"/>
              </a:ext>
            </a:extLst>
          </p:cNvPr>
          <p:cNvSpPr>
            <a:spLocks noGrp="1"/>
          </p:cNvSpPr>
          <p:nvPr>
            <p:ph idx="1"/>
          </p:nvPr>
        </p:nvSpPr>
        <p:spPr/>
        <p:txBody>
          <a:bodyPr/>
          <a:lstStyle/>
          <a:p>
            <a:pPr marL="0" marR="0">
              <a:lnSpc>
                <a:spcPct val="107000"/>
              </a:lnSpc>
              <a:spcBef>
                <a:spcPts val="0"/>
              </a:spcBef>
              <a:spcAft>
                <a:spcPts val="0"/>
              </a:spcAft>
            </a:pPr>
            <a:r>
              <a:rPr lang="en-US" sz="1800" dirty="0">
                <a:solidFill>
                  <a:srgbClr val="000000"/>
                </a:solidFill>
                <a:latin typeface="Calibri" panose="020F0502020204030204" pitchFamily="34" charset="0"/>
                <a:ea typeface="DengXian" panose="02010600030101010101" pitchFamily="2" charset="-122"/>
                <a:cs typeface="Arial" panose="020B0604020202020204" pitchFamily="34" charset="0"/>
              </a:rPr>
              <a:t>That’s why we decided to go throw multiple technologies and implement them in Arabic and </a:t>
            </a:r>
            <a:r>
              <a:rPr lang="en-US" sz="1800" dirty="0">
                <a:solidFill>
                  <a:srgbClr val="000000"/>
                </a:solidFill>
                <a:effectLst/>
                <a:latin typeface="Calibri" panose="020F0502020204030204" pitchFamily="34" charset="0"/>
                <a:ea typeface="DengXian" panose="02010600030101010101" pitchFamily="2" charset="-122"/>
                <a:cs typeface="Arial" panose="020B0604020202020204" pitchFamily="34" charset="0"/>
              </a:rPr>
              <a:t>benchmarking approaches </a:t>
            </a:r>
          </a:p>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DengXian" panose="02010600030101010101" pitchFamily="2" charset="-122"/>
                <a:cs typeface="Arial" panose="020B0604020202020204" pitchFamily="34" charset="0"/>
              </a:rPr>
              <a:t>Background approach lex rank, text rank and new approach based on transformers </a:t>
            </a:r>
          </a:p>
          <a:p>
            <a:endParaRPr lang="en-US" dirty="0"/>
          </a:p>
        </p:txBody>
      </p:sp>
    </p:spTree>
    <p:extLst>
      <p:ext uri="{BB962C8B-B14F-4D97-AF65-F5344CB8AC3E}">
        <p14:creationId xmlns:p14="http://schemas.microsoft.com/office/powerpoint/2010/main" val="279536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76</TotalTime>
  <Words>1786</Words>
  <Application>Microsoft Office PowerPoint</Application>
  <PresentationFormat>Widescreen</PresentationFormat>
  <Paragraphs>250</Paragraphs>
  <Slides>55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Cambria Math</vt:lpstr>
      <vt:lpstr>Corbel</vt:lpstr>
      <vt:lpstr>Georgia</vt:lpstr>
      <vt:lpstr>Nunito</vt:lpstr>
      <vt:lpstr>Roboto</vt:lpstr>
      <vt:lpstr>Times New Roman</vt:lpstr>
      <vt:lpstr>Wingdings 2</vt:lpstr>
      <vt:lpstr>Frame</vt:lpstr>
      <vt:lpstr>Arabic Text Summarizer</vt:lpstr>
      <vt:lpstr>Team Members </vt:lpstr>
      <vt:lpstr>Outline</vt:lpstr>
      <vt:lpstr>Text Summarization?</vt:lpstr>
      <vt:lpstr>Motivation</vt:lpstr>
      <vt:lpstr>Technology</vt:lpstr>
      <vt:lpstr>Advanced topics</vt:lpstr>
      <vt:lpstr>Arabic why?</vt:lpstr>
      <vt:lpstr>benchmarking </vt:lpstr>
      <vt:lpstr>The problem </vt:lpstr>
      <vt:lpstr>The problem </vt:lpstr>
      <vt:lpstr>challenges </vt:lpstr>
      <vt:lpstr>Extraction?</vt:lpstr>
      <vt:lpstr>Other Approaches </vt:lpstr>
      <vt:lpstr>Approaches</vt:lpstr>
      <vt:lpstr>Background </vt:lpstr>
      <vt:lpstr>Extractive Text Summarization Techniques</vt:lpstr>
      <vt:lpstr>TextRank </vt:lpstr>
      <vt:lpstr>LexRank</vt:lpstr>
      <vt:lpstr>Sequence2Sequence</vt:lpstr>
      <vt:lpstr>How it works :</vt:lpstr>
      <vt:lpstr>Encoder-Decoder Context vector Decoder operation  </vt:lpstr>
      <vt:lpstr>problems</vt:lpstr>
      <vt:lpstr>human  performance</vt:lpstr>
      <vt:lpstr>EX: </vt:lpstr>
      <vt:lpstr>human  performance   </vt:lpstr>
      <vt:lpstr>Transformers</vt:lpstr>
      <vt:lpstr>Self Attention</vt:lpstr>
      <vt:lpstr>Three Embeddings for the Price of One  </vt:lpstr>
      <vt:lpstr>Multi-Head Attention </vt:lpstr>
      <vt:lpstr>T5 — Text-To-Text Transfer Transformer </vt:lpstr>
      <vt:lpstr>T5 — Text-To-Text Transfer Transformer </vt:lpstr>
      <vt:lpstr>T5 — Text-To-Text Transfer Transformer </vt:lpstr>
      <vt:lpstr>mT5 multilingual XLSum</vt:lpstr>
      <vt:lpstr>Datasets</vt:lpstr>
      <vt:lpstr>Evaluation background</vt:lpstr>
      <vt:lpstr>Evaluation</vt:lpstr>
      <vt:lpstr>ROUGE</vt:lpstr>
      <vt:lpstr>ROUGE recall</vt:lpstr>
      <vt:lpstr>ROUGE precision</vt:lpstr>
      <vt:lpstr>ROUGE f-score</vt:lpstr>
      <vt:lpstr>ROUGE-L</vt:lpstr>
      <vt:lpstr>BLEU vs. ROUGE</vt:lpstr>
      <vt:lpstr>BLEU vs. ROUGE</vt:lpstr>
      <vt:lpstr>Evaluation</vt:lpstr>
      <vt:lpstr>Evaluation</vt:lpstr>
      <vt:lpstr>Evaluation</vt:lpstr>
      <vt:lpstr>Evaluation</vt:lpstr>
      <vt:lpstr>Evaluation</vt:lpstr>
      <vt:lpstr>Note on ROUGE</vt:lpstr>
      <vt:lpstr>Limitations</vt:lpstr>
      <vt:lpstr>Limitations</vt:lpstr>
      <vt:lpstr>Limitations</vt:lpstr>
      <vt:lpstr>Limitations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Text Summarizer</dc:title>
  <dc:creator>abd elrhman mohey</dc:creator>
  <cp:lastModifiedBy>abd elrhman mohey</cp:lastModifiedBy>
  <cp:revision>5</cp:revision>
  <dcterms:created xsi:type="dcterms:W3CDTF">2022-01-14T21:13:21Z</dcterms:created>
  <dcterms:modified xsi:type="dcterms:W3CDTF">2022-01-14T22:29:22Z</dcterms:modified>
</cp:coreProperties>
</file>