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99" r:id="rId4"/>
    <p:sldId id="265" r:id="rId5"/>
    <p:sldId id="303" r:id="rId6"/>
    <p:sldId id="302" r:id="rId7"/>
    <p:sldId id="304" r:id="rId8"/>
    <p:sldId id="310" r:id="rId9"/>
    <p:sldId id="256" r:id="rId10"/>
    <p:sldId id="324" r:id="rId11"/>
    <p:sldId id="323" r:id="rId12"/>
    <p:sldId id="319" r:id="rId13"/>
    <p:sldId id="307" r:id="rId14"/>
    <p:sldId id="308" r:id="rId15"/>
    <p:sldId id="306" r:id="rId16"/>
    <p:sldId id="311" r:id="rId17"/>
    <p:sldId id="312" r:id="rId18"/>
    <p:sldId id="313" r:id="rId19"/>
    <p:sldId id="320" r:id="rId20"/>
    <p:sldId id="314" r:id="rId21"/>
    <p:sldId id="315" r:id="rId22"/>
    <p:sldId id="316" r:id="rId23"/>
    <p:sldId id="317" r:id="rId24"/>
    <p:sldId id="318" r:id="rId25"/>
    <p:sldId id="321" r:id="rId26"/>
    <p:sldId id="322" r:id="rId27"/>
    <p:sldId id="309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2" d="100"/>
          <a:sy n="92" d="100"/>
        </p:scale>
        <p:origin x="822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Module Vs Time</a:t>
            </a:r>
          </a:p>
        </c:rich>
      </c:tx>
      <c:layout>
        <c:manualLayout>
          <c:xMode val="edge"/>
          <c:yMode val="edge"/>
          <c:x val="0.78721241960327715"/>
          <c:y val="2.109374870240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858141886861352E-2"/>
          <c:y val="1.7121184970399547E-2"/>
          <c:w val="0.9392984427034630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(WUF)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  <c:pt idx="6">
                  <c:v>Module 7</c:v>
                </c:pt>
                <c:pt idx="7">
                  <c:v>Module 8</c:v>
                </c:pt>
                <c:pt idx="8">
                  <c:v>Module 9</c:v>
                </c:pt>
                <c:pt idx="9">
                  <c:v>Module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12</c:v>
                </c:pt>
                <c:pt idx="2">
                  <c:v>10</c:v>
                </c:pt>
                <c:pt idx="3">
                  <c:v>12</c:v>
                </c:pt>
                <c:pt idx="4">
                  <c:v>15</c:v>
                </c:pt>
                <c:pt idx="5">
                  <c:v>14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35-4179-8AB5-62789A10C2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Time (UF)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  <c:pt idx="6">
                  <c:v>Module 7</c:v>
                </c:pt>
                <c:pt idx="7">
                  <c:v>Module 8</c:v>
                </c:pt>
                <c:pt idx="8">
                  <c:v>Module 9</c:v>
                </c:pt>
                <c:pt idx="9">
                  <c:v>Module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8</c:v>
                </c:pt>
                <c:pt idx="4">
                  <c:v>13</c:v>
                </c:pt>
                <c:pt idx="5">
                  <c:v>15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35-4179-8AB5-62789A10C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408911"/>
        <c:axId val="373406415"/>
      </c:lineChart>
      <c:catAx>
        <c:axId val="373408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406415"/>
        <c:crosses val="autoZero"/>
        <c:auto val="1"/>
        <c:lblAlgn val="ctr"/>
        <c:lblOffset val="100"/>
        <c:noMultiLvlLbl val="0"/>
      </c:catAx>
      <c:valAx>
        <c:axId val="37340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40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Module Vs Cost</a:t>
            </a:r>
          </a:p>
        </c:rich>
      </c:tx>
      <c:layout>
        <c:manualLayout>
          <c:xMode val="edge"/>
          <c:yMode val="edge"/>
          <c:x val="0.78721241960327715"/>
          <c:y val="2.109374870240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858141886861352E-2"/>
          <c:y val="1.7121184970399547E-2"/>
          <c:w val="0.9392984427034630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(WUF)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  <c:pt idx="6">
                  <c:v>Module 7</c:v>
                </c:pt>
                <c:pt idx="7">
                  <c:v>Module 8</c:v>
                </c:pt>
                <c:pt idx="8">
                  <c:v>Module 9</c:v>
                </c:pt>
                <c:pt idx="9">
                  <c:v>Module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1200</c:v>
                </c:pt>
                <c:pt idx="1">
                  <c:v>1000</c:v>
                </c:pt>
                <c:pt idx="2">
                  <c:v>1150</c:v>
                </c:pt>
                <c:pt idx="3">
                  <c:v>1200</c:v>
                </c:pt>
                <c:pt idx="4">
                  <c:v>950</c:v>
                </c:pt>
                <c:pt idx="5">
                  <c:v>900</c:v>
                </c:pt>
                <c:pt idx="6">
                  <c:v>1150</c:v>
                </c:pt>
                <c:pt idx="7">
                  <c:v>1180</c:v>
                </c:pt>
                <c:pt idx="8">
                  <c:v>1200</c:v>
                </c:pt>
                <c:pt idx="9">
                  <c:v>1190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E5-42E7-ADA9-B9DC19B4AB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 (UF)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  <c:pt idx="6">
                  <c:v>Module 7</c:v>
                </c:pt>
                <c:pt idx="7">
                  <c:v>Module 8</c:v>
                </c:pt>
                <c:pt idx="8">
                  <c:v>Module 9</c:v>
                </c:pt>
                <c:pt idx="9">
                  <c:v>Module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960</c:v>
                </c:pt>
                <c:pt idx="1">
                  <c:v>840</c:v>
                </c:pt>
                <c:pt idx="2">
                  <c:v>1150</c:v>
                </c:pt>
                <c:pt idx="3">
                  <c:v>900</c:v>
                </c:pt>
                <c:pt idx="4">
                  <c:v>800</c:v>
                </c:pt>
                <c:pt idx="5">
                  <c:v>1000</c:v>
                </c:pt>
                <c:pt idx="6">
                  <c:v>900</c:v>
                </c:pt>
                <c:pt idx="7">
                  <c:v>990</c:v>
                </c:pt>
                <c:pt idx="8">
                  <c:v>1140</c:v>
                </c:pt>
                <c:pt idx="9">
                  <c:v>1120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E5-42E7-ADA9-B9DC19B4A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408911"/>
        <c:axId val="373406415"/>
      </c:lineChart>
      <c:catAx>
        <c:axId val="373408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406415"/>
        <c:crosses val="autoZero"/>
        <c:auto val="1"/>
        <c:lblAlgn val="ctr"/>
        <c:lblOffset val="100"/>
        <c:noMultiLvlLbl val="0"/>
      </c:catAx>
      <c:valAx>
        <c:axId val="37340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40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C1E9DC-C2EF-4AF4-8643-6D8E78673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24112-FDF6-4AE7-8F73-71BED0BAD1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921A-EB06-4AE7-B25C-6DF562C3617C}" type="datetime1">
              <a:rPr lang="en-US" smtClean="0"/>
              <a:t>17-Jun-21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FFD2F-33E8-4E87-BCEB-585E87B753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ADFC4-EAE9-4BE9-8DC7-4999CBD5CC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9D40-33E6-42CF-888A-E5DB39B7F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93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1D1C-EA95-4C02-92FD-FB61F97C1C03}" type="datetime1">
              <a:rPr lang="en-US" smtClean="0"/>
              <a:t>17-Jun-21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5C42-2347-4878-B136-E5E8F49C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41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58A7C-3DF0-4139-AFE1-E66BA038A7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DC8998-DA99-47F5-AA34-64EAB38C2C6F}" type="datetime1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C8D2C-C5A5-4E88-B0E6-122F7476E1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2517745"/>
            <a:ext cx="9144000" cy="26257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44928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49285"/>
            <a:ext cx="9144000" cy="68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4665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5C1CEB6-960C-41F4-A9CE-FF5FBF70EB6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6" b="23216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7926050" y="2017983"/>
            <a:ext cx="1113816" cy="1095353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832430" y="2711626"/>
            <a:ext cx="2267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Presented By 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430" y="3060783"/>
            <a:ext cx="248370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chemeClr val="bg1"/>
                </a:solidFill>
                <a:cs typeface="Arial" pitchFamily="34" charset="0"/>
              </a:rPr>
              <a:t>Ibne Sayad</a:t>
            </a:r>
          </a:p>
          <a:p>
            <a:r>
              <a:rPr lang="en-US" altLang="ko-KR" sz="1650" b="1" dirty="0">
                <a:solidFill>
                  <a:schemeClr val="bg1"/>
                </a:solidFill>
                <a:cs typeface="Arial" pitchFamily="34" charset="0"/>
              </a:rPr>
              <a:t>172-35-2115</a:t>
            </a:r>
          </a:p>
          <a:p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51">
            <a:extLst>
              <a:ext uri="{FF2B5EF4-FFF2-40B4-BE49-F238E27FC236}">
                <a16:creationId xmlns:a16="http://schemas.microsoft.com/office/drawing/2014/main" id="{7FAD2FA5-CAA4-4B70-BD32-B6FAA13DAB09}"/>
              </a:ext>
            </a:extLst>
          </p:cNvPr>
          <p:cNvSpPr/>
          <p:nvPr/>
        </p:nvSpPr>
        <p:spPr>
          <a:xfrm rot="16200000" flipH="1">
            <a:off x="8169108" y="2264647"/>
            <a:ext cx="617236" cy="61420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FBECAC-BAC6-45DB-8111-45537754F6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26" y="56331"/>
            <a:ext cx="2067147" cy="5477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1E8A31-22E6-44AC-8B77-0E6D7E6F4E15}"/>
              </a:ext>
            </a:extLst>
          </p:cNvPr>
          <p:cNvSpPr txBox="1"/>
          <p:nvPr/>
        </p:nvSpPr>
        <p:spPr>
          <a:xfrm>
            <a:off x="882789" y="959781"/>
            <a:ext cx="7929611" cy="830997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A Framework to Diminish Software Development Cost by Implementing Smoke and Sanity Testing.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A82B05-321F-4E8E-B04A-48F75110E9B8}"/>
              </a:ext>
            </a:extLst>
          </p:cNvPr>
          <p:cNvSpPr txBox="1"/>
          <p:nvPr/>
        </p:nvSpPr>
        <p:spPr>
          <a:xfrm>
            <a:off x="5347428" y="2733676"/>
            <a:ext cx="2267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Supervised By 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6FAEF3-5E66-4754-B7E7-5831D300C08E}"/>
              </a:ext>
            </a:extLst>
          </p:cNvPr>
          <p:cNvSpPr txBox="1"/>
          <p:nvPr/>
        </p:nvSpPr>
        <p:spPr>
          <a:xfrm>
            <a:off x="5347428" y="3091995"/>
            <a:ext cx="2749379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chemeClr val="bg1"/>
                </a:solidFill>
                <a:cs typeface="Arial" pitchFamily="34" charset="0"/>
              </a:rPr>
              <a:t>Mr. Md. Shohel Arman</a:t>
            </a:r>
          </a:p>
          <a:p>
            <a:r>
              <a:rPr lang="en-US" altLang="ko-KR" sz="1650" b="1" dirty="0">
                <a:solidFill>
                  <a:schemeClr val="bg1"/>
                </a:solidFill>
                <a:cs typeface="Arial" pitchFamily="34" charset="0"/>
              </a:rPr>
              <a:t>Senior Lecturer</a:t>
            </a:r>
          </a:p>
          <a:p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D52866-85D2-432B-8EFC-BE9D7D681535}"/>
              </a:ext>
            </a:extLst>
          </p:cNvPr>
          <p:cNvSpPr/>
          <p:nvPr/>
        </p:nvSpPr>
        <p:spPr>
          <a:xfrm rot="16200000">
            <a:off x="4251668" y="182360"/>
            <a:ext cx="640665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Department of Software Engineering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Daffodil International University</a:t>
            </a:r>
          </a:p>
        </p:txBody>
      </p:sp>
      <p:sp>
        <p:nvSpPr>
          <p:cNvPr id="18" name="Donut 8">
            <a:extLst>
              <a:ext uri="{FF2B5EF4-FFF2-40B4-BE49-F238E27FC236}">
                <a16:creationId xmlns:a16="http://schemas.microsoft.com/office/drawing/2014/main" id="{676C69F9-F59D-477C-98D3-0CCD7C437017}"/>
              </a:ext>
            </a:extLst>
          </p:cNvPr>
          <p:cNvSpPr/>
          <p:nvPr/>
        </p:nvSpPr>
        <p:spPr>
          <a:xfrm>
            <a:off x="625875" y="2742194"/>
            <a:ext cx="256914" cy="307047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Donut 8">
            <a:extLst>
              <a:ext uri="{FF2B5EF4-FFF2-40B4-BE49-F238E27FC236}">
                <a16:creationId xmlns:a16="http://schemas.microsoft.com/office/drawing/2014/main" id="{369BB30B-CBCE-4744-8654-3D386AC7ACA1}"/>
              </a:ext>
            </a:extLst>
          </p:cNvPr>
          <p:cNvSpPr/>
          <p:nvPr/>
        </p:nvSpPr>
        <p:spPr>
          <a:xfrm>
            <a:off x="5147215" y="2765278"/>
            <a:ext cx="256914" cy="307047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4F37E4D-2ED5-4077-82BC-FE53BEFA8166}"/>
              </a:ext>
            </a:extLst>
          </p:cNvPr>
          <p:cNvSpPr/>
          <p:nvPr/>
        </p:nvSpPr>
        <p:spPr>
          <a:xfrm>
            <a:off x="286280" y="1073148"/>
            <a:ext cx="936104" cy="2734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123687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73431-A819-4F13-9D83-EF0A7B20BA52}"/>
              </a:ext>
            </a:extLst>
          </p:cNvPr>
          <p:cNvSpPr txBox="1"/>
          <p:nvPr/>
        </p:nvSpPr>
        <p:spPr>
          <a:xfrm>
            <a:off x="1619672" y="-20538"/>
            <a:ext cx="75243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Arial" pitchFamily="34" charset="0"/>
              </a:rPr>
              <a:t> Testing Methodology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71FE759-8025-41D6-BD6A-39E42C545822}"/>
              </a:ext>
            </a:extLst>
          </p:cNvPr>
          <p:cNvSpPr txBox="1">
            <a:spLocks/>
          </p:cNvSpPr>
          <p:nvPr/>
        </p:nvSpPr>
        <p:spPr>
          <a:xfrm>
            <a:off x="3851920" y="4494587"/>
            <a:ext cx="3933818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a typeface="맑은 고딕" pitchFamily="50" charset="-127"/>
              </a:rPr>
              <a:t>Figure: Smoke &amp; Sanity Testing Flow</a:t>
            </a:r>
          </a:p>
        </p:txBody>
      </p:sp>
      <p:pic>
        <p:nvPicPr>
          <p:cNvPr id="2052" name="Picture 4" descr="Sanity Testing Vs Smoke Testing: Introduction and Differences">
            <a:extLst>
              <a:ext uri="{FF2B5EF4-FFF2-40B4-BE49-F238E27FC236}">
                <a16:creationId xmlns:a16="http://schemas.microsoft.com/office/drawing/2014/main" id="{646A83D3-6230-4956-9689-D7710F670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25793"/>
            <a:ext cx="6096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321B2-1E6B-4428-8756-E89C2E2C04FB}"/>
              </a:ext>
            </a:extLst>
          </p:cNvPr>
          <p:cNvSpPr txBox="1"/>
          <p:nvPr/>
        </p:nvSpPr>
        <p:spPr>
          <a:xfrm>
            <a:off x="8735415" y="4706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392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1011C1-CC52-4958-9C80-F5C38DAE57D3}"/>
              </a:ext>
            </a:extLst>
          </p:cNvPr>
          <p:cNvSpPr/>
          <p:nvPr/>
        </p:nvSpPr>
        <p:spPr>
          <a:xfrm>
            <a:off x="0" y="70627"/>
            <a:ext cx="9144000" cy="494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0A420-890D-466B-B2D1-D187C5AE1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1360"/>
            <a:ext cx="9144000" cy="576064"/>
          </a:xfrm>
        </p:spPr>
        <p:txBody>
          <a:bodyPr/>
          <a:lstStyle/>
          <a:p>
            <a:r>
              <a:rPr lang="en-US" b="1" dirty="0"/>
              <a:t>Literature Review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8E2E5238-E018-4914-B08C-5DE46082D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59648"/>
              </p:ext>
            </p:extLst>
          </p:nvPr>
        </p:nvGraphicFramePr>
        <p:xfrm>
          <a:off x="179512" y="1131590"/>
          <a:ext cx="8784976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568">
                  <a:extLst>
                    <a:ext uri="{9D8B030D-6E8A-4147-A177-3AD203B41FA5}">
                      <a16:colId xmlns:a16="http://schemas.microsoft.com/office/drawing/2014/main" val="2468077586"/>
                    </a:ext>
                  </a:extLst>
                </a:gridCol>
                <a:gridCol w="1984558">
                  <a:extLst>
                    <a:ext uri="{9D8B030D-6E8A-4147-A177-3AD203B41FA5}">
                      <a16:colId xmlns:a16="http://schemas.microsoft.com/office/drawing/2014/main" val="1061997688"/>
                    </a:ext>
                  </a:extLst>
                </a:gridCol>
                <a:gridCol w="1587646">
                  <a:extLst>
                    <a:ext uri="{9D8B030D-6E8A-4147-A177-3AD203B41FA5}">
                      <a16:colId xmlns:a16="http://schemas.microsoft.com/office/drawing/2014/main" val="2852929044"/>
                    </a:ext>
                  </a:extLst>
                </a:gridCol>
                <a:gridCol w="1428882">
                  <a:extLst>
                    <a:ext uri="{9D8B030D-6E8A-4147-A177-3AD203B41FA5}">
                      <a16:colId xmlns:a16="http://schemas.microsoft.com/office/drawing/2014/main" val="1252128957"/>
                    </a:ext>
                  </a:extLst>
                </a:gridCol>
                <a:gridCol w="2143322">
                  <a:extLst>
                    <a:ext uri="{9D8B030D-6E8A-4147-A177-3AD203B41FA5}">
                      <a16:colId xmlns:a16="http://schemas.microsoft.com/office/drawing/2014/main" val="3480348851"/>
                    </a:ext>
                  </a:extLst>
                </a:gridCol>
              </a:tblGrid>
              <a:tr h="888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Findings &amp; point to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improve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47292"/>
                  </a:ext>
                </a:extLst>
              </a:tr>
              <a:tr h="1775904">
                <a:tc>
                  <a:txBody>
                    <a:bodyPr/>
                    <a:lstStyle/>
                    <a:p>
                      <a:r>
                        <a:rPr lang="en-US" sz="1100" b="0" dirty="0"/>
                        <a:t>Rabia Sammi, </a:t>
                      </a:r>
                    </a:p>
                    <a:p>
                      <a:r>
                        <a:rPr lang="en-US" sz="1100" b="0" dirty="0"/>
                        <a:t>Iram Masood, </a:t>
                      </a:r>
                    </a:p>
                    <a:p>
                      <a:r>
                        <a:rPr lang="en-US" sz="1100" b="0" dirty="0"/>
                        <a:t>and Shunaila Jabeen</a:t>
                      </a:r>
                    </a:p>
                    <a:p>
                      <a:r>
                        <a:rPr lang="en-US" sz="1100" b="0" dirty="0"/>
                        <a:t>2017 Pakistan</a:t>
                      </a:r>
                      <a:endParaRPr lang="en-US" sz="1200" b="0" dirty="0"/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Framework to Assure the Quality of Sanity Check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SCP, SCD</a:t>
                      </a:r>
                    </a:p>
                    <a:p>
                      <a:r>
                        <a:rPr lang="en-US" sz="1100" dirty="0"/>
                        <a:t>Tensibility Matrix of SCP &amp; SCD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Sanity check, </a:t>
                      </a:r>
                    </a:p>
                    <a:p>
                      <a:r>
                        <a:rPr lang="en-US" sz="1100" dirty="0"/>
                        <a:t>Sanity Testing, </a:t>
                      </a:r>
                    </a:p>
                    <a:p>
                      <a:r>
                        <a:rPr lang="en-US" sz="1100" dirty="0"/>
                        <a:t>Software Quality </a:t>
                      </a:r>
                    </a:p>
                    <a:p>
                      <a:r>
                        <a:rPr lang="en-US" sz="1100" dirty="0"/>
                        <a:t>Assurance.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well managed and quality sanity check not only reduces the time</a:t>
                      </a:r>
                    </a:p>
                    <a:p>
                      <a:r>
                        <a:rPr lang="en-US" sz="1100" dirty="0"/>
                        <a:t>of overall project but also helpful in cutting off the cost of the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77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543EEB-D00A-4252-932F-84D38873F92E}"/>
              </a:ext>
            </a:extLst>
          </p:cNvPr>
          <p:cNvSpPr txBox="1"/>
          <p:nvPr/>
        </p:nvSpPr>
        <p:spPr>
          <a:xfrm>
            <a:off x="8721498" y="4587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438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1011C1-CC52-4958-9C80-F5C38DAE57D3}"/>
              </a:ext>
            </a:extLst>
          </p:cNvPr>
          <p:cNvSpPr/>
          <p:nvPr/>
        </p:nvSpPr>
        <p:spPr>
          <a:xfrm>
            <a:off x="0" y="70627"/>
            <a:ext cx="9144000" cy="494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0A420-890D-466B-B2D1-D187C5AE1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1360"/>
            <a:ext cx="9144000" cy="576064"/>
          </a:xfrm>
        </p:spPr>
        <p:txBody>
          <a:bodyPr/>
          <a:lstStyle/>
          <a:p>
            <a:r>
              <a:rPr lang="en-US" b="1" dirty="0"/>
              <a:t>Literature Review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8481D-784D-422F-9A9B-B3690A6C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90212"/>
              </p:ext>
            </p:extLst>
          </p:nvPr>
        </p:nvGraphicFramePr>
        <p:xfrm>
          <a:off x="179512" y="1118866"/>
          <a:ext cx="8712968" cy="324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121">
                  <a:extLst>
                    <a:ext uri="{9D8B030D-6E8A-4147-A177-3AD203B41FA5}">
                      <a16:colId xmlns:a16="http://schemas.microsoft.com/office/drawing/2014/main" val="2468077586"/>
                    </a:ext>
                  </a:extLst>
                </a:gridCol>
                <a:gridCol w="1968291">
                  <a:extLst>
                    <a:ext uri="{9D8B030D-6E8A-4147-A177-3AD203B41FA5}">
                      <a16:colId xmlns:a16="http://schemas.microsoft.com/office/drawing/2014/main" val="1061997688"/>
                    </a:ext>
                  </a:extLst>
                </a:gridCol>
                <a:gridCol w="1574633">
                  <a:extLst>
                    <a:ext uri="{9D8B030D-6E8A-4147-A177-3AD203B41FA5}">
                      <a16:colId xmlns:a16="http://schemas.microsoft.com/office/drawing/2014/main" val="2852929044"/>
                    </a:ext>
                  </a:extLst>
                </a:gridCol>
                <a:gridCol w="1417170">
                  <a:extLst>
                    <a:ext uri="{9D8B030D-6E8A-4147-A177-3AD203B41FA5}">
                      <a16:colId xmlns:a16="http://schemas.microsoft.com/office/drawing/2014/main" val="1252128957"/>
                    </a:ext>
                  </a:extLst>
                </a:gridCol>
                <a:gridCol w="2125753">
                  <a:extLst>
                    <a:ext uri="{9D8B030D-6E8A-4147-A177-3AD203B41FA5}">
                      <a16:colId xmlns:a16="http://schemas.microsoft.com/office/drawing/2014/main" val="3480348851"/>
                    </a:ext>
                  </a:extLst>
                </a:gridCol>
              </a:tblGrid>
              <a:tr h="7003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Findings &amp; point to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improve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47292"/>
                  </a:ext>
                </a:extLst>
              </a:tr>
              <a:tr h="2448864">
                <a:tc>
                  <a:txBody>
                    <a:bodyPr/>
                    <a:lstStyle/>
                    <a:p>
                      <a:r>
                        <a:rPr lang="en-US" sz="1100" b="0" dirty="0"/>
                        <a:t>Chong Wang, Zhong</a:t>
                      </a:r>
                    </a:p>
                    <a:p>
                      <a:r>
                        <a:rPr lang="en-US" sz="1100" b="0" dirty="0"/>
                        <a:t>Luo, Luxin Lin, Maya </a:t>
                      </a:r>
                      <a:r>
                        <a:rPr lang="en-US" sz="1100" b="0" dirty="0" err="1"/>
                        <a:t>Daneva</a:t>
                      </a:r>
                      <a:endParaRPr lang="en-US" sz="1100" b="0" dirty="0"/>
                    </a:p>
                    <a:p>
                      <a:endParaRPr lang="en-US" sz="1100" b="0" dirty="0"/>
                    </a:p>
                    <a:p>
                      <a:r>
                        <a:rPr lang="en-US" sz="1100" b="0" dirty="0"/>
                        <a:t>2017 China</a:t>
                      </a:r>
                      <a:endParaRPr lang="en-US" sz="1200" b="0" dirty="0"/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Reduce Software 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Cost with Personnel Assignment Optimization: Exemplary Improvement on the  Hungarian Algorithm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Hungarian Algorithm, COCOMO, SLOC, Global Optimal Algorithm, Queue-based Grouping Algorithm, Competence-based Grouping Algorithm,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 cost estimation, personnel allocation, Hungarian</a:t>
                      </a:r>
                    </a:p>
                    <a:p>
                      <a:r>
                        <a:rPr lang="en-US" sz="1100" dirty="0"/>
                        <a:t>algorithm, unbalanced assignment problem.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paper improved the HA to reduce software cost through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optimized personnel assignment solutions.</a:t>
                      </a:r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An important direction for future work is to generalize the</a:t>
                      </a:r>
                    </a:p>
                    <a:p>
                      <a:r>
                        <a:rPr lang="en-US" sz="1100" dirty="0"/>
                        <a:t>improved HAs in real software projects, identify other per-</a:t>
                      </a:r>
                    </a:p>
                    <a:p>
                      <a:r>
                        <a:rPr lang="en-US" sz="1100" dirty="0" err="1"/>
                        <a:t>sonnel</a:t>
                      </a:r>
                      <a:r>
                        <a:rPr lang="en-US" sz="1100" dirty="0"/>
                        <a:t> factors, and evaluate their in </a:t>
                      </a:r>
                      <a:r>
                        <a:rPr lang="en-US" sz="1100" dirty="0" err="1"/>
                        <a:t>uence</a:t>
                      </a:r>
                      <a:r>
                        <a:rPr lang="en-US" sz="1100" dirty="0"/>
                        <a:t> on our algorithms'</a:t>
                      </a:r>
                    </a:p>
                    <a:p>
                      <a:r>
                        <a:rPr lang="en-US" sz="1100" dirty="0"/>
                        <a:t>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7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93B2D6-28B4-403F-B2E4-6F25BC7568F1}"/>
              </a:ext>
            </a:extLst>
          </p:cNvPr>
          <p:cNvSpPr txBox="1"/>
          <p:nvPr/>
        </p:nvSpPr>
        <p:spPr>
          <a:xfrm>
            <a:off x="8731889" y="45699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036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1011C1-CC52-4958-9C80-F5C38DAE57D3}"/>
              </a:ext>
            </a:extLst>
          </p:cNvPr>
          <p:cNvSpPr/>
          <p:nvPr/>
        </p:nvSpPr>
        <p:spPr>
          <a:xfrm>
            <a:off x="0" y="70627"/>
            <a:ext cx="9144000" cy="494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0A420-890D-466B-B2D1-D187C5AE1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1360"/>
            <a:ext cx="9144000" cy="576064"/>
          </a:xfrm>
        </p:spPr>
        <p:txBody>
          <a:bodyPr/>
          <a:lstStyle/>
          <a:p>
            <a:r>
              <a:rPr lang="en-US" b="1" dirty="0"/>
              <a:t>Literature Review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91C9BA4-2ED4-4D50-852A-20935F69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16867"/>
              </p:ext>
            </p:extLst>
          </p:nvPr>
        </p:nvGraphicFramePr>
        <p:xfrm>
          <a:off x="107504" y="987574"/>
          <a:ext cx="8856984" cy="23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363">
                  <a:extLst>
                    <a:ext uri="{9D8B030D-6E8A-4147-A177-3AD203B41FA5}">
                      <a16:colId xmlns:a16="http://schemas.microsoft.com/office/drawing/2014/main" val="2468077586"/>
                    </a:ext>
                  </a:extLst>
                </a:gridCol>
                <a:gridCol w="1814955">
                  <a:extLst>
                    <a:ext uri="{9D8B030D-6E8A-4147-A177-3AD203B41FA5}">
                      <a16:colId xmlns:a16="http://schemas.microsoft.com/office/drawing/2014/main" val="1061997688"/>
                    </a:ext>
                  </a:extLst>
                </a:gridCol>
                <a:gridCol w="1500363">
                  <a:extLst>
                    <a:ext uri="{9D8B030D-6E8A-4147-A177-3AD203B41FA5}">
                      <a16:colId xmlns:a16="http://schemas.microsoft.com/office/drawing/2014/main" val="2852929044"/>
                    </a:ext>
                  </a:extLst>
                </a:gridCol>
                <a:gridCol w="1737047">
                  <a:extLst>
                    <a:ext uri="{9D8B030D-6E8A-4147-A177-3AD203B41FA5}">
                      <a16:colId xmlns:a16="http://schemas.microsoft.com/office/drawing/2014/main" val="125212895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8034885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Findings &amp;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point to improve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47292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r>
                        <a:rPr lang="en-US" sz="1100" b="0" dirty="0"/>
                        <a:t>Volker Gruhn</a:t>
                      </a:r>
                    </a:p>
                    <a:p>
                      <a:r>
                        <a:rPr lang="en-US" sz="1100" b="0" dirty="0"/>
                        <a:t>Niklas Spitczok von </a:t>
                      </a:r>
                      <a:r>
                        <a:rPr lang="en-US" sz="1100" b="0" dirty="0" err="1"/>
                        <a:t>Brisinski</a:t>
                      </a:r>
                      <a:endParaRPr lang="en-US" sz="1100" b="0" dirty="0"/>
                    </a:p>
                    <a:p>
                      <a:endParaRPr lang="en-US" sz="1100" b="0" dirty="0"/>
                    </a:p>
                    <a:p>
                      <a:r>
                        <a:rPr lang="en-US" sz="1100" b="0" dirty="0"/>
                        <a:t> 2020</a:t>
                      </a:r>
                    </a:p>
                    <a:p>
                      <a:endParaRPr lang="en-US" sz="1100" b="0" dirty="0"/>
                    </a:p>
                    <a:p>
                      <a:endParaRPr lang="en-US" sz="1200" b="0" dirty="0"/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reduce risk effectively in fixed price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PMO, FPP, FPEP,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project management, earned value management, overspend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 have identified a</a:t>
                      </a:r>
                    </a:p>
                    <a:p>
                      <a:r>
                        <a:rPr lang="en-US" sz="1100" dirty="0"/>
                        <a:t>number of risks for fixed price projects and we have explained how</a:t>
                      </a:r>
                    </a:p>
                    <a:p>
                      <a:r>
                        <a:rPr lang="en-US" sz="1100" dirty="0"/>
                        <a:t>dangerous unmanaged overspend situations can be for customers</a:t>
                      </a:r>
                    </a:p>
                    <a:p>
                      <a:r>
                        <a:rPr lang="en-US" sz="1100" dirty="0"/>
                        <a:t>as well as for software providers.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7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47B18F-E00A-4E0B-957B-DE4041B197D6}"/>
              </a:ext>
            </a:extLst>
          </p:cNvPr>
          <p:cNvSpPr txBox="1"/>
          <p:nvPr/>
        </p:nvSpPr>
        <p:spPr>
          <a:xfrm>
            <a:off x="8702854" y="458797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480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1011C1-CC52-4958-9C80-F5C38DAE57D3}"/>
              </a:ext>
            </a:extLst>
          </p:cNvPr>
          <p:cNvSpPr/>
          <p:nvPr/>
        </p:nvSpPr>
        <p:spPr>
          <a:xfrm>
            <a:off x="0" y="70627"/>
            <a:ext cx="9144000" cy="494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0A420-890D-466B-B2D1-D187C5AE1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1360"/>
            <a:ext cx="9144000" cy="576064"/>
          </a:xfrm>
        </p:spPr>
        <p:txBody>
          <a:bodyPr/>
          <a:lstStyle/>
          <a:p>
            <a:r>
              <a:rPr lang="en-US" b="1" dirty="0"/>
              <a:t>Literature Review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91C9BA4-2ED4-4D50-852A-20935F69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86556"/>
              </p:ext>
            </p:extLst>
          </p:nvPr>
        </p:nvGraphicFramePr>
        <p:xfrm>
          <a:off x="107504" y="987574"/>
          <a:ext cx="8856984" cy="23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363">
                  <a:extLst>
                    <a:ext uri="{9D8B030D-6E8A-4147-A177-3AD203B41FA5}">
                      <a16:colId xmlns:a16="http://schemas.microsoft.com/office/drawing/2014/main" val="2468077586"/>
                    </a:ext>
                  </a:extLst>
                </a:gridCol>
                <a:gridCol w="1814955">
                  <a:extLst>
                    <a:ext uri="{9D8B030D-6E8A-4147-A177-3AD203B41FA5}">
                      <a16:colId xmlns:a16="http://schemas.microsoft.com/office/drawing/2014/main" val="1061997688"/>
                    </a:ext>
                  </a:extLst>
                </a:gridCol>
                <a:gridCol w="1500363">
                  <a:extLst>
                    <a:ext uri="{9D8B030D-6E8A-4147-A177-3AD203B41FA5}">
                      <a16:colId xmlns:a16="http://schemas.microsoft.com/office/drawing/2014/main" val="2852929044"/>
                    </a:ext>
                  </a:extLst>
                </a:gridCol>
                <a:gridCol w="1737047">
                  <a:extLst>
                    <a:ext uri="{9D8B030D-6E8A-4147-A177-3AD203B41FA5}">
                      <a16:colId xmlns:a16="http://schemas.microsoft.com/office/drawing/2014/main" val="125212895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8034885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Findings &amp;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point to improve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47292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r>
                        <a:rPr lang="en-US" sz="1100" b="0" dirty="0"/>
                        <a:t>Magne Jørgensen and Martin Shepperd </a:t>
                      </a:r>
                    </a:p>
                    <a:p>
                      <a:endParaRPr lang="en-US" sz="1200" b="0" dirty="0"/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Systematic Review of 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Estimation Studies.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Regression, Regression Tree, History Based Evaluation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Systematic review, software cost estimation, software effort estimation, </a:t>
                      </a:r>
                    </a:p>
                    <a:p>
                      <a:r>
                        <a:rPr lang="en-US" sz="1100" dirty="0"/>
                        <a:t>software cost prediction, software effort</a:t>
                      </a:r>
                    </a:p>
                    <a:p>
                      <a:r>
                        <a:rPr lang="en-US" sz="1100" dirty="0"/>
                        <a:t>prediction, research methods.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review identifies 304 software cost estimation papers in 76 journals and classifies the papers according to research topic, estimation approach, research approach, study context and data set.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7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422C09-9E97-4D5A-847B-B0D6BAE001C3}"/>
              </a:ext>
            </a:extLst>
          </p:cNvPr>
          <p:cNvSpPr txBox="1"/>
          <p:nvPr/>
        </p:nvSpPr>
        <p:spPr>
          <a:xfrm>
            <a:off x="8702854" y="45879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1134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1011C1-CC52-4958-9C80-F5C38DAE57D3}"/>
              </a:ext>
            </a:extLst>
          </p:cNvPr>
          <p:cNvSpPr/>
          <p:nvPr/>
        </p:nvSpPr>
        <p:spPr>
          <a:xfrm>
            <a:off x="0" y="70627"/>
            <a:ext cx="9144000" cy="494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0A420-890D-466B-B2D1-D187C5AE1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1360"/>
            <a:ext cx="9144000" cy="576064"/>
          </a:xfrm>
        </p:spPr>
        <p:txBody>
          <a:bodyPr/>
          <a:lstStyle/>
          <a:p>
            <a:r>
              <a:rPr lang="en-US" b="1" dirty="0"/>
              <a:t>Literature Review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91C9BA4-2ED4-4D50-852A-20935F69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77668"/>
              </p:ext>
            </p:extLst>
          </p:nvPr>
        </p:nvGraphicFramePr>
        <p:xfrm>
          <a:off x="107504" y="987574"/>
          <a:ext cx="8856984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363">
                  <a:extLst>
                    <a:ext uri="{9D8B030D-6E8A-4147-A177-3AD203B41FA5}">
                      <a16:colId xmlns:a16="http://schemas.microsoft.com/office/drawing/2014/main" val="2468077586"/>
                    </a:ext>
                  </a:extLst>
                </a:gridCol>
                <a:gridCol w="1814955">
                  <a:extLst>
                    <a:ext uri="{9D8B030D-6E8A-4147-A177-3AD203B41FA5}">
                      <a16:colId xmlns:a16="http://schemas.microsoft.com/office/drawing/2014/main" val="1061997688"/>
                    </a:ext>
                  </a:extLst>
                </a:gridCol>
                <a:gridCol w="1500363">
                  <a:extLst>
                    <a:ext uri="{9D8B030D-6E8A-4147-A177-3AD203B41FA5}">
                      <a16:colId xmlns:a16="http://schemas.microsoft.com/office/drawing/2014/main" val="2852929044"/>
                    </a:ext>
                  </a:extLst>
                </a:gridCol>
                <a:gridCol w="1737047">
                  <a:extLst>
                    <a:ext uri="{9D8B030D-6E8A-4147-A177-3AD203B41FA5}">
                      <a16:colId xmlns:a16="http://schemas.microsoft.com/office/drawing/2014/main" val="125212895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8034885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Findings &amp;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point to improve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47292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r>
                        <a:rPr lang="en-US" sz="1100" b="0" dirty="0"/>
                        <a:t>JAMMEL MOHAMMED ALI </a:t>
                      </a:r>
                    </a:p>
                    <a:p>
                      <a:r>
                        <a:rPr lang="en-US" sz="1100" b="0" dirty="0"/>
                        <a:t>MOHAMMED MONA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IMPLEMENTING SMOKE TEST TECHNIQUE ON ONLINE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System Study, Investigating Testing Tools, SDLC, STLC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Smoke Testing, Software Quality Assurance and Testing, Software Testing Techniques,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primary</a:t>
                      </a:r>
                    </a:p>
                    <a:p>
                      <a:r>
                        <a:rPr lang="en-US" sz="1100" dirty="0"/>
                        <a:t>concern of software testing revolves around the selection of testing strategy to meet the</a:t>
                      </a:r>
                    </a:p>
                    <a:p>
                      <a:r>
                        <a:rPr lang="en-US" sz="1100" dirty="0"/>
                        <a:t>specific testing requirements.</a:t>
                      </a:r>
                    </a:p>
                    <a:p>
                      <a:r>
                        <a:rPr lang="en-US" sz="1100" dirty="0"/>
                        <a:t>If it does not run, smoke test should be able to give us some basic diagnostics as to whether this application is down because</a:t>
                      </a:r>
                    </a:p>
                    <a:p>
                      <a:r>
                        <a:rPr lang="en-US" sz="1100" dirty="0"/>
                        <a:t>something it depends on is not </a:t>
                      </a:r>
                    </a:p>
                    <a:p>
                      <a:r>
                        <a:rPr lang="en-US" sz="1100" dirty="0"/>
                        <a:t>working.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7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F12C4-8B5F-4E57-A7EB-3F7234612B14}"/>
              </a:ext>
            </a:extLst>
          </p:cNvPr>
          <p:cNvSpPr txBox="1"/>
          <p:nvPr/>
        </p:nvSpPr>
        <p:spPr>
          <a:xfrm>
            <a:off x="8702854" y="45879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279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1011C1-CC52-4958-9C80-F5C38DAE57D3}"/>
              </a:ext>
            </a:extLst>
          </p:cNvPr>
          <p:cNvSpPr/>
          <p:nvPr/>
        </p:nvSpPr>
        <p:spPr>
          <a:xfrm>
            <a:off x="0" y="70627"/>
            <a:ext cx="9144000" cy="494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0A420-890D-466B-B2D1-D187C5AE1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1360"/>
            <a:ext cx="9144000" cy="576064"/>
          </a:xfrm>
        </p:spPr>
        <p:txBody>
          <a:bodyPr/>
          <a:lstStyle/>
          <a:p>
            <a:r>
              <a:rPr lang="en-US" b="1" dirty="0"/>
              <a:t>Literature Review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91C9BA4-2ED4-4D50-852A-20935F69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92695"/>
              </p:ext>
            </p:extLst>
          </p:nvPr>
        </p:nvGraphicFramePr>
        <p:xfrm>
          <a:off x="107504" y="987574"/>
          <a:ext cx="8856984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363">
                  <a:extLst>
                    <a:ext uri="{9D8B030D-6E8A-4147-A177-3AD203B41FA5}">
                      <a16:colId xmlns:a16="http://schemas.microsoft.com/office/drawing/2014/main" val="2468077586"/>
                    </a:ext>
                  </a:extLst>
                </a:gridCol>
                <a:gridCol w="1814955">
                  <a:extLst>
                    <a:ext uri="{9D8B030D-6E8A-4147-A177-3AD203B41FA5}">
                      <a16:colId xmlns:a16="http://schemas.microsoft.com/office/drawing/2014/main" val="1061997688"/>
                    </a:ext>
                  </a:extLst>
                </a:gridCol>
                <a:gridCol w="1500363">
                  <a:extLst>
                    <a:ext uri="{9D8B030D-6E8A-4147-A177-3AD203B41FA5}">
                      <a16:colId xmlns:a16="http://schemas.microsoft.com/office/drawing/2014/main" val="2852929044"/>
                    </a:ext>
                  </a:extLst>
                </a:gridCol>
                <a:gridCol w="1737047">
                  <a:extLst>
                    <a:ext uri="{9D8B030D-6E8A-4147-A177-3AD203B41FA5}">
                      <a16:colId xmlns:a16="http://schemas.microsoft.com/office/drawing/2014/main" val="125212895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8034885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Findings &amp;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point to improve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47292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Rijwan</a:t>
                      </a:r>
                      <a:r>
                        <a:rPr lang="en-US" sz="1100" b="0" dirty="0"/>
                        <a:t> Khan, </a:t>
                      </a:r>
                    </a:p>
                    <a:p>
                      <a:r>
                        <a:rPr lang="en-US" sz="1100" b="0" dirty="0" err="1"/>
                        <a:t>Mohd</a:t>
                      </a:r>
                      <a:r>
                        <a:rPr lang="en-US" sz="1100" b="0" dirty="0"/>
                        <a:t> Amjad, 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Smoke Testing of Web 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Based on 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ALM Tool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System Study, Investigating Testing Tools, SDLC, STLC, Rump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 Testing; </a:t>
                      </a:r>
                      <a:r>
                        <a:rPr lang="en-US" sz="1100" dirty="0" err="1"/>
                        <a:t>Perforamance</a:t>
                      </a:r>
                      <a:r>
                        <a:rPr lang="en-US" sz="1100" dirty="0"/>
                        <a:t> Testing; Test Cases; Smoke Test; Load Test;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primary</a:t>
                      </a:r>
                    </a:p>
                    <a:p>
                      <a:r>
                        <a:rPr lang="en-US" sz="1100" dirty="0"/>
                        <a:t>concern of software testing revolves around the selection of testing strategy to meet the</a:t>
                      </a:r>
                    </a:p>
                    <a:p>
                      <a:r>
                        <a:rPr lang="en-US" sz="1100" dirty="0"/>
                        <a:t>specific testing requirements.</a:t>
                      </a:r>
                    </a:p>
                    <a:p>
                      <a:r>
                        <a:rPr lang="en-US" sz="1100" dirty="0"/>
                        <a:t>If it does not run, smoke test should be able to give us some basic diagnostics as to whether this application is down because</a:t>
                      </a:r>
                    </a:p>
                    <a:p>
                      <a:r>
                        <a:rPr lang="en-US" sz="1100" dirty="0"/>
                        <a:t>something it depends on is not </a:t>
                      </a:r>
                    </a:p>
                    <a:p>
                      <a:r>
                        <a:rPr lang="en-US" sz="1100" dirty="0"/>
                        <a:t>working.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7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CDD164-3916-4BF0-A107-617279DE8F9E}"/>
              </a:ext>
            </a:extLst>
          </p:cNvPr>
          <p:cNvSpPr txBox="1"/>
          <p:nvPr/>
        </p:nvSpPr>
        <p:spPr>
          <a:xfrm>
            <a:off x="8702854" y="45879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412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73431-A819-4F13-9D83-EF0A7B20BA52}"/>
              </a:ext>
            </a:extLst>
          </p:cNvPr>
          <p:cNvSpPr txBox="1"/>
          <p:nvPr/>
        </p:nvSpPr>
        <p:spPr>
          <a:xfrm>
            <a:off x="539552" y="0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Arial" pitchFamily="34" charset="0"/>
              </a:rPr>
              <a:t> 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CAC95-BEB8-42B8-B51B-D340F976FE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3478"/>
            <a:ext cx="4032448" cy="4896544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7AB6E2-DA65-4E40-A016-4CC4650AFE7C}"/>
              </a:ext>
            </a:extLst>
          </p:cNvPr>
          <p:cNvSpPr txBox="1">
            <a:spLocks/>
          </p:cNvSpPr>
          <p:nvPr/>
        </p:nvSpPr>
        <p:spPr>
          <a:xfrm>
            <a:off x="1547664" y="2379956"/>
            <a:ext cx="2664296" cy="383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a typeface="맑은 고딕" pitchFamily="50" charset="-127"/>
              </a:rPr>
              <a:t>Figure: Proposed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18AE5-592D-4C82-8D45-3CCCBAFB6903}"/>
              </a:ext>
            </a:extLst>
          </p:cNvPr>
          <p:cNvSpPr txBox="1"/>
          <p:nvPr/>
        </p:nvSpPr>
        <p:spPr>
          <a:xfrm>
            <a:off x="8735415" y="47060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7517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30CD4-37FB-44C0-BEE6-1DCD914456FA}"/>
              </a:ext>
            </a:extLst>
          </p:cNvPr>
          <p:cNvSpPr txBox="1"/>
          <p:nvPr/>
        </p:nvSpPr>
        <p:spPr>
          <a:xfrm>
            <a:off x="0" y="-20538"/>
            <a:ext cx="9144000" cy="576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5645DA-5D81-4CC6-8E4A-AFFF5198A5FC}"/>
              </a:ext>
            </a:extLst>
          </p:cNvPr>
          <p:cNvSpPr txBox="1">
            <a:spLocks/>
          </p:cNvSpPr>
          <p:nvPr/>
        </p:nvSpPr>
        <p:spPr>
          <a:xfrm>
            <a:off x="0" y="-38016"/>
            <a:ext cx="91438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      Experimental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1E1F2-1CBF-459F-8822-4E23B088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699542"/>
            <a:ext cx="5670517" cy="4154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72212-F2BA-49B3-803C-9850FB9F3167}"/>
              </a:ext>
            </a:extLst>
          </p:cNvPr>
          <p:cNvSpPr txBox="1"/>
          <p:nvPr/>
        </p:nvSpPr>
        <p:spPr>
          <a:xfrm>
            <a:off x="8735415" y="47060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7396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48E5223-56E7-47A8-9261-18B3804027EF}"/>
              </a:ext>
            </a:extLst>
          </p:cNvPr>
          <p:cNvSpPr txBox="1">
            <a:spLocks/>
          </p:cNvSpPr>
          <p:nvPr/>
        </p:nvSpPr>
        <p:spPr>
          <a:xfrm>
            <a:off x="0" y="-38016"/>
            <a:ext cx="91438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        Project’s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44AED-7CB0-44BD-9701-D5EEDA4C75E9}"/>
              </a:ext>
            </a:extLst>
          </p:cNvPr>
          <p:cNvSpPr txBox="1"/>
          <p:nvPr/>
        </p:nvSpPr>
        <p:spPr>
          <a:xfrm>
            <a:off x="8735415" y="47060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8958A-2CC1-47E7-B98E-2689B708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538048"/>
            <a:ext cx="4536504" cy="4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91512"/>
            <a:ext cx="9144000" cy="4184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2696"/>
            <a:ext cx="9144000" cy="576064"/>
          </a:xfrm>
        </p:spPr>
        <p:txBody>
          <a:bodyPr/>
          <a:lstStyle/>
          <a:p>
            <a:r>
              <a:rPr lang="en-US" altLang="ko-KR" b="1" dirty="0"/>
              <a:t>Outlines</a:t>
            </a:r>
            <a:endParaRPr lang="ko-KR" alt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50C2A2-D4E1-4BA2-8FF9-2FA65ED99D87}"/>
              </a:ext>
            </a:extLst>
          </p:cNvPr>
          <p:cNvGrpSpPr/>
          <p:nvPr/>
        </p:nvGrpSpPr>
        <p:grpSpPr>
          <a:xfrm>
            <a:off x="425283" y="858605"/>
            <a:ext cx="2570635" cy="419406"/>
            <a:chOff x="613581" y="1428005"/>
            <a:chExt cx="2845553" cy="495673"/>
          </a:xfrm>
        </p:grpSpPr>
        <p:sp>
          <p:nvSpPr>
            <p:cNvPr id="7" name="Oval 6"/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162" y="1480922"/>
              <a:ext cx="2316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Background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38FBF-9317-4D7C-BA55-D66D99141689}"/>
              </a:ext>
            </a:extLst>
          </p:cNvPr>
          <p:cNvGrpSpPr/>
          <p:nvPr/>
        </p:nvGrpSpPr>
        <p:grpSpPr>
          <a:xfrm>
            <a:off x="437985" y="1374505"/>
            <a:ext cx="2845104" cy="495673"/>
            <a:chOff x="613581" y="1428005"/>
            <a:chExt cx="2845104" cy="49567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DA98E54-10C1-4E4B-9EDC-EC17DD082299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A40B5F-F681-4C5A-8337-833FBA668EB5}"/>
                </a:ext>
              </a:extLst>
            </p:cNvPr>
            <p:cNvSpPr txBox="1"/>
            <p:nvPr/>
          </p:nvSpPr>
          <p:spPr>
            <a:xfrm>
              <a:off x="1141713" y="1471468"/>
              <a:ext cx="2316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Motivation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044F9F-E392-44C5-871A-8B18070B8F5D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16D895-B3DB-43B2-8368-621E3094DE65}"/>
              </a:ext>
            </a:extLst>
          </p:cNvPr>
          <p:cNvGrpSpPr/>
          <p:nvPr/>
        </p:nvGrpSpPr>
        <p:grpSpPr>
          <a:xfrm>
            <a:off x="428252" y="1939783"/>
            <a:ext cx="2845553" cy="726361"/>
            <a:chOff x="613581" y="1428005"/>
            <a:chExt cx="2845553" cy="69924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2A0D338-5EE1-4A83-B0FD-45E728294C65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B89544-5CC2-47D4-A8F5-EB5888E3DB21}"/>
                </a:ext>
              </a:extLst>
            </p:cNvPr>
            <p:cNvSpPr txBox="1"/>
            <p:nvPr/>
          </p:nvSpPr>
          <p:spPr>
            <a:xfrm>
              <a:off x="1142162" y="1480922"/>
              <a:ext cx="2316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Research Objective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33B272-DF6A-4AB8-ADED-6D1D3B19E72B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D776D7-4DFC-4F90-9534-8C0CA9943AFA}"/>
              </a:ext>
            </a:extLst>
          </p:cNvPr>
          <p:cNvGrpSpPr/>
          <p:nvPr/>
        </p:nvGrpSpPr>
        <p:grpSpPr>
          <a:xfrm>
            <a:off x="438914" y="2491413"/>
            <a:ext cx="2845553" cy="765018"/>
            <a:chOff x="613581" y="1428005"/>
            <a:chExt cx="2845553" cy="69924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25D443-FF8F-4BF5-B778-BD8AF8D3240D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82DB05-9C2E-4185-8D5A-87F9794EA406}"/>
                </a:ext>
              </a:extLst>
            </p:cNvPr>
            <p:cNvSpPr txBox="1"/>
            <p:nvPr/>
          </p:nvSpPr>
          <p:spPr>
            <a:xfrm>
              <a:off x="1142162" y="1480922"/>
              <a:ext cx="2316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Problem Statement</a:t>
              </a: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8ACABB-3A8F-4B58-864C-5725AC223248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EBCD36-05F9-42FC-90DF-A0C0E07E784A}"/>
              </a:ext>
            </a:extLst>
          </p:cNvPr>
          <p:cNvGrpSpPr/>
          <p:nvPr/>
        </p:nvGrpSpPr>
        <p:grpSpPr>
          <a:xfrm>
            <a:off x="464968" y="3095387"/>
            <a:ext cx="2845553" cy="699248"/>
            <a:chOff x="613581" y="1428005"/>
            <a:chExt cx="2845553" cy="69924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A634EE-DC5B-4690-A884-B9A5F708E751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F3C34A-F670-4155-8431-434FE122754C}"/>
                </a:ext>
              </a:extLst>
            </p:cNvPr>
            <p:cNvSpPr txBox="1"/>
            <p:nvPr/>
          </p:nvSpPr>
          <p:spPr>
            <a:xfrm>
              <a:off x="1142162" y="1480922"/>
              <a:ext cx="2316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Research Question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A88309-74A1-488A-A33F-58FA700789A7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3A94DC-F12B-46C2-AD2E-97196D1640D3}"/>
              </a:ext>
            </a:extLst>
          </p:cNvPr>
          <p:cNvGrpSpPr/>
          <p:nvPr/>
        </p:nvGrpSpPr>
        <p:grpSpPr>
          <a:xfrm>
            <a:off x="5104308" y="1300457"/>
            <a:ext cx="2845553" cy="495673"/>
            <a:chOff x="613581" y="1428005"/>
            <a:chExt cx="2845553" cy="49567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AEDB00C-F0F5-45A4-84CD-7DD4F9A8EA19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B5A535-CFF9-4937-851E-6CAC38B8E5B3}"/>
                </a:ext>
              </a:extLst>
            </p:cNvPr>
            <p:cNvSpPr txBox="1"/>
            <p:nvPr/>
          </p:nvSpPr>
          <p:spPr>
            <a:xfrm>
              <a:off x="1142162" y="1480922"/>
              <a:ext cx="2316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0BC26D-18E1-4F9A-9D5C-3C2873666277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09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94DCCB-79A8-456C-8B6C-69CE4F1C53E4}"/>
              </a:ext>
            </a:extLst>
          </p:cNvPr>
          <p:cNvGrpSpPr/>
          <p:nvPr/>
        </p:nvGrpSpPr>
        <p:grpSpPr>
          <a:xfrm>
            <a:off x="5093735" y="1916399"/>
            <a:ext cx="3192875" cy="699248"/>
            <a:chOff x="613581" y="1428005"/>
            <a:chExt cx="3192875" cy="69924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8C8A93D-6FA2-4218-89CE-C356EBD7BEE9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D00376-0F0C-445F-ACDF-74DEC3B6D139}"/>
                </a:ext>
              </a:extLst>
            </p:cNvPr>
            <p:cNvSpPr txBox="1"/>
            <p:nvPr/>
          </p:nvSpPr>
          <p:spPr>
            <a:xfrm>
              <a:off x="1142161" y="1480922"/>
              <a:ext cx="2664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Experimental Project</a:t>
              </a: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4157D0-461E-4C2F-888B-683FF5749640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10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109E2E-C4C3-4919-9BC2-CA1092B49F06}"/>
              </a:ext>
            </a:extLst>
          </p:cNvPr>
          <p:cNvGrpSpPr/>
          <p:nvPr/>
        </p:nvGrpSpPr>
        <p:grpSpPr>
          <a:xfrm>
            <a:off x="5109111" y="2564448"/>
            <a:ext cx="3493972" cy="699248"/>
            <a:chOff x="613581" y="1428005"/>
            <a:chExt cx="3493972" cy="699248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5ED154E-67BF-4FFA-A207-5E59000B6075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506E05-9E27-4523-BA13-3657D3F66811}"/>
                </a:ext>
              </a:extLst>
            </p:cNvPr>
            <p:cNvSpPr txBox="1"/>
            <p:nvPr/>
          </p:nvSpPr>
          <p:spPr>
            <a:xfrm>
              <a:off x="1142161" y="1480922"/>
              <a:ext cx="2965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Projects Result Analysis</a:t>
              </a: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2537ECA-933A-4237-BE12-21B26F3AFA08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12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91C91ED-5E15-45E7-8B42-6C9DCA8F4BBD}"/>
              </a:ext>
            </a:extLst>
          </p:cNvPr>
          <p:cNvGrpSpPr/>
          <p:nvPr/>
        </p:nvGrpSpPr>
        <p:grpSpPr>
          <a:xfrm>
            <a:off x="5080472" y="754317"/>
            <a:ext cx="2845553" cy="699248"/>
            <a:chOff x="613581" y="1428005"/>
            <a:chExt cx="2845553" cy="69924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1EE029C-99B0-48CE-914C-D8B6417993CF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8724B5-2829-422C-8AD1-3D106441C464}"/>
                </a:ext>
              </a:extLst>
            </p:cNvPr>
            <p:cNvSpPr txBox="1"/>
            <p:nvPr/>
          </p:nvSpPr>
          <p:spPr>
            <a:xfrm>
              <a:off x="1142162" y="1480922"/>
              <a:ext cx="2316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Literature Review</a:t>
              </a:r>
              <a:endParaRPr lang="en-US" altLang="ko-KR" sz="18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F8DD0E-A672-4352-A52A-EEA7C7121493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08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10F8F05-23CA-4999-8AD0-257EEA35DD91}"/>
              </a:ext>
            </a:extLst>
          </p:cNvPr>
          <p:cNvGrpSpPr/>
          <p:nvPr/>
        </p:nvGrpSpPr>
        <p:grpSpPr>
          <a:xfrm>
            <a:off x="5114725" y="3146136"/>
            <a:ext cx="3134405" cy="495673"/>
            <a:chOff x="613581" y="1428005"/>
            <a:chExt cx="3134405" cy="49567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C4A5870-BEB5-4E1F-873E-2B3E91C85D39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77763BE-F14A-4D48-A6C7-F9CB74CD2001}"/>
                </a:ext>
              </a:extLst>
            </p:cNvPr>
            <p:cNvSpPr txBox="1"/>
            <p:nvPr/>
          </p:nvSpPr>
          <p:spPr>
            <a:xfrm>
              <a:off x="1142161" y="1480922"/>
              <a:ext cx="2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Result </a:t>
              </a: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Visualization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F971D6B-5026-4296-B1AF-332A8221AE67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13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7916EA-BBC1-4571-9E9A-562A7ACDAB09}"/>
              </a:ext>
            </a:extLst>
          </p:cNvPr>
          <p:cNvGrpSpPr/>
          <p:nvPr/>
        </p:nvGrpSpPr>
        <p:grpSpPr>
          <a:xfrm>
            <a:off x="456393" y="3669126"/>
            <a:ext cx="3330445" cy="495673"/>
            <a:chOff x="613581" y="1428005"/>
            <a:chExt cx="3330445" cy="49567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6C8FDB-1EE4-47B9-B640-CE134884EABB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C490336-E673-405A-B925-A81BA6BBB54B}"/>
                </a:ext>
              </a:extLst>
            </p:cNvPr>
            <p:cNvSpPr txBox="1"/>
            <p:nvPr/>
          </p:nvSpPr>
          <p:spPr>
            <a:xfrm>
              <a:off x="1142161" y="1480922"/>
              <a:ext cx="2801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Methodology Approach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1E283F2-6073-4F0D-B46A-9E3277A7B837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016400-AAFB-485A-B6DC-06D8679D66A5}"/>
              </a:ext>
            </a:extLst>
          </p:cNvPr>
          <p:cNvGrpSpPr/>
          <p:nvPr/>
        </p:nvGrpSpPr>
        <p:grpSpPr>
          <a:xfrm>
            <a:off x="486802" y="4295783"/>
            <a:ext cx="3169926" cy="509497"/>
            <a:chOff x="635415" y="1489789"/>
            <a:chExt cx="3169926" cy="43388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6B636B-31C1-4BC4-803D-1A645C925856}"/>
                </a:ext>
              </a:extLst>
            </p:cNvPr>
            <p:cNvSpPr/>
            <p:nvPr/>
          </p:nvSpPr>
          <p:spPr>
            <a:xfrm>
              <a:off x="650297" y="1489789"/>
              <a:ext cx="533723" cy="433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0510990-E7D9-436E-9D43-810ADC4478E7}"/>
                </a:ext>
              </a:extLst>
            </p:cNvPr>
            <p:cNvSpPr txBox="1"/>
            <p:nvPr/>
          </p:nvSpPr>
          <p:spPr>
            <a:xfrm>
              <a:off x="1121188" y="1518393"/>
              <a:ext cx="2684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Testing Methodologies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9ACE304-755E-4ECD-BB36-8D844DD64509}"/>
                </a:ext>
              </a:extLst>
            </p:cNvPr>
            <p:cNvSpPr txBox="1"/>
            <p:nvPr/>
          </p:nvSpPr>
          <p:spPr>
            <a:xfrm>
              <a:off x="635415" y="1534141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3EC2B5-5F6F-4237-9695-3223129878D5}"/>
              </a:ext>
            </a:extLst>
          </p:cNvPr>
          <p:cNvGrpSpPr/>
          <p:nvPr/>
        </p:nvGrpSpPr>
        <p:grpSpPr>
          <a:xfrm>
            <a:off x="5126411" y="3742869"/>
            <a:ext cx="3175507" cy="495673"/>
            <a:chOff x="613581" y="1428005"/>
            <a:chExt cx="3175507" cy="49567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76EBBDA-9C61-4E23-8EEA-98644B191675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7433C3-5554-44A7-AA5B-91614765F851}"/>
                </a:ext>
              </a:extLst>
            </p:cNvPr>
            <p:cNvSpPr txBox="1"/>
            <p:nvPr/>
          </p:nvSpPr>
          <p:spPr>
            <a:xfrm>
              <a:off x="1142161" y="1517886"/>
              <a:ext cx="2646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Contribution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2F6B7F6-35A2-4622-A445-F8BC499680B2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14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3692EC7-FBD0-42E4-B744-854D0166A251}"/>
              </a:ext>
            </a:extLst>
          </p:cNvPr>
          <p:cNvGrpSpPr/>
          <p:nvPr/>
        </p:nvGrpSpPr>
        <p:grpSpPr>
          <a:xfrm>
            <a:off x="5141024" y="4307990"/>
            <a:ext cx="3134405" cy="495673"/>
            <a:chOff x="613581" y="1428005"/>
            <a:chExt cx="3134405" cy="49567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8CA35D5-47DA-49DC-9AE2-12ACD360CA80}"/>
                </a:ext>
              </a:extLst>
            </p:cNvPr>
            <p:cNvSpPr/>
            <p:nvPr/>
          </p:nvSpPr>
          <p:spPr>
            <a:xfrm>
              <a:off x="650297" y="1428005"/>
              <a:ext cx="533723" cy="495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BEE748-E544-42A3-8D6A-A580810E13FC}"/>
                </a:ext>
              </a:extLst>
            </p:cNvPr>
            <p:cNvSpPr txBox="1"/>
            <p:nvPr/>
          </p:nvSpPr>
          <p:spPr>
            <a:xfrm>
              <a:off x="1142161" y="1480922"/>
              <a:ext cx="2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Future work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3D81D0-5EFA-4B07-8A7A-7EE452FC458B}"/>
                </a:ext>
              </a:extLst>
            </p:cNvPr>
            <p:cNvSpPr txBox="1"/>
            <p:nvPr/>
          </p:nvSpPr>
          <p:spPr>
            <a:xfrm>
              <a:off x="613581" y="1480922"/>
              <a:ext cx="607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15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A7077DAF-72E8-4B50-B651-B5FD743546E6}"/>
              </a:ext>
            </a:extLst>
          </p:cNvPr>
          <p:cNvSpPr txBox="1">
            <a:spLocks/>
          </p:cNvSpPr>
          <p:nvPr/>
        </p:nvSpPr>
        <p:spPr>
          <a:xfrm>
            <a:off x="179512" y="0"/>
            <a:ext cx="91438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Processed Result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17BEB-FF9C-4C1E-B8DE-A560D738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91037"/>
              </p:ext>
            </p:extLst>
          </p:nvPr>
        </p:nvGraphicFramePr>
        <p:xfrm>
          <a:off x="2051720" y="987574"/>
          <a:ext cx="6552727" cy="2743200"/>
        </p:xfrm>
        <a:graphic>
          <a:graphicData uri="http://schemas.openxmlformats.org/drawingml/2006/table">
            <a:tbl>
              <a:tblPr/>
              <a:tblGrid>
                <a:gridCol w="973904">
                  <a:extLst>
                    <a:ext uri="{9D8B030D-6E8A-4147-A177-3AD203B41FA5}">
                      <a16:colId xmlns:a16="http://schemas.microsoft.com/office/drawing/2014/main" val="2564988400"/>
                    </a:ext>
                  </a:extLst>
                </a:gridCol>
                <a:gridCol w="973904">
                  <a:extLst>
                    <a:ext uri="{9D8B030D-6E8A-4147-A177-3AD203B41FA5}">
                      <a16:colId xmlns:a16="http://schemas.microsoft.com/office/drawing/2014/main" val="1747481993"/>
                    </a:ext>
                  </a:extLst>
                </a:gridCol>
                <a:gridCol w="1285554">
                  <a:extLst>
                    <a:ext uri="{9D8B030D-6E8A-4147-A177-3AD203B41FA5}">
                      <a16:colId xmlns:a16="http://schemas.microsoft.com/office/drawing/2014/main" val="3087667845"/>
                    </a:ext>
                  </a:extLst>
                </a:gridCol>
                <a:gridCol w="973904">
                  <a:extLst>
                    <a:ext uri="{9D8B030D-6E8A-4147-A177-3AD203B41FA5}">
                      <a16:colId xmlns:a16="http://schemas.microsoft.com/office/drawing/2014/main" val="1178387806"/>
                    </a:ext>
                  </a:extLst>
                </a:gridCol>
                <a:gridCol w="1388321">
                  <a:extLst>
                    <a:ext uri="{9D8B030D-6E8A-4147-A177-3AD203B41FA5}">
                      <a16:colId xmlns:a16="http://schemas.microsoft.com/office/drawing/2014/main" val="908065841"/>
                    </a:ext>
                  </a:extLst>
                </a:gridCol>
                <a:gridCol w="957140">
                  <a:extLst>
                    <a:ext uri="{9D8B030D-6E8A-4147-A177-3AD203B41FA5}">
                      <a16:colId xmlns:a16="http://schemas.microsoft.com/office/drawing/2014/main" val="34377706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Modules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STLC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Usual Time (WUF)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Time (UF)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Usual Cost (WUF)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Cost (UF)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104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Module-01 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1,200$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960$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567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M-02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1,000$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840$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192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M-03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1,150$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1,150$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09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M-04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1,200$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99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M-05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950$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9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M-06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1,000$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089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M-07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1,150$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72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M-08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1,180$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990$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647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M-09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1,200$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1,140$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8286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M-10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Maintained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1,190$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1,120$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2833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Total: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US">
                        <a:effectLst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119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11,120$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9,800$</a:t>
                      </a: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340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0AA51C-DD41-4505-87DE-CA21CCEF4C74}"/>
              </a:ext>
            </a:extLst>
          </p:cNvPr>
          <p:cNvSpPr txBox="1"/>
          <p:nvPr/>
        </p:nvSpPr>
        <p:spPr>
          <a:xfrm>
            <a:off x="8735415" y="47060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1914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41CFFE4-B009-4F8E-AD37-BD29D919C488}"/>
              </a:ext>
            </a:extLst>
          </p:cNvPr>
          <p:cNvSpPr txBox="1">
            <a:spLocks/>
          </p:cNvSpPr>
          <p:nvPr/>
        </p:nvSpPr>
        <p:spPr>
          <a:xfrm>
            <a:off x="0" y="-38016"/>
            <a:ext cx="91438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          Result visualization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F7734B-E780-4C7C-BF22-2DD0CFE8D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38980"/>
              </p:ext>
            </p:extLst>
          </p:nvPr>
        </p:nvGraphicFramePr>
        <p:xfrm>
          <a:off x="2123728" y="910689"/>
          <a:ext cx="6159197" cy="3677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D885C7-B5F8-4E2B-B81E-DDBCF7CA88E9}"/>
              </a:ext>
            </a:extLst>
          </p:cNvPr>
          <p:cNvSpPr txBox="1"/>
          <p:nvPr/>
        </p:nvSpPr>
        <p:spPr>
          <a:xfrm>
            <a:off x="8735415" y="47060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0042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41CFFE4-B009-4F8E-AD37-BD29D919C488}"/>
              </a:ext>
            </a:extLst>
          </p:cNvPr>
          <p:cNvSpPr txBox="1">
            <a:spLocks/>
          </p:cNvSpPr>
          <p:nvPr/>
        </p:nvSpPr>
        <p:spPr>
          <a:xfrm>
            <a:off x="0" y="-38016"/>
            <a:ext cx="91438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        Result visualization</a:t>
            </a:r>
            <a:endParaRPr lang="en-US" sz="3600" dirty="0">
              <a:cs typeface="Arial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F7734B-E780-4C7C-BF22-2DD0CFE8D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093475"/>
              </p:ext>
            </p:extLst>
          </p:nvPr>
        </p:nvGraphicFramePr>
        <p:xfrm>
          <a:off x="1979712" y="1016099"/>
          <a:ext cx="6473900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34E818-35FF-4DA1-9B35-157BE26E04D0}"/>
              </a:ext>
            </a:extLst>
          </p:cNvPr>
          <p:cNvSpPr txBox="1"/>
          <p:nvPr/>
        </p:nvSpPr>
        <p:spPr>
          <a:xfrm>
            <a:off x="8735415" y="47060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363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3641C475-6CF3-4295-92AD-208D140209FA}"/>
              </a:ext>
            </a:extLst>
          </p:cNvPr>
          <p:cNvSpPr txBox="1">
            <a:spLocks/>
          </p:cNvSpPr>
          <p:nvPr/>
        </p:nvSpPr>
        <p:spPr>
          <a:xfrm>
            <a:off x="0" y="-38016"/>
            <a:ext cx="91438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      Contribution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F048C2-FD23-4D01-BF4B-8B17A071CEF4}"/>
              </a:ext>
            </a:extLst>
          </p:cNvPr>
          <p:cNvGrpSpPr/>
          <p:nvPr/>
        </p:nvGrpSpPr>
        <p:grpSpPr>
          <a:xfrm>
            <a:off x="1739346" y="1194230"/>
            <a:ext cx="6948772" cy="594528"/>
            <a:chOff x="3131840" y="1491630"/>
            <a:chExt cx="5256584" cy="5760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305FE7-B297-42DD-9D3F-828D1C9529D9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25258C60-EC09-4331-A27E-F5588E33F3B9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816E5B-473B-4751-AD01-AD123CE54A94}"/>
              </a:ext>
            </a:extLst>
          </p:cNvPr>
          <p:cNvSpPr txBox="1">
            <a:spLocks/>
          </p:cNvSpPr>
          <p:nvPr/>
        </p:nvSpPr>
        <p:spPr>
          <a:xfrm>
            <a:off x="2301333" y="1293375"/>
            <a:ext cx="6434451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A framework to reduce the STLC time.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7DFE2C-B07D-42D9-AA8A-69C309A2E357}"/>
              </a:ext>
            </a:extLst>
          </p:cNvPr>
          <p:cNvGrpSpPr/>
          <p:nvPr/>
        </p:nvGrpSpPr>
        <p:grpSpPr>
          <a:xfrm>
            <a:off x="1739346" y="2258547"/>
            <a:ext cx="6948772" cy="594528"/>
            <a:chOff x="3131840" y="1491630"/>
            <a:chExt cx="5256584" cy="5760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AC7A57-5C28-4F0F-B1F9-684AE6704429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C720174-F9A3-4A09-B965-231FE741146F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257FD60-4149-4606-9F1A-ADFDDC5FAB14}"/>
              </a:ext>
            </a:extLst>
          </p:cNvPr>
          <p:cNvSpPr txBox="1">
            <a:spLocks/>
          </p:cNvSpPr>
          <p:nvPr/>
        </p:nvSpPr>
        <p:spPr>
          <a:xfrm>
            <a:off x="2281131" y="2381267"/>
            <a:ext cx="6434451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It will also improve the quality of software testing.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7E4D5E-DADB-454F-B10C-08F9F2130842}"/>
              </a:ext>
            </a:extLst>
          </p:cNvPr>
          <p:cNvGrpSpPr/>
          <p:nvPr/>
        </p:nvGrpSpPr>
        <p:grpSpPr>
          <a:xfrm>
            <a:off x="1739346" y="3322864"/>
            <a:ext cx="6948772" cy="594528"/>
            <a:chOff x="3131840" y="1491630"/>
            <a:chExt cx="5256584" cy="5760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E89C0D-4F8C-4A62-AE57-147717B8D105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2CD8C5F8-9712-410D-92B5-A3AB88F85509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808C813-8538-4EBD-A642-15E97FAAA437}"/>
              </a:ext>
            </a:extLst>
          </p:cNvPr>
          <p:cNvSpPr txBox="1">
            <a:spLocks/>
          </p:cNvSpPr>
          <p:nvPr/>
        </p:nvSpPr>
        <p:spPr>
          <a:xfrm>
            <a:off x="2312756" y="3433741"/>
            <a:ext cx="6434451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Way to reduce the SDLC cost.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908003-2080-4CB9-81E9-196592919E6F}"/>
              </a:ext>
            </a:extLst>
          </p:cNvPr>
          <p:cNvSpPr txBox="1"/>
          <p:nvPr/>
        </p:nvSpPr>
        <p:spPr>
          <a:xfrm>
            <a:off x="8735415" y="47060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2905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DA82108-C3E1-48D5-8457-F04030C494D9}"/>
              </a:ext>
            </a:extLst>
          </p:cNvPr>
          <p:cNvSpPr txBox="1">
            <a:spLocks/>
          </p:cNvSpPr>
          <p:nvPr/>
        </p:nvSpPr>
        <p:spPr>
          <a:xfrm>
            <a:off x="323528" y="-27678"/>
            <a:ext cx="91438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FUTURE 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0E0D61-4FEA-41EF-9B81-FF08F8E6D181}"/>
              </a:ext>
            </a:extLst>
          </p:cNvPr>
          <p:cNvGrpSpPr/>
          <p:nvPr/>
        </p:nvGrpSpPr>
        <p:grpSpPr>
          <a:xfrm>
            <a:off x="1763688" y="1059582"/>
            <a:ext cx="7010516" cy="864096"/>
            <a:chOff x="3131840" y="1491630"/>
            <a:chExt cx="5256584" cy="5760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55E626-13C3-4E57-9CAD-FBF6BAD89506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6D1F187A-8CFB-43C8-AB74-CEC868ADD758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C14D03-F634-46D4-84A5-35E54CEF824C}"/>
              </a:ext>
            </a:extLst>
          </p:cNvPr>
          <p:cNvSpPr txBox="1">
            <a:spLocks/>
          </p:cNvSpPr>
          <p:nvPr/>
        </p:nvSpPr>
        <p:spPr>
          <a:xfrm>
            <a:off x="2411760" y="1203598"/>
            <a:ext cx="6434451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Integration of more testing methodologies can improve more quality of the framework.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17A61C-B244-4FBB-A605-4FECA20AFBA2}"/>
              </a:ext>
            </a:extLst>
          </p:cNvPr>
          <p:cNvGrpSpPr/>
          <p:nvPr/>
        </p:nvGrpSpPr>
        <p:grpSpPr>
          <a:xfrm>
            <a:off x="1763688" y="2353251"/>
            <a:ext cx="7010516" cy="864096"/>
            <a:chOff x="3131840" y="1491630"/>
            <a:chExt cx="5256584" cy="5760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9D60C1-05B3-4ADA-B999-3B69EE748994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8E95DBEF-E15F-47EC-9CBA-46C0DD047DF4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D80BC6-5B35-4922-8ADB-AAEF70C368F3}"/>
              </a:ext>
            </a:extLst>
          </p:cNvPr>
          <p:cNvSpPr txBox="1">
            <a:spLocks/>
          </p:cNvSpPr>
          <p:nvPr/>
        </p:nvSpPr>
        <p:spPr>
          <a:xfrm>
            <a:off x="2339753" y="2492305"/>
            <a:ext cx="6434451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Combination of SDLC &amp; STLC methodologies could bring the better outcome.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DE8DC7-DE33-4F34-9541-E3A7258DB0F8}"/>
              </a:ext>
            </a:extLst>
          </p:cNvPr>
          <p:cNvGrpSpPr/>
          <p:nvPr/>
        </p:nvGrpSpPr>
        <p:grpSpPr>
          <a:xfrm>
            <a:off x="1775148" y="3646822"/>
            <a:ext cx="7010516" cy="864096"/>
            <a:chOff x="3131840" y="1491630"/>
            <a:chExt cx="5256584" cy="5760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E8E776-B7F2-48C1-AA37-9720DF040D43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5C31A20F-A747-4B9D-9BEE-82B93D77DBB8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2E0A32-B751-4716-8061-E40169424184}"/>
              </a:ext>
            </a:extLst>
          </p:cNvPr>
          <p:cNvSpPr txBox="1">
            <a:spLocks/>
          </p:cNvSpPr>
          <p:nvPr/>
        </p:nvSpPr>
        <p:spPr>
          <a:xfrm>
            <a:off x="2351213" y="3785876"/>
            <a:ext cx="6434451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Implementation on multiple project can achieve more trustworthiness of the work.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CBAE2-2CF2-4767-9F68-F5087C0643A7}"/>
              </a:ext>
            </a:extLst>
          </p:cNvPr>
          <p:cNvSpPr txBox="1"/>
          <p:nvPr/>
        </p:nvSpPr>
        <p:spPr>
          <a:xfrm>
            <a:off x="8735415" y="47060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07280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6016" y="2075325"/>
            <a:ext cx="1656184" cy="992850"/>
          </a:xfrm>
        </p:spPr>
        <p:txBody>
          <a:bodyPr/>
          <a:lstStyle/>
          <a:p>
            <a:r>
              <a:rPr lang="en-US" altLang="ko-KR" sz="3600" b="1" dirty="0">
                <a:ea typeface="맑은 고딕" pitchFamily="50" charset="-127"/>
              </a:rPr>
              <a:t>Q &amp; A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DB483B7-DFA1-4AC8-BE98-6E580A531D12}"/>
              </a:ext>
            </a:extLst>
          </p:cNvPr>
          <p:cNvSpPr txBox="1">
            <a:spLocks/>
          </p:cNvSpPr>
          <p:nvPr/>
        </p:nvSpPr>
        <p:spPr>
          <a:xfrm>
            <a:off x="0" y="-38016"/>
            <a:ext cx="91438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41982-C635-4874-B763-5E7DBC923257}"/>
              </a:ext>
            </a:extLst>
          </p:cNvPr>
          <p:cNvSpPr txBox="1"/>
          <p:nvPr/>
        </p:nvSpPr>
        <p:spPr>
          <a:xfrm>
            <a:off x="8702854" y="45879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1774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b="1" dirty="0"/>
              <a:t>Thank you</a:t>
            </a:r>
            <a:endParaRPr lang="ko-KR" alt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227934"/>
            <a:ext cx="9144000" cy="249932"/>
          </a:xfrm>
        </p:spPr>
        <p:txBody>
          <a:bodyPr/>
          <a:lstStyle/>
          <a:p>
            <a:pPr lvl="0"/>
            <a:r>
              <a:rPr lang="en-US" altLang="ko-KR" dirty="0"/>
              <a:t>Sayad35-2115@diu.edu.bd</a:t>
            </a:r>
          </a:p>
          <a:p>
            <a:pPr lvl="0"/>
            <a:endParaRPr lang="en-US" altLang="ko-KR" dirty="0"/>
          </a:p>
        </p:txBody>
      </p:sp>
      <p:sp>
        <p:nvSpPr>
          <p:cNvPr id="4" name="Block Arc 6">
            <a:extLst>
              <a:ext uri="{FF2B5EF4-FFF2-40B4-BE49-F238E27FC236}">
                <a16:creationId xmlns:a16="http://schemas.microsoft.com/office/drawing/2014/main" id="{67C58A5D-76DC-401D-97CC-B8ED17FD6E66}"/>
              </a:ext>
            </a:extLst>
          </p:cNvPr>
          <p:cNvSpPr/>
          <p:nvPr/>
        </p:nvSpPr>
        <p:spPr>
          <a:xfrm>
            <a:off x="3275856" y="4117826"/>
            <a:ext cx="216024" cy="24993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3F980-E2C3-40B8-A77C-5C32CEE08E44}"/>
              </a:ext>
            </a:extLst>
          </p:cNvPr>
          <p:cNvSpPr txBox="1"/>
          <p:nvPr/>
        </p:nvSpPr>
        <p:spPr>
          <a:xfrm>
            <a:off x="8702854" y="45879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D6A61BE-89CD-4E4A-9F0F-8DE7D23FA327}"/>
              </a:ext>
            </a:extLst>
          </p:cNvPr>
          <p:cNvSpPr txBox="1">
            <a:spLocks/>
          </p:cNvSpPr>
          <p:nvPr/>
        </p:nvSpPr>
        <p:spPr>
          <a:xfrm>
            <a:off x="0" y="29497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          Background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88FC68-F7B5-4836-A204-2992B98BA42F}"/>
              </a:ext>
            </a:extLst>
          </p:cNvPr>
          <p:cNvGrpSpPr/>
          <p:nvPr/>
        </p:nvGrpSpPr>
        <p:grpSpPr>
          <a:xfrm>
            <a:off x="1943707" y="2781233"/>
            <a:ext cx="6948161" cy="594527"/>
            <a:chOff x="3131840" y="1491630"/>
            <a:chExt cx="5256584" cy="5760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9EC0B7-DD79-4D7C-9579-EF5C834F4F0C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D6D2D10B-8361-4C36-9E69-2481E49DD09A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DC224-A484-4B06-AF2F-700DB141307B}"/>
              </a:ext>
            </a:extLst>
          </p:cNvPr>
          <p:cNvGrpSpPr/>
          <p:nvPr/>
        </p:nvGrpSpPr>
        <p:grpSpPr>
          <a:xfrm>
            <a:off x="1943707" y="1903073"/>
            <a:ext cx="6948161" cy="594527"/>
            <a:chOff x="3131840" y="1491630"/>
            <a:chExt cx="5256584" cy="5760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46151C-1E2D-4C3E-B5EE-9EE7ADC02D6A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10B4436-9EB2-493A-AF5D-3E7C94B6AB83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194756-DDB2-416A-8D1B-4DA88D648C19}"/>
              </a:ext>
            </a:extLst>
          </p:cNvPr>
          <p:cNvGrpSpPr/>
          <p:nvPr/>
        </p:nvGrpSpPr>
        <p:grpSpPr>
          <a:xfrm>
            <a:off x="1943708" y="1022870"/>
            <a:ext cx="6948772" cy="594528"/>
            <a:chOff x="3131840" y="1491630"/>
            <a:chExt cx="5256584" cy="5760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DE1F4C-2D09-426E-B9EB-74F39B473D5B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6871C382-936E-4466-A941-136121E3134E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292ED6-8693-4350-A2B2-5CBEADED0236}"/>
              </a:ext>
            </a:extLst>
          </p:cNvPr>
          <p:cNvSpPr txBox="1"/>
          <p:nvPr/>
        </p:nvSpPr>
        <p:spPr>
          <a:xfrm>
            <a:off x="2555775" y="1154028"/>
            <a:ext cx="633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cs typeface="Arial" pitchFamily="34" charset="0"/>
              </a:rPr>
              <a:t>15-25% sometimes up to 50% spend on software testing.</a:t>
            </a:r>
            <a:endParaRPr lang="ko-KR" altLang="en-US" sz="18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7C4FB-A416-4B8F-B15D-FA23D515F38A}"/>
              </a:ext>
            </a:extLst>
          </p:cNvPr>
          <p:cNvSpPr txBox="1"/>
          <p:nvPr/>
        </p:nvSpPr>
        <p:spPr>
          <a:xfrm>
            <a:off x="2267744" y="2005492"/>
            <a:ext cx="255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(</a:t>
            </a:r>
            <a:r>
              <a:rPr lang="en-US" b="1" dirty="0"/>
              <a:t>SDLC) &amp; (STLC) </a:t>
            </a:r>
            <a:endParaRPr lang="en-US" sz="18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0A6252-C80D-4CD3-9775-18A1C77A8CB7}"/>
              </a:ext>
            </a:extLst>
          </p:cNvPr>
          <p:cNvGrpSpPr/>
          <p:nvPr/>
        </p:nvGrpSpPr>
        <p:grpSpPr>
          <a:xfrm>
            <a:off x="1943708" y="3692208"/>
            <a:ext cx="6948160" cy="594527"/>
            <a:chOff x="3131840" y="1491630"/>
            <a:chExt cx="5256584" cy="5760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10E07E-A95B-45DE-9814-D9E8970BAD4E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EEAE1B63-62CD-4692-9258-B5DB8F5957F8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732AC03-B446-4757-B7C2-9E6C9F153264}"/>
              </a:ext>
            </a:extLst>
          </p:cNvPr>
          <p:cNvSpPr txBox="1"/>
          <p:nvPr/>
        </p:nvSpPr>
        <p:spPr>
          <a:xfrm>
            <a:off x="2555775" y="3822044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Time VS Cost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C02BF-F654-47F4-B580-954F084F873B}"/>
              </a:ext>
            </a:extLst>
          </p:cNvPr>
          <p:cNvSpPr txBox="1"/>
          <p:nvPr/>
        </p:nvSpPr>
        <p:spPr>
          <a:xfrm>
            <a:off x="827584" y="2893797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Smoke testing </a:t>
            </a:r>
            <a:r>
              <a:rPr lang="en-US" b="1" dirty="0"/>
              <a:t>&amp; Sanity Testing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E3633-8DCF-4670-B0FE-1A824643FD54}"/>
              </a:ext>
            </a:extLst>
          </p:cNvPr>
          <p:cNvSpPr txBox="1"/>
          <p:nvPr/>
        </p:nvSpPr>
        <p:spPr>
          <a:xfrm>
            <a:off x="8735415" y="4706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811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58147E9-50E0-4911-BDDE-DA720D8E7124}"/>
              </a:ext>
            </a:extLst>
          </p:cNvPr>
          <p:cNvGrpSpPr/>
          <p:nvPr/>
        </p:nvGrpSpPr>
        <p:grpSpPr>
          <a:xfrm>
            <a:off x="1943708" y="1022870"/>
            <a:ext cx="6948772" cy="594528"/>
            <a:chOff x="3131840" y="1491630"/>
            <a:chExt cx="5256584" cy="5760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A1E2AE-516E-4EE9-9D47-20F1524F4B1D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6EEC189F-3BED-44CE-BF95-7D24F7528407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D6A61BE-89CD-4E4A-9F0F-8DE7D23FA327}"/>
              </a:ext>
            </a:extLst>
          </p:cNvPr>
          <p:cNvSpPr txBox="1">
            <a:spLocks/>
          </p:cNvSpPr>
          <p:nvPr/>
        </p:nvSpPr>
        <p:spPr>
          <a:xfrm>
            <a:off x="0" y="29497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         Motivation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B04479-F6C1-45A6-8213-ADB3FB3AD94D}"/>
              </a:ext>
            </a:extLst>
          </p:cNvPr>
          <p:cNvSpPr txBox="1"/>
          <p:nvPr/>
        </p:nvSpPr>
        <p:spPr>
          <a:xfrm>
            <a:off x="1968132" y="1117143"/>
            <a:ext cx="590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     The framework will reduce the STLC time.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85B065-C7B5-4C66-9B07-5E0C79B02EFC}"/>
              </a:ext>
            </a:extLst>
          </p:cNvPr>
          <p:cNvGrpSpPr/>
          <p:nvPr/>
        </p:nvGrpSpPr>
        <p:grpSpPr>
          <a:xfrm>
            <a:off x="1943708" y="1824014"/>
            <a:ext cx="6948772" cy="594528"/>
            <a:chOff x="3131840" y="1491630"/>
            <a:chExt cx="5256584" cy="5760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E8DC76-951C-4D51-9B00-9F1BE6570C5E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D899658D-0C8F-44D2-8CFD-205A66AD0E09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7A4FEE-6187-4395-A389-4CE61FC491B5}"/>
              </a:ext>
            </a:extLst>
          </p:cNvPr>
          <p:cNvSpPr txBox="1"/>
          <p:nvPr/>
        </p:nvSpPr>
        <p:spPr>
          <a:xfrm>
            <a:off x="2419598" y="1904996"/>
            <a:ext cx="590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sz="1800" b="1" dirty="0"/>
              <a:t>educed STLC time</a:t>
            </a:r>
            <a:r>
              <a:rPr lang="en-US" b="1" dirty="0"/>
              <a:t> will reduce the SDLC cost.</a:t>
            </a:r>
            <a:endParaRPr lang="en-US" sz="18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713E48-DC11-4908-A775-B9DE0C762134}"/>
              </a:ext>
            </a:extLst>
          </p:cNvPr>
          <p:cNvGrpSpPr/>
          <p:nvPr/>
        </p:nvGrpSpPr>
        <p:grpSpPr>
          <a:xfrm>
            <a:off x="1943708" y="2622159"/>
            <a:ext cx="6948772" cy="594528"/>
            <a:chOff x="3131840" y="1491630"/>
            <a:chExt cx="5256584" cy="5760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7FFD66-7651-435A-B165-40F0B2051A9D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83EA27EB-FDE3-4900-AECC-894568DB79A0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84977-81AC-4513-A2A7-9895287FDFB6}"/>
              </a:ext>
            </a:extLst>
          </p:cNvPr>
          <p:cNvGrpSpPr/>
          <p:nvPr/>
        </p:nvGrpSpPr>
        <p:grpSpPr>
          <a:xfrm>
            <a:off x="1943708" y="3495535"/>
            <a:ext cx="6948772" cy="594528"/>
            <a:chOff x="3131840" y="1491630"/>
            <a:chExt cx="5256584" cy="5760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3FE88A-EEFF-4009-95AA-1BA337FEA092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B61CC7B7-DB44-4C16-8C71-610A3CA3A431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96D1AE6-039A-433E-96A1-1CF948DE1C59}"/>
              </a:ext>
            </a:extLst>
          </p:cNvPr>
          <p:cNvSpPr txBox="1"/>
          <p:nvPr/>
        </p:nvSpPr>
        <p:spPr>
          <a:xfrm>
            <a:off x="2419598" y="2734723"/>
            <a:ext cx="590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More projects can be done in a minimum time.</a:t>
            </a:r>
            <a:endParaRPr lang="en-US" sz="1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4989B-3AAF-4B4C-8D50-27353B63EC36}"/>
              </a:ext>
            </a:extLst>
          </p:cNvPr>
          <p:cNvSpPr txBox="1"/>
          <p:nvPr/>
        </p:nvSpPr>
        <p:spPr>
          <a:xfrm>
            <a:off x="2432174" y="3608100"/>
            <a:ext cx="590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More projects can be done in a minimum cost.</a:t>
            </a:r>
            <a:endParaRPr lang="en-US" sz="1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C6E1C8-5321-4FD3-A8B1-A0B5E6B9ED9C}"/>
              </a:ext>
            </a:extLst>
          </p:cNvPr>
          <p:cNvSpPr txBox="1"/>
          <p:nvPr/>
        </p:nvSpPr>
        <p:spPr>
          <a:xfrm>
            <a:off x="8735415" y="4706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94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D6A61BE-89CD-4E4A-9F0F-8DE7D23FA327}"/>
              </a:ext>
            </a:extLst>
          </p:cNvPr>
          <p:cNvSpPr txBox="1">
            <a:spLocks/>
          </p:cNvSpPr>
          <p:nvPr/>
        </p:nvSpPr>
        <p:spPr>
          <a:xfrm>
            <a:off x="0" y="29497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        Research Objective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A6F9F-444B-4F4F-8A07-BC9C1F13C890}"/>
              </a:ext>
            </a:extLst>
          </p:cNvPr>
          <p:cNvGrpSpPr/>
          <p:nvPr/>
        </p:nvGrpSpPr>
        <p:grpSpPr>
          <a:xfrm>
            <a:off x="1943708" y="1022870"/>
            <a:ext cx="6948772" cy="594528"/>
            <a:chOff x="3131840" y="1491630"/>
            <a:chExt cx="5256584" cy="5760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B5949B-9E16-442E-A16A-78953422C3B6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368D9BF9-537E-4E4C-874E-4C2DD1206A91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C925A7-D458-413D-8BCB-A6FC5BEFDE78}"/>
              </a:ext>
            </a:extLst>
          </p:cNvPr>
          <p:cNvGrpSpPr/>
          <p:nvPr/>
        </p:nvGrpSpPr>
        <p:grpSpPr>
          <a:xfrm>
            <a:off x="1943708" y="1839431"/>
            <a:ext cx="6948772" cy="594528"/>
            <a:chOff x="3131840" y="1491630"/>
            <a:chExt cx="5256584" cy="5760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A4D4EA-1C5D-41A6-9C5B-7CC2052CD546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C2CDF010-229B-48FD-A630-206CBCC24952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47753-52A4-4ABC-B100-6544DA305A6E}"/>
              </a:ext>
            </a:extLst>
          </p:cNvPr>
          <p:cNvGrpSpPr/>
          <p:nvPr/>
        </p:nvGrpSpPr>
        <p:grpSpPr>
          <a:xfrm>
            <a:off x="1943708" y="2709542"/>
            <a:ext cx="6948772" cy="594528"/>
            <a:chOff x="3131840" y="1491630"/>
            <a:chExt cx="5256584" cy="5760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A40538-B33F-43ED-BF70-0B4793BCD6E2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ECB56755-D8F2-4E15-934F-80631FC4BA83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03288F-E5CD-40DF-A556-B1AA3028B2AB}"/>
              </a:ext>
            </a:extLst>
          </p:cNvPr>
          <p:cNvGrpSpPr/>
          <p:nvPr/>
        </p:nvGrpSpPr>
        <p:grpSpPr>
          <a:xfrm>
            <a:off x="1943708" y="3592664"/>
            <a:ext cx="6948772" cy="594528"/>
            <a:chOff x="3131840" y="1491630"/>
            <a:chExt cx="5256584" cy="5760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8B67C5-4F4D-4058-8479-BDAB70542DE9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7D885E4F-6784-498D-967D-5EDDD657B73A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34A92B-7099-4E11-8E56-5B6AE9E90429}"/>
              </a:ext>
            </a:extLst>
          </p:cNvPr>
          <p:cNvSpPr txBox="1"/>
          <p:nvPr/>
        </p:nvSpPr>
        <p:spPr>
          <a:xfrm>
            <a:off x="2627784" y="1103553"/>
            <a:ext cx="590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Smoke and Sanity testing Methodology will be used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B3E9A2-5119-4F12-B801-1C9C6C6217F1}"/>
              </a:ext>
            </a:extLst>
          </p:cNvPr>
          <p:cNvSpPr txBox="1"/>
          <p:nvPr/>
        </p:nvSpPr>
        <p:spPr>
          <a:xfrm>
            <a:off x="2574286" y="1927319"/>
            <a:ext cx="6102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Using those methodology I will propose a framework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F87E8-BC8B-4D14-90A2-3204ECA5FCEA}"/>
              </a:ext>
            </a:extLst>
          </p:cNvPr>
          <p:cNvSpPr txBox="1"/>
          <p:nvPr/>
        </p:nvSpPr>
        <p:spPr>
          <a:xfrm>
            <a:off x="2592882" y="2867123"/>
            <a:ext cx="5939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Research a</a:t>
            </a:r>
            <a:r>
              <a:rPr lang="en-US" sz="1800" b="1" dirty="0"/>
              <a:t>pproach will be quantitative methodology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5E67A9-6B9C-4808-93B0-9A42D67A6EEC}"/>
              </a:ext>
            </a:extLst>
          </p:cNvPr>
          <p:cNvSpPr txBox="1"/>
          <p:nvPr/>
        </p:nvSpPr>
        <p:spPr>
          <a:xfrm>
            <a:off x="1115616" y="3705228"/>
            <a:ext cx="590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Validate the framework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29A59B-5DF1-46E6-9B39-16AA30E72487}"/>
              </a:ext>
            </a:extLst>
          </p:cNvPr>
          <p:cNvSpPr txBox="1"/>
          <p:nvPr/>
        </p:nvSpPr>
        <p:spPr>
          <a:xfrm>
            <a:off x="8735415" y="4706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175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CC025-B996-4E5C-AF0E-04C9BA63F515}"/>
              </a:ext>
            </a:extLst>
          </p:cNvPr>
          <p:cNvSpPr txBox="1"/>
          <p:nvPr/>
        </p:nvSpPr>
        <p:spPr>
          <a:xfrm>
            <a:off x="1619672" y="-20538"/>
            <a:ext cx="75243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Arial" pitchFamily="34" charset="0"/>
              </a:rPr>
              <a:t>Problem Statement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6AA1CE-A169-4562-8836-17B52C2775F4}"/>
              </a:ext>
            </a:extLst>
          </p:cNvPr>
          <p:cNvGrpSpPr/>
          <p:nvPr/>
        </p:nvGrpSpPr>
        <p:grpSpPr>
          <a:xfrm>
            <a:off x="1780176" y="1052091"/>
            <a:ext cx="6948772" cy="690202"/>
            <a:chOff x="3131840" y="1491630"/>
            <a:chExt cx="5256584" cy="5760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CC1B6A-4F72-4E2C-916A-9083EB4B2BA9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CA97BD3B-8AAD-4B8B-8192-3E9EB9101D42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FDA90F-F53F-4B84-941A-A438A2952EE4}"/>
              </a:ext>
            </a:extLst>
          </p:cNvPr>
          <p:cNvGrpSpPr/>
          <p:nvPr/>
        </p:nvGrpSpPr>
        <p:grpSpPr>
          <a:xfrm>
            <a:off x="1763687" y="2049071"/>
            <a:ext cx="6948772" cy="594528"/>
            <a:chOff x="3131840" y="1491630"/>
            <a:chExt cx="5256584" cy="5760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4878C5-7AB6-445E-A254-BD3407767E94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F868D568-D472-441E-A788-709F370270BF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75D9E-6EC3-48A1-B41C-40CF58310DCF}"/>
              </a:ext>
            </a:extLst>
          </p:cNvPr>
          <p:cNvGrpSpPr/>
          <p:nvPr/>
        </p:nvGrpSpPr>
        <p:grpSpPr>
          <a:xfrm>
            <a:off x="1780176" y="3052818"/>
            <a:ext cx="6948772" cy="594528"/>
            <a:chOff x="3131840" y="1491630"/>
            <a:chExt cx="5256584" cy="5760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64D94-2954-43CF-A96C-5AAC43E5F17B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F469D546-7341-4B99-A89F-8BCDD9FA22D9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C4DF836-D9DA-4EBA-A791-2E2BD9703DEC}"/>
              </a:ext>
            </a:extLst>
          </p:cNvPr>
          <p:cNvSpPr txBox="1">
            <a:spLocks/>
          </p:cNvSpPr>
          <p:nvPr/>
        </p:nvSpPr>
        <p:spPr>
          <a:xfrm>
            <a:off x="2389862" y="1126529"/>
            <a:ext cx="6948772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Sometimes software testing cost rising up to 50% of total                  project cost.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D49A67D-A2C1-4262-979F-4878D47DDD29}"/>
              </a:ext>
            </a:extLst>
          </p:cNvPr>
          <p:cNvSpPr txBox="1">
            <a:spLocks/>
          </p:cNvSpPr>
          <p:nvPr/>
        </p:nvSpPr>
        <p:spPr>
          <a:xfrm>
            <a:off x="2349452" y="3195159"/>
            <a:ext cx="6434451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Failed to meet the deadline of the project for bad testing. 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E4761DE-470D-49D6-804F-2C68185344F2}"/>
              </a:ext>
            </a:extLst>
          </p:cNvPr>
          <p:cNvSpPr txBox="1">
            <a:spLocks/>
          </p:cNvSpPr>
          <p:nvPr/>
        </p:nvSpPr>
        <p:spPr>
          <a:xfrm>
            <a:off x="2349452" y="2193950"/>
            <a:ext cx="6434451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A lot of extra time has been taken on STLC phase.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538271-8AB8-40E1-AF69-B5B822179991}"/>
              </a:ext>
            </a:extLst>
          </p:cNvPr>
          <p:cNvGrpSpPr/>
          <p:nvPr/>
        </p:nvGrpSpPr>
        <p:grpSpPr>
          <a:xfrm>
            <a:off x="1808241" y="3957795"/>
            <a:ext cx="6948772" cy="594528"/>
            <a:chOff x="3131840" y="1491630"/>
            <a:chExt cx="5256584" cy="5760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29C8A0-3C1A-49FF-80BF-80146FB364A4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BF748F86-D18A-4624-9B3E-4B9FA8B59141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2874C19-C6A6-4D46-8468-485BC5225D92}"/>
              </a:ext>
            </a:extLst>
          </p:cNvPr>
          <p:cNvSpPr txBox="1">
            <a:spLocks/>
          </p:cNvSpPr>
          <p:nvPr/>
        </p:nvSpPr>
        <p:spPr>
          <a:xfrm>
            <a:off x="2374373" y="4075388"/>
            <a:ext cx="6434451" cy="623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ea typeface="맑은 고딕" pitchFamily="50" charset="-127"/>
              </a:rPr>
              <a:t>Software is releasing more slowly.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32778-312D-4901-B051-95C9CCBAD882}"/>
              </a:ext>
            </a:extLst>
          </p:cNvPr>
          <p:cNvSpPr txBox="1"/>
          <p:nvPr/>
        </p:nvSpPr>
        <p:spPr>
          <a:xfrm>
            <a:off x="8735415" y="4706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86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9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A343E7-CC71-49DA-9260-B2CDA438D2B2}"/>
              </a:ext>
            </a:extLst>
          </p:cNvPr>
          <p:cNvGrpSpPr/>
          <p:nvPr/>
        </p:nvGrpSpPr>
        <p:grpSpPr>
          <a:xfrm>
            <a:off x="2773912" y="3363838"/>
            <a:ext cx="6264696" cy="594528"/>
            <a:chOff x="3131840" y="1491630"/>
            <a:chExt cx="5256584" cy="5760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4CB057-9E76-4146-B694-75D3DC84D470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3CA25BD0-6494-40F6-8D85-874EBC1B3AE2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0E2F2E-58FC-420D-8B78-E1BB96097B46}"/>
              </a:ext>
            </a:extLst>
          </p:cNvPr>
          <p:cNvSpPr txBox="1"/>
          <p:nvPr/>
        </p:nvSpPr>
        <p:spPr>
          <a:xfrm>
            <a:off x="0" y="-20538"/>
            <a:ext cx="9144000" cy="576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73912" y="3499633"/>
            <a:ext cx="6727294" cy="297197"/>
          </a:xfrm>
        </p:spPr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ea typeface="맑은 고딕" pitchFamily="50" charset="-127"/>
              </a:rPr>
              <a:t>How the provided framework will reduce the SDLC cost?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DB483B7-DFA1-4AC8-BE98-6E580A531D12}"/>
              </a:ext>
            </a:extLst>
          </p:cNvPr>
          <p:cNvSpPr txBox="1">
            <a:spLocks/>
          </p:cNvSpPr>
          <p:nvPr/>
        </p:nvSpPr>
        <p:spPr>
          <a:xfrm>
            <a:off x="0" y="-38016"/>
            <a:ext cx="91438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Arial" pitchFamily="34" charset="0"/>
              </a:rPr>
              <a:t>Research Question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AF4062-351B-43D0-A8FA-6D4B7BC80312}"/>
              </a:ext>
            </a:extLst>
          </p:cNvPr>
          <p:cNvGrpSpPr/>
          <p:nvPr/>
        </p:nvGrpSpPr>
        <p:grpSpPr>
          <a:xfrm>
            <a:off x="2755509" y="2274486"/>
            <a:ext cx="6264696" cy="594528"/>
            <a:chOff x="3131840" y="1491630"/>
            <a:chExt cx="5256584" cy="576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BBB850-B3E9-48FD-B58E-2F917B6324DE}"/>
                </a:ext>
              </a:extLst>
            </p:cNvPr>
            <p:cNvSpPr/>
            <p:nvPr/>
          </p:nvSpPr>
          <p:spPr>
            <a:xfrm>
              <a:off x="3131840" y="1491631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11E3803A-265C-4F0E-BB79-BBAA77C20B27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6095FB0-3C48-49E2-B926-967C8DBB7BCE}"/>
              </a:ext>
            </a:extLst>
          </p:cNvPr>
          <p:cNvSpPr txBox="1">
            <a:spLocks/>
          </p:cNvSpPr>
          <p:nvPr/>
        </p:nvSpPr>
        <p:spPr>
          <a:xfrm>
            <a:off x="2786026" y="2423117"/>
            <a:ext cx="5711003" cy="29719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tx1"/>
                </a:solidFill>
                <a:ea typeface="맑은 고딕" pitchFamily="50" charset="-127"/>
              </a:rPr>
              <a:t>How the provided framework will reduce the time?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975CFE-2103-4C4E-A9A6-8772E72DF40A}"/>
              </a:ext>
            </a:extLst>
          </p:cNvPr>
          <p:cNvSpPr txBox="1"/>
          <p:nvPr/>
        </p:nvSpPr>
        <p:spPr>
          <a:xfrm>
            <a:off x="8735415" y="4706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8F565-19F8-4B9D-8487-58B76BEDADD5}"/>
              </a:ext>
            </a:extLst>
          </p:cNvPr>
          <p:cNvSpPr txBox="1"/>
          <p:nvPr/>
        </p:nvSpPr>
        <p:spPr>
          <a:xfrm>
            <a:off x="1619672" y="-13789"/>
            <a:ext cx="75243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Arial" pitchFamily="34" charset="0"/>
              </a:rPr>
              <a:t> Methodology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BD1C1-E712-4E3B-94C6-D8229DAE159A}"/>
              </a:ext>
            </a:extLst>
          </p:cNvPr>
          <p:cNvSpPr txBox="1"/>
          <p:nvPr/>
        </p:nvSpPr>
        <p:spPr>
          <a:xfrm>
            <a:off x="8735415" y="4706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C29B4-35A4-489D-B481-6EC25671C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07" y="694827"/>
            <a:ext cx="7020272" cy="39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3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2EEA9-64BB-4178-A6A4-BCFA1449A463}"/>
              </a:ext>
            </a:extLst>
          </p:cNvPr>
          <p:cNvSpPr txBox="1"/>
          <p:nvPr/>
        </p:nvSpPr>
        <p:spPr>
          <a:xfrm>
            <a:off x="1619672" y="-20538"/>
            <a:ext cx="75243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Arial" pitchFamily="34" charset="0"/>
              </a:rPr>
              <a:t>Smoke &amp; Sanity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B9C23-D82C-4A30-AB75-F3B8F875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38588"/>
              </p:ext>
            </p:extLst>
          </p:nvPr>
        </p:nvGraphicFramePr>
        <p:xfrm>
          <a:off x="1907704" y="636622"/>
          <a:ext cx="6984776" cy="4239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493097904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3084540273"/>
                    </a:ext>
                  </a:extLst>
                </a:gridCol>
              </a:tblGrid>
              <a:tr h="30310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Smoke Testing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Sanity Testing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extLst>
                  <a:ext uri="{0D108BD9-81ED-4DB2-BD59-A6C34878D82A}">
                    <a16:rowId xmlns:a16="http://schemas.microsoft.com/office/drawing/2014/main" val="3699875681"/>
                  </a:ext>
                </a:extLst>
              </a:tr>
              <a:tr h="706336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Smoke Testing is performed to ascertain that the critical functionalities of the program is working fine.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Sanity Testing is done to check the new functionality/bugs   have been fixed.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extLst>
                  <a:ext uri="{0D108BD9-81ED-4DB2-BD59-A6C34878D82A}">
                    <a16:rowId xmlns:a16="http://schemas.microsoft.com/office/drawing/2014/main" val="1405007120"/>
                  </a:ext>
                </a:extLst>
              </a:tr>
              <a:tr h="706336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The objective of this testing is to verify the "stability" of the system in order to proceed with more rigorous          testing.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The objective of the testing is to verify the "rationality" of the system in order to proceed with more rigorous testing.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extLst>
                  <a:ext uri="{0D108BD9-81ED-4DB2-BD59-A6C34878D82A}">
                    <a16:rowId xmlns:a16="http://schemas.microsoft.com/office/drawing/2014/main" val="1091333995"/>
                  </a:ext>
                </a:extLst>
              </a:tr>
              <a:tr h="504721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This testing is performed by the developers or testers.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Sanity testing in software testing is usually performed by      testers.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extLst>
                  <a:ext uri="{0D108BD9-81ED-4DB2-BD59-A6C34878D82A}">
                    <a16:rowId xmlns:a16="http://schemas.microsoft.com/office/drawing/2014/main" val="684149336"/>
                  </a:ext>
                </a:extLst>
              </a:tr>
              <a:tr h="504721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Smoke testing is usually documented or scripted.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Sanity testing is usually not documented and is unscripted.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extLst>
                  <a:ext uri="{0D108BD9-81ED-4DB2-BD59-A6C34878D82A}">
                    <a16:rowId xmlns:a16="http://schemas.microsoft.com/office/drawing/2014/main" val="2631140359"/>
                  </a:ext>
                </a:extLst>
              </a:tr>
              <a:tr h="504721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Smoke testing is a subset of Acceptance Testing.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Sanity testing is a subset of Regression Testing.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extLst>
                  <a:ext uri="{0D108BD9-81ED-4DB2-BD59-A6C34878D82A}">
                    <a16:rowId xmlns:a16="http://schemas.microsoft.com/office/drawing/2014/main" val="1279300187"/>
                  </a:ext>
                </a:extLst>
              </a:tr>
              <a:tr h="504721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Smoke testing exercises the entire system from end to end.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Sanity testing exercises only the particular component of the entire system.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extLst>
                  <a:ext uri="{0D108BD9-81ED-4DB2-BD59-A6C34878D82A}">
                    <a16:rowId xmlns:a16="http://schemas.microsoft.com/office/drawing/2014/main" val="816801082"/>
                  </a:ext>
                </a:extLst>
              </a:tr>
              <a:tr h="504721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Smoke testing is like General Health Check Up.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effectLst/>
                        </a:rPr>
                        <a:t>Sanity Testing is like specialized health check up.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05" marR="55505" marT="55505" marB="55505"/>
                </a:tc>
                <a:extLst>
                  <a:ext uri="{0D108BD9-81ED-4DB2-BD59-A6C34878D82A}">
                    <a16:rowId xmlns:a16="http://schemas.microsoft.com/office/drawing/2014/main" val="36057680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12D47D-F01A-4B41-9E6B-6B78A88ED321}"/>
              </a:ext>
            </a:extLst>
          </p:cNvPr>
          <p:cNvSpPr txBox="1"/>
          <p:nvPr/>
        </p:nvSpPr>
        <p:spPr>
          <a:xfrm>
            <a:off x="8828227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48333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1254</Words>
  <Application>Microsoft Office PowerPoint</Application>
  <PresentationFormat>On-screen Show (16:9)</PresentationFormat>
  <Paragraphs>322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Copperplate Gothic Bold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Ibn Saad</cp:lastModifiedBy>
  <cp:revision>152</cp:revision>
  <dcterms:created xsi:type="dcterms:W3CDTF">2016-12-05T23:26:54Z</dcterms:created>
  <dcterms:modified xsi:type="dcterms:W3CDTF">2021-06-17T13:41:31Z</dcterms:modified>
</cp:coreProperties>
</file>