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39b53b501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39b53b50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539b53b501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539b53b50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60a04f8cc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60a04f8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539b53b501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539b53b5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39b53b50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39b53b50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39b53b501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39b53b50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39b53b501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39b53b50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hyperlink" Target="https://medium.com/devsaurus-class/react-class-component-vs-function-component-10937b8fc51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reactjs.org/docs/create-a-new-react-app.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id.reactjs.org/docs/introducing-jsx.html"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355F"/>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React JS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By Muhammad Azmi Fauzi</a:t>
            </a:r>
            <a:endParaRPr/>
          </a:p>
        </p:txBody>
      </p:sp>
      <p:pic>
        <p:nvPicPr>
          <p:cNvPr id="65" name="Google Shape;65;p13"/>
          <p:cNvPicPr preferRelativeResize="0"/>
          <p:nvPr/>
        </p:nvPicPr>
        <p:blipFill>
          <a:blip r:embed="rId3">
            <a:alphaModFix/>
          </a:blip>
          <a:stretch>
            <a:fillRect/>
          </a:stretch>
        </p:blipFill>
        <p:spPr>
          <a:xfrm>
            <a:off x="8063675" y="302875"/>
            <a:ext cx="587175" cy="562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Jenis - Jenis Komponen</a:t>
            </a:r>
            <a:endParaRPr/>
          </a:p>
        </p:txBody>
      </p:sp>
      <p:cxnSp>
        <p:nvCxnSpPr>
          <p:cNvPr id="127" name="Google Shape;127;p22"/>
          <p:cNvCxnSpPr/>
          <p:nvPr/>
        </p:nvCxnSpPr>
        <p:spPr>
          <a:xfrm>
            <a:off x="418675" y="1202283"/>
            <a:ext cx="270900" cy="0"/>
          </a:xfrm>
          <a:prstGeom prst="straightConnector1">
            <a:avLst/>
          </a:prstGeom>
          <a:noFill/>
          <a:ln cap="flat" cmpd="sng" w="9525">
            <a:solidFill>
              <a:schemeClr val="lt2"/>
            </a:solidFill>
            <a:prstDash val="solid"/>
            <a:round/>
            <a:headEnd len="sm" w="sm" type="none"/>
            <a:tailEnd len="sm" w="sm" type="none"/>
          </a:ln>
        </p:spPr>
      </p:cxnSp>
      <p:sp>
        <p:nvSpPr>
          <p:cNvPr id="128" name="Google Shape;128;p22"/>
          <p:cNvSpPr txBox="1"/>
          <p:nvPr>
            <p:ph idx="4294967295" type="body"/>
          </p:nvPr>
        </p:nvSpPr>
        <p:spPr>
          <a:xfrm>
            <a:off x="311700" y="1344650"/>
            <a:ext cx="3942900" cy="48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400"/>
              <a:t>Class Component</a:t>
            </a:r>
            <a:endParaRPr sz="1400"/>
          </a:p>
        </p:txBody>
      </p:sp>
      <p:pic>
        <p:nvPicPr>
          <p:cNvPr id="129" name="Google Shape;129;p22"/>
          <p:cNvPicPr preferRelativeResize="0"/>
          <p:nvPr/>
        </p:nvPicPr>
        <p:blipFill>
          <a:blip r:embed="rId3">
            <a:alphaModFix/>
          </a:blip>
          <a:stretch>
            <a:fillRect/>
          </a:stretch>
        </p:blipFill>
        <p:spPr>
          <a:xfrm>
            <a:off x="423013" y="1826726"/>
            <a:ext cx="3831525" cy="2536200"/>
          </a:xfrm>
          <a:prstGeom prst="rect">
            <a:avLst/>
          </a:prstGeom>
          <a:noFill/>
          <a:ln>
            <a:noFill/>
          </a:ln>
        </p:spPr>
      </p:pic>
      <p:pic>
        <p:nvPicPr>
          <p:cNvPr id="130" name="Google Shape;130;p22"/>
          <p:cNvPicPr preferRelativeResize="0"/>
          <p:nvPr/>
        </p:nvPicPr>
        <p:blipFill>
          <a:blip r:embed="rId4">
            <a:alphaModFix/>
          </a:blip>
          <a:stretch>
            <a:fillRect/>
          </a:stretch>
        </p:blipFill>
        <p:spPr>
          <a:xfrm>
            <a:off x="4959005" y="1807838"/>
            <a:ext cx="3761982" cy="2573975"/>
          </a:xfrm>
          <a:prstGeom prst="rect">
            <a:avLst/>
          </a:prstGeom>
          <a:noFill/>
          <a:ln>
            <a:noFill/>
          </a:ln>
        </p:spPr>
      </p:pic>
      <p:sp>
        <p:nvSpPr>
          <p:cNvPr id="131" name="Google Shape;131;p22"/>
          <p:cNvSpPr txBox="1"/>
          <p:nvPr>
            <p:ph idx="4294967295" type="body"/>
          </p:nvPr>
        </p:nvSpPr>
        <p:spPr>
          <a:xfrm>
            <a:off x="4882825" y="1325750"/>
            <a:ext cx="3762000" cy="48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400"/>
              <a:t>Function Component</a:t>
            </a:r>
            <a:endParaRPr sz="1400"/>
          </a:p>
        </p:txBody>
      </p:sp>
      <p:sp>
        <p:nvSpPr>
          <p:cNvPr id="132" name="Google Shape;132;p22"/>
          <p:cNvSpPr txBox="1"/>
          <p:nvPr>
            <p:ph idx="4294967295" type="body"/>
          </p:nvPr>
        </p:nvSpPr>
        <p:spPr>
          <a:xfrm>
            <a:off x="423025" y="4438275"/>
            <a:ext cx="8298000" cy="48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200"/>
              <a:t>React Class Component vs Function Component? </a:t>
            </a:r>
            <a:r>
              <a:rPr lang="id" sz="1200" u="sng">
                <a:hlinkClick r:id="rId5"/>
              </a:rPr>
              <a:t>https://medium.com/devsaurus-class/react-class-component-vs-function-component-10937b8fc513</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Data Handling (State &amp; Props)</a:t>
            </a:r>
            <a:endParaRPr/>
          </a:p>
        </p:txBody>
      </p:sp>
      <p:cxnSp>
        <p:nvCxnSpPr>
          <p:cNvPr id="138" name="Google Shape;138;p23"/>
          <p:cNvCxnSpPr/>
          <p:nvPr/>
        </p:nvCxnSpPr>
        <p:spPr>
          <a:xfrm>
            <a:off x="418675" y="1202283"/>
            <a:ext cx="270900" cy="0"/>
          </a:xfrm>
          <a:prstGeom prst="straightConnector1">
            <a:avLst/>
          </a:prstGeom>
          <a:noFill/>
          <a:ln cap="flat" cmpd="sng" w="9525">
            <a:solidFill>
              <a:schemeClr val="lt2"/>
            </a:solidFill>
            <a:prstDash val="solid"/>
            <a:round/>
            <a:headEnd len="sm" w="sm" type="none"/>
            <a:tailEnd len="sm" w="sm" type="none"/>
          </a:ln>
        </p:spPr>
      </p:cxnSp>
      <p:pic>
        <p:nvPicPr>
          <p:cNvPr id="139" name="Google Shape;139;p23"/>
          <p:cNvPicPr preferRelativeResize="0"/>
          <p:nvPr/>
        </p:nvPicPr>
        <p:blipFill>
          <a:blip r:embed="rId3">
            <a:alphaModFix/>
          </a:blip>
          <a:stretch>
            <a:fillRect/>
          </a:stretch>
        </p:blipFill>
        <p:spPr>
          <a:xfrm>
            <a:off x="433263" y="1390350"/>
            <a:ext cx="8277474" cy="330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4294967295" type="title"/>
          </p:nvPr>
        </p:nvSpPr>
        <p:spPr>
          <a:xfrm>
            <a:off x="3684150" y="2205000"/>
            <a:ext cx="17757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Thanks</a:t>
            </a:r>
            <a:endParaRPr/>
          </a:p>
        </p:txBody>
      </p:sp>
      <p:cxnSp>
        <p:nvCxnSpPr>
          <p:cNvPr id="145" name="Google Shape;145;p24"/>
          <p:cNvCxnSpPr/>
          <p:nvPr/>
        </p:nvCxnSpPr>
        <p:spPr>
          <a:xfrm>
            <a:off x="4362303" y="2938508"/>
            <a:ext cx="2709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2" type="body"/>
          </p:nvPr>
        </p:nvSpPr>
        <p:spPr>
          <a:xfrm>
            <a:off x="4786175" y="244475"/>
            <a:ext cx="4090200" cy="4391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id" sz="1400"/>
              <a:t>Apa itu ReactJS?</a:t>
            </a:r>
            <a:endParaRPr sz="1400"/>
          </a:p>
          <a:p>
            <a:pPr indent="-317500" lvl="0" marL="457200" rtl="0" algn="l">
              <a:spcBef>
                <a:spcPts val="0"/>
              </a:spcBef>
              <a:spcAft>
                <a:spcPts val="0"/>
              </a:spcAft>
              <a:buSzPts val="1400"/>
              <a:buChar char="●"/>
            </a:pPr>
            <a:r>
              <a:rPr lang="id" sz="1400"/>
              <a:t>Fitur ReactJS</a:t>
            </a:r>
            <a:endParaRPr sz="1400"/>
          </a:p>
          <a:p>
            <a:pPr indent="-317500" lvl="0" marL="457200" rtl="0" algn="l">
              <a:spcBef>
                <a:spcPts val="0"/>
              </a:spcBef>
              <a:spcAft>
                <a:spcPts val="0"/>
              </a:spcAft>
              <a:buSzPts val="1400"/>
              <a:buChar char="●"/>
            </a:pPr>
            <a:r>
              <a:rPr lang="id" sz="1400"/>
              <a:t>Kelebihan ReactJS</a:t>
            </a:r>
            <a:endParaRPr sz="1400"/>
          </a:p>
          <a:p>
            <a:pPr indent="-317500" lvl="0" marL="457200" rtl="0" algn="l">
              <a:spcBef>
                <a:spcPts val="0"/>
              </a:spcBef>
              <a:spcAft>
                <a:spcPts val="0"/>
              </a:spcAft>
              <a:buSzPts val="1400"/>
              <a:buChar char="●"/>
            </a:pPr>
            <a:r>
              <a:rPr lang="id" sz="1400"/>
              <a:t>Kekurangan ReactJS</a:t>
            </a:r>
            <a:endParaRPr sz="1400"/>
          </a:p>
          <a:p>
            <a:pPr indent="-317500" lvl="0" marL="457200" rtl="0" algn="l">
              <a:spcBef>
                <a:spcPts val="0"/>
              </a:spcBef>
              <a:spcAft>
                <a:spcPts val="0"/>
              </a:spcAft>
              <a:buSzPts val="1400"/>
              <a:buChar char="●"/>
            </a:pPr>
            <a:r>
              <a:rPr lang="id" sz="1400"/>
              <a:t>Instalasi ReactJS</a:t>
            </a:r>
            <a:endParaRPr sz="1400"/>
          </a:p>
          <a:p>
            <a:pPr indent="-317500" lvl="0" marL="457200" rtl="0" algn="l">
              <a:spcBef>
                <a:spcPts val="0"/>
              </a:spcBef>
              <a:spcAft>
                <a:spcPts val="0"/>
              </a:spcAft>
              <a:buSzPts val="1400"/>
              <a:buChar char="●"/>
            </a:pPr>
            <a:r>
              <a:rPr lang="id" sz="1400"/>
              <a:t>Apa itu JSX?</a:t>
            </a:r>
            <a:endParaRPr sz="1400"/>
          </a:p>
          <a:p>
            <a:pPr indent="-317500" lvl="0" marL="457200" rtl="0" algn="l">
              <a:spcBef>
                <a:spcPts val="0"/>
              </a:spcBef>
              <a:spcAft>
                <a:spcPts val="0"/>
              </a:spcAft>
              <a:buSzPts val="1400"/>
              <a:buChar char="●"/>
            </a:pPr>
            <a:r>
              <a:rPr lang="id" sz="1400"/>
              <a:t>Komponen</a:t>
            </a:r>
            <a:endParaRPr sz="1400"/>
          </a:p>
          <a:p>
            <a:pPr indent="-317500" lvl="0" marL="457200" rtl="0" algn="l">
              <a:spcBef>
                <a:spcPts val="0"/>
              </a:spcBef>
              <a:spcAft>
                <a:spcPts val="0"/>
              </a:spcAft>
              <a:buSzPts val="1400"/>
              <a:buChar char="●"/>
            </a:pPr>
            <a:r>
              <a:rPr lang="id" sz="1400"/>
              <a:t>Data Handling (Props &amp; State)</a:t>
            </a:r>
            <a:endParaRPr sz="1400"/>
          </a:p>
          <a:p>
            <a:pPr indent="-317500" lvl="0" marL="457200" rtl="0" algn="l">
              <a:spcBef>
                <a:spcPts val="0"/>
              </a:spcBef>
              <a:spcAft>
                <a:spcPts val="0"/>
              </a:spcAft>
              <a:buSzPts val="1400"/>
              <a:buChar char="●"/>
            </a:pPr>
            <a:r>
              <a:rPr lang="id" sz="1400"/>
              <a:t>Life Cycle Komponen</a:t>
            </a:r>
            <a:endParaRPr sz="1400"/>
          </a:p>
          <a:p>
            <a:pPr indent="-317500" lvl="0" marL="457200" rtl="0" algn="l">
              <a:spcBef>
                <a:spcPts val="0"/>
              </a:spcBef>
              <a:spcAft>
                <a:spcPts val="0"/>
              </a:spcAft>
              <a:buSzPts val="1400"/>
              <a:buChar char="●"/>
            </a:pPr>
            <a:r>
              <a:rPr lang="id" sz="1400"/>
              <a:t>Form Handling</a:t>
            </a:r>
            <a:endParaRPr sz="1400"/>
          </a:p>
          <a:p>
            <a:pPr indent="-317500" lvl="0" marL="457200" rtl="0" algn="l">
              <a:spcBef>
                <a:spcPts val="0"/>
              </a:spcBef>
              <a:spcAft>
                <a:spcPts val="0"/>
              </a:spcAft>
              <a:buSzPts val="1400"/>
              <a:buChar char="●"/>
            </a:pPr>
            <a:r>
              <a:rPr lang="id" sz="1400"/>
              <a:t>Events pada ReactJS</a:t>
            </a:r>
            <a:endParaRPr sz="1400"/>
          </a:p>
          <a:p>
            <a:pPr indent="-317500" lvl="0" marL="457200" rtl="0" algn="l">
              <a:spcBef>
                <a:spcPts val="0"/>
              </a:spcBef>
              <a:spcAft>
                <a:spcPts val="0"/>
              </a:spcAft>
              <a:buSzPts val="1400"/>
              <a:buChar char="●"/>
            </a:pPr>
            <a:r>
              <a:rPr lang="id" sz="1400"/>
              <a:t>Inline CSS pada ReactJS</a:t>
            </a:r>
            <a:endParaRPr sz="1400"/>
          </a:p>
          <a:p>
            <a:pPr indent="-317500" lvl="0" marL="457200" rtl="0" algn="l">
              <a:spcBef>
                <a:spcPts val="0"/>
              </a:spcBef>
              <a:spcAft>
                <a:spcPts val="0"/>
              </a:spcAft>
              <a:buSzPts val="1400"/>
              <a:buChar char="●"/>
            </a:pPr>
            <a:r>
              <a:rPr lang="id" sz="1400"/>
              <a:t>External CSS pada ReactJS</a:t>
            </a:r>
            <a:endParaRPr sz="1400"/>
          </a:p>
        </p:txBody>
      </p:sp>
      <p:sp>
        <p:nvSpPr>
          <p:cNvPr id="71" name="Google Shape;71;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d"/>
              <a:t>Apa yang akan kita pelajari?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Apa itu React JS?</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React JS adalah library JavaScript yang biasa digunakan saat membangun UI suatu website atau aplikasi web yang s</a:t>
            </a:r>
            <a:r>
              <a:rPr lang="id"/>
              <a:t>angat mudah digunakan, dan memungkinkan pengguna untuk membuat komponen UI yang dapat digunakan kembali.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Fitur</a:t>
            </a:r>
            <a:r>
              <a:rPr lang="id"/>
              <a:t> ReactJS</a:t>
            </a:r>
            <a:endParaRPr/>
          </a:p>
        </p:txBody>
      </p:sp>
      <p:cxnSp>
        <p:nvCxnSpPr>
          <p:cNvPr id="83" name="Google Shape;83;p16"/>
          <p:cNvCxnSpPr/>
          <p:nvPr/>
        </p:nvCxnSpPr>
        <p:spPr>
          <a:xfrm>
            <a:off x="418675" y="1202283"/>
            <a:ext cx="270900" cy="0"/>
          </a:xfrm>
          <a:prstGeom prst="straightConnector1">
            <a:avLst/>
          </a:prstGeom>
          <a:noFill/>
          <a:ln cap="flat" cmpd="sng" w="9525">
            <a:solidFill>
              <a:schemeClr val="lt2"/>
            </a:solidFill>
            <a:prstDash val="solid"/>
            <a:round/>
            <a:headEnd len="sm" w="sm" type="none"/>
            <a:tailEnd len="sm" w="sm" type="none"/>
          </a:ln>
        </p:spPr>
      </p:cxnSp>
      <p:sp>
        <p:nvSpPr>
          <p:cNvPr id="84" name="Google Shape;84;p16"/>
          <p:cNvSpPr txBox="1"/>
          <p:nvPr>
            <p:ph idx="4294967295" type="body"/>
          </p:nvPr>
        </p:nvSpPr>
        <p:spPr>
          <a:xfrm>
            <a:off x="311700" y="1251550"/>
            <a:ext cx="8520600" cy="349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id" sz="1400"/>
              <a:t>JSX </a:t>
            </a:r>
            <a:r>
              <a:rPr lang="id" sz="1400"/>
              <a:t>: JSX adalah extension syntax JavaScript yang memungkinkan Anda untuk memodifikasi Document Object Model (DOM) dengan kode bergaya HTML.</a:t>
            </a:r>
            <a:endParaRPr sz="1400"/>
          </a:p>
          <a:p>
            <a:pPr indent="-317500" lvl="0" marL="457200" rtl="0" algn="l">
              <a:spcBef>
                <a:spcPts val="0"/>
              </a:spcBef>
              <a:spcAft>
                <a:spcPts val="0"/>
              </a:spcAft>
              <a:buSzPts val="1400"/>
              <a:buChar char="●"/>
            </a:pPr>
            <a:r>
              <a:rPr lang="id" sz="1400"/>
              <a:t>Komponen: Komponen seperti fungsi javascript murni yang membantu membuat kode menjadi mudah dengan membagi logika menjadi kode independen yang dapat digunakan kembali. Kita dapat menggunakan komponen sebagai fungsi dan komponen sebagai kelas. Komponen juga memiliki status, alat peraga yang memudahkan hidup. Di dalam kelas, status masing-masing alat peraga dipertahankan.</a:t>
            </a:r>
            <a:endParaRPr sz="1400"/>
          </a:p>
          <a:p>
            <a:pPr indent="-317500" lvl="0" marL="457200" rtl="0" algn="l">
              <a:spcBef>
                <a:spcPts val="0"/>
              </a:spcBef>
              <a:spcAft>
                <a:spcPts val="0"/>
              </a:spcAft>
              <a:buSzPts val="1400"/>
              <a:buChar char="●"/>
            </a:pPr>
            <a:r>
              <a:rPr lang="id" sz="1400"/>
              <a:t>Virtual DOM</a:t>
            </a:r>
            <a:r>
              <a:rPr lang="id" sz="1400"/>
              <a:t>: ReactJS menyimpan representasi ringan dari DOM “nyata” di dalam memori, dan itu dikenal sebagai DOM “virtual” (VDOM). </a:t>
            </a:r>
            <a:endParaRPr sz="1400"/>
          </a:p>
          <a:p>
            <a:pPr indent="-317500" lvl="0" marL="457200" rtl="0" algn="l">
              <a:spcBef>
                <a:spcPts val="0"/>
              </a:spcBef>
              <a:spcAft>
                <a:spcPts val="0"/>
              </a:spcAft>
              <a:buSzPts val="1400"/>
              <a:buChar char="●"/>
            </a:pPr>
            <a:r>
              <a:rPr lang="id" sz="1400"/>
              <a:t>Performa: ReactJS adalah kerangka yang menggunakan VDOM. Ini membuat aplikasi web berjalan lebih cepat daripada yang dikembangkan dengan kerangka kerja front-end lainnya.</a:t>
            </a:r>
            <a:endParaRPr sz="1400"/>
          </a:p>
          <a:p>
            <a:pPr indent="-317500" lvl="0" marL="457200" rtl="0" algn="l">
              <a:spcBef>
                <a:spcPts val="0"/>
              </a:spcBef>
              <a:spcAft>
                <a:spcPts val="0"/>
              </a:spcAft>
              <a:buSzPts val="1400"/>
              <a:buChar char="●"/>
            </a:pPr>
            <a:r>
              <a:rPr lang="id" sz="1400"/>
              <a:t>Ekstensi: React lebih dari sekedar desain UI sederhana dan memiliki banyak ekstensi yang menawarkan dukungan arsitektur aplikasi lengkap.</a:t>
            </a:r>
            <a:endParaRPr sz="1400"/>
          </a:p>
          <a:p>
            <a:pPr indent="-317500" lvl="0" marL="457200" rtl="0" algn="l">
              <a:spcBef>
                <a:spcPts val="0"/>
              </a:spcBef>
              <a:spcAft>
                <a:spcPts val="0"/>
              </a:spcAft>
              <a:buSzPts val="1400"/>
              <a:buChar char="●"/>
            </a:pPr>
            <a:r>
              <a:rPr lang="id" sz="1400"/>
              <a:t>Data binding satu arah pada ReactJS membuat aplikasi tetap modular dan cepat.</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Kelebihan</a:t>
            </a:r>
            <a:r>
              <a:rPr lang="id"/>
              <a:t> ReactJS</a:t>
            </a:r>
            <a:endParaRPr/>
          </a:p>
        </p:txBody>
      </p:sp>
      <p:cxnSp>
        <p:nvCxnSpPr>
          <p:cNvPr id="90" name="Google Shape;90;p17"/>
          <p:cNvCxnSpPr/>
          <p:nvPr/>
        </p:nvCxnSpPr>
        <p:spPr>
          <a:xfrm>
            <a:off x="418675" y="1202283"/>
            <a:ext cx="270900" cy="0"/>
          </a:xfrm>
          <a:prstGeom prst="straightConnector1">
            <a:avLst/>
          </a:prstGeom>
          <a:noFill/>
          <a:ln cap="flat" cmpd="sng" w="9525">
            <a:solidFill>
              <a:schemeClr val="lt2"/>
            </a:solidFill>
            <a:prstDash val="solid"/>
            <a:round/>
            <a:headEnd len="sm" w="sm" type="none"/>
            <a:tailEnd len="sm" w="sm" type="none"/>
          </a:ln>
        </p:spPr>
      </p:cxnSp>
      <p:sp>
        <p:nvSpPr>
          <p:cNvPr id="91" name="Google Shape;91;p17"/>
          <p:cNvSpPr txBox="1"/>
          <p:nvPr>
            <p:ph idx="4294967295" type="body"/>
          </p:nvPr>
        </p:nvSpPr>
        <p:spPr>
          <a:xfrm>
            <a:off x="311700" y="1344650"/>
            <a:ext cx="8520600" cy="332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id" sz="1400"/>
              <a:t>ReactJS menggunakan dom virtual yang menggunakan cache struktur data dalam memori, dan hanya perubahan terakhir yang diperbarui di dom browser. Ini membuat aplikasi lebih cepat.</a:t>
            </a:r>
            <a:endParaRPr sz="1400"/>
          </a:p>
          <a:p>
            <a:pPr indent="-317500" lvl="0" marL="457200" rtl="0" algn="l">
              <a:spcBef>
                <a:spcPts val="0"/>
              </a:spcBef>
              <a:spcAft>
                <a:spcPts val="0"/>
              </a:spcAft>
              <a:buSzPts val="1400"/>
              <a:buChar char="●"/>
            </a:pPr>
            <a:r>
              <a:rPr lang="id" sz="1400"/>
              <a:t>Dapat membuat komponen pilihan Anda dengan menggunakan fitur komponen reaksi. Komponen dapat digunakan kembali dan juga membantu dalam pemeliharaan kode. </a:t>
            </a:r>
            <a:endParaRPr sz="1400"/>
          </a:p>
          <a:p>
            <a:pPr indent="-317500" lvl="0" marL="457200" rtl="0" algn="l">
              <a:spcBef>
                <a:spcPts val="0"/>
              </a:spcBef>
              <a:spcAft>
                <a:spcPts val="0"/>
              </a:spcAft>
              <a:buSzPts val="1400"/>
              <a:buChar char="●"/>
            </a:pPr>
            <a:r>
              <a:rPr lang="id" sz="1400"/>
              <a:t>Reactjs open-source library, sehingga mempunyai komunitas yang besar</a:t>
            </a:r>
            <a:r>
              <a:rPr lang="id" sz="1400"/>
              <a:t>. </a:t>
            </a:r>
            <a:endParaRPr sz="1400"/>
          </a:p>
          <a:p>
            <a:pPr indent="-317500" lvl="0" marL="457200" rtl="0" algn="l">
              <a:spcBef>
                <a:spcPts val="0"/>
              </a:spcBef>
              <a:spcAft>
                <a:spcPts val="0"/>
              </a:spcAft>
              <a:buSzPts val="1400"/>
              <a:buChar char="●"/>
            </a:pPr>
            <a:r>
              <a:rPr lang="id" sz="1400"/>
              <a:t>ReactJS sangat popular dan dibuat oleh Facebook dan Instagram. Dan telah banyak digunakan oleh banyak perusahaan besar, seperti Apple, Netflix, etc. </a:t>
            </a:r>
            <a:endParaRPr sz="1400"/>
          </a:p>
          <a:p>
            <a:pPr indent="-317500" lvl="0" marL="457200" rtl="0" algn="l">
              <a:spcBef>
                <a:spcPts val="0"/>
              </a:spcBef>
              <a:spcAft>
                <a:spcPts val="0"/>
              </a:spcAft>
              <a:buSzPts val="1400"/>
              <a:buChar char="●"/>
            </a:pPr>
            <a:r>
              <a:rPr lang="id" sz="1400"/>
              <a:t>Facebook membangun ReactJS, sehingga library ini sangat dipercaya dan sangat update</a:t>
            </a:r>
            <a:endParaRPr sz="1400"/>
          </a:p>
          <a:p>
            <a:pPr indent="-317500" lvl="0" marL="457200" rtl="0" algn="l">
              <a:spcBef>
                <a:spcPts val="0"/>
              </a:spcBef>
              <a:spcAft>
                <a:spcPts val="0"/>
              </a:spcAft>
              <a:buSzPts val="1400"/>
              <a:buChar char="●"/>
            </a:pPr>
            <a:r>
              <a:rPr lang="id" sz="1400"/>
              <a:t>ReactJS bisa digunakan untuk membangun Antarmuka yang bagus untuk web, desktop dan mobile apps</a:t>
            </a:r>
            <a:r>
              <a:rPr lang="id" sz="1400"/>
              <a:t>. </a:t>
            </a:r>
            <a:endParaRPr sz="1400"/>
          </a:p>
          <a:p>
            <a:pPr indent="-317500" lvl="0" marL="457200" rtl="0" algn="l">
              <a:spcBef>
                <a:spcPts val="0"/>
              </a:spcBef>
              <a:spcAft>
                <a:spcPts val="0"/>
              </a:spcAft>
              <a:buSzPts val="1400"/>
              <a:buChar char="●"/>
            </a:pPr>
            <a:r>
              <a:rPr lang="id" sz="1400"/>
              <a:t>Mudah untuk debug dan Testing.</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Kekurangan </a:t>
            </a:r>
            <a:r>
              <a:rPr lang="id"/>
              <a:t>ReactJS</a:t>
            </a:r>
            <a:endParaRPr/>
          </a:p>
        </p:txBody>
      </p:sp>
      <p:cxnSp>
        <p:nvCxnSpPr>
          <p:cNvPr id="97" name="Google Shape;97;p18"/>
          <p:cNvCxnSpPr/>
          <p:nvPr/>
        </p:nvCxnSpPr>
        <p:spPr>
          <a:xfrm>
            <a:off x="418675" y="1202283"/>
            <a:ext cx="270900" cy="0"/>
          </a:xfrm>
          <a:prstGeom prst="straightConnector1">
            <a:avLst/>
          </a:prstGeom>
          <a:noFill/>
          <a:ln cap="flat" cmpd="sng" w="9525">
            <a:solidFill>
              <a:schemeClr val="lt2"/>
            </a:solidFill>
            <a:prstDash val="solid"/>
            <a:round/>
            <a:headEnd len="sm" w="sm" type="none"/>
            <a:tailEnd len="sm" w="sm" type="none"/>
          </a:ln>
        </p:spPr>
      </p:cxnSp>
      <p:sp>
        <p:nvSpPr>
          <p:cNvPr id="98" name="Google Shape;98;p18"/>
          <p:cNvSpPr txBox="1"/>
          <p:nvPr>
            <p:ph idx="4294967295" type="body"/>
          </p:nvPr>
        </p:nvSpPr>
        <p:spPr>
          <a:xfrm>
            <a:off x="311700" y="1344650"/>
            <a:ext cx="8520600" cy="332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id" sz="1400"/>
              <a:t>Sebagian besar kode ditulis dalam JSX yang, untuk pemula ini bisa sangat membingungkan karena sebagian besar kerangka kerja lain lebih suka memisahkan Html dari kode javascript.</a:t>
            </a:r>
            <a:endParaRPr sz="1400"/>
          </a:p>
          <a:p>
            <a:pPr indent="-317500" lvl="0" marL="457200" rtl="0" algn="l">
              <a:spcBef>
                <a:spcPts val="0"/>
              </a:spcBef>
              <a:spcAft>
                <a:spcPts val="0"/>
              </a:spcAft>
              <a:buSzPts val="1400"/>
              <a:buChar char="●"/>
            </a:pPr>
            <a:r>
              <a:rPr lang="id" sz="1400"/>
              <a:t>Ukuran file ReactJS yang cukup besar.</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639425" y="470175"/>
            <a:ext cx="541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2800">
                <a:solidFill>
                  <a:schemeClr val="dk1"/>
                </a:solidFill>
                <a:latin typeface="Roboto Slab"/>
                <a:ea typeface="Roboto Slab"/>
                <a:cs typeface="Roboto Slab"/>
                <a:sym typeface="Roboto Slab"/>
              </a:rPr>
              <a:t>Instalasi ReactJS</a:t>
            </a:r>
            <a:endParaRPr sz="2800">
              <a:solidFill>
                <a:schemeClr val="dk1"/>
              </a:solidFill>
              <a:latin typeface="Roboto Slab"/>
              <a:ea typeface="Roboto Slab"/>
              <a:cs typeface="Roboto Slab"/>
              <a:sym typeface="Roboto Slab"/>
            </a:endParaRPr>
          </a:p>
        </p:txBody>
      </p:sp>
      <p:pic>
        <p:nvPicPr>
          <p:cNvPr id="104" name="Google Shape;104;p19"/>
          <p:cNvPicPr preferRelativeResize="0"/>
          <p:nvPr/>
        </p:nvPicPr>
        <p:blipFill>
          <a:blip r:embed="rId3">
            <a:alphaModFix/>
          </a:blip>
          <a:stretch>
            <a:fillRect/>
          </a:stretch>
        </p:blipFill>
        <p:spPr>
          <a:xfrm>
            <a:off x="753225" y="1265225"/>
            <a:ext cx="7637550" cy="2921175"/>
          </a:xfrm>
          <a:prstGeom prst="rect">
            <a:avLst/>
          </a:prstGeom>
          <a:noFill/>
          <a:ln>
            <a:noFill/>
          </a:ln>
        </p:spPr>
      </p:pic>
      <p:sp>
        <p:nvSpPr>
          <p:cNvPr id="105" name="Google Shape;105;p19"/>
          <p:cNvSpPr txBox="1"/>
          <p:nvPr/>
        </p:nvSpPr>
        <p:spPr>
          <a:xfrm>
            <a:off x="753225" y="44120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u="sng">
                <a:solidFill>
                  <a:schemeClr val="dk1"/>
                </a:solidFill>
                <a:latin typeface="Roboto Slab"/>
                <a:ea typeface="Roboto Slab"/>
                <a:cs typeface="Roboto Slab"/>
                <a:sym typeface="Roboto Slab"/>
                <a:hlinkClick r:id="rId4">
                  <a:extLst>
                    <a:ext uri="{A12FA001-AC4F-418D-AE19-62706E023703}">
                      <ahyp:hlinkClr val="tx"/>
                    </a:ext>
                  </a:extLst>
                </a:hlinkClick>
              </a:rPr>
              <a:t>https://reactjs.org/docs/create-a-new-react-app.html</a:t>
            </a:r>
            <a:endParaRPr>
              <a:solidFill>
                <a:schemeClr val="dk1"/>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Apa itu JSX?</a:t>
            </a:r>
            <a:endParaRPr/>
          </a:p>
        </p:txBody>
      </p:sp>
      <p:cxnSp>
        <p:nvCxnSpPr>
          <p:cNvPr id="111" name="Google Shape;111;p20"/>
          <p:cNvCxnSpPr/>
          <p:nvPr/>
        </p:nvCxnSpPr>
        <p:spPr>
          <a:xfrm>
            <a:off x="418675" y="1202283"/>
            <a:ext cx="270900" cy="0"/>
          </a:xfrm>
          <a:prstGeom prst="straightConnector1">
            <a:avLst/>
          </a:prstGeom>
          <a:noFill/>
          <a:ln cap="flat" cmpd="sng" w="9525">
            <a:solidFill>
              <a:schemeClr val="lt2"/>
            </a:solidFill>
            <a:prstDash val="solid"/>
            <a:round/>
            <a:headEnd len="sm" w="sm" type="none"/>
            <a:tailEnd len="sm" w="sm" type="none"/>
          </a:ln>
        </p:spPr>
      </p:cxnSp>
      <p:sp>
        <p:nvSpPr>
          <p:cNvPr id="112" name="Google Shape;112;p20"/>
          <p:cNvSpPr txBox="1"/>
          <p:nvPr>
            <p:ph idx="4294967295" type="body"/>
          </p:nvPr>
        </p:nvSpPr>
        <p:spPr>
          <a:xfrm>
            <a:off x="311700" y="1344650"/>
            <a:ext cx="8520600" cy="33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400"/>
              <a:t>JSX adalah extension syntax JavaScript yang memungkinkan Anda untuk memodifikasi Document Object Model (DOM) dengan kode bergaya HTML.</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id" sz="1400"/>
              <a:t>Sintaksis ini dikenal dengan sebutan JSX, dan sintaksis ini adalah sebuah sintaksis ekstensi untuk JavaScript. Sekilas JSX adalah perpaduan antara JavaScript &amp; HTML, namun pada dasarnya JSX memungkinkan kita untuk menyertakan code HTML ke dalam code JavaScript.</a:t>
            </a:r>
            <a:endParaRPr sz="1400"/>
          </a:p>
          <a:p>
            <a:pPr indent="0" lvl="0" marL="0" rtl="0" algn="l">
              <a:spcBef>
                <a:spcPts val="1600"/>
              </a:spcBef>
              <a:spcAft>
                <a:spcPts val="1600"/>
              </a:spcAft>
              <a:buNone/>
            </a:pPr>
            <a:r>
              <a:rPr lang="id" sz="1400" u="sng">
                <a:hlinkClick r:id="rId3"/>
              </a:rPr>
              <a:t>https://id.reactjs.org/docs/introducing-jsx.html</a:t>
            </a:r>
            <a:endParaRPr sz="1400"/>
          </a:p>
        </p:txBody>
      </p:sp>
      <p:pic>
        <p:nvPicPr>
          <p:cNvPr id="113" name="Google Shape;113;p20"/>
          <p:cNvPicPr preferRelativeResize="0"/>
          <p:nvPr/>
        </p:nvPicPr>
        <p:blipFill>
          <a:blip r:embed="rId4">
            <a:alphaModFix/>
          </a:blip>
          <a:stretch>
            <a:fillRect/>
          </a:stretch>
        </p:blipFill>
        <p:spPr>
          <a:xfrm>
            <a:off x="418675" y="2141150"/>
            <a:ext cx="6103425" cy="50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Komponen pada ReactJS</a:t>
            </a:r>
            <a:endParaRPr/>
          </a:p>
        </p:txBody>
      </p:sp>
      <p:cxnSp>
        <p:nvCxnSpPr>
          <p:cNvPr id="119" name="Google Shape;119;p21"/>
          <p:cNvCxnSpPr/>
          <p:nvPr/>
        </p:nvCxnSpPr>
        <p:spPr>
          <a:xfrm>
            <a:off x="418675" y="1202283"/>
            <a:ext cx="270900" cy="0"/>
          </a:xfrm>
          <a:prstGeom prst="straightConnector1">
            <a:avLst/>
          </a:prstGeom>
          <a:noFill/>
          <a:ln cap="flat" cmpd="sng" w="9525">
            <a:solidFill>
              <a:schemeClr val="lt2"/>
            </a:solidFill>
            <a:prstDash val="solid"/>
            <a:round/>
            <a:headEnd len="sm" w="sm" type="none"/>
            <a:tailEnd len="sm" w="sm" type="none"/>
          </a:ln>
        </p:spPr>
      </p:cxnSp>
      <p:pic>
        <p:nvPicPr>
          <p:cNvPr id="120" name="Google Shape;120;p21"/>
          <p:cNvPicPr preferRelativeResize="0"/>
          <p:nvPr/>
        </p:nvPicPr>
        <p:blipFill>
          <a:blip r:embed="rId3">
            <a:alphaModFix/>
          </a:blip>
          <a:stretch>
            <a:fillRect/>
          </a:stretch>
        </p:blipFill>
        <p:spPr>
          <a:xfrm>
            <a:off x="418300" y="1379100"/>
            <a:ext cx="3831499" cy="2955724"/>
          </a:xfrm>
          <a:prstGeom prst="rect">
            <a:avLst/>
          </a:prstGeom>
          <a:noFill/>
          <a:ln>
            <a:noFill/>
          </a:ln>
        </p:spPr>
      </p:pic>
      <p:sp>
        <p:nvSpPr>
          <p:cNvPr id="121" name="Google Shape;121;p21"/>
          <p:cNvSpPr txBox="1"/>
          <p:nvPr>
            <p:ph idx="4294967295" type="body"/>
          </p:nvPr>
        </p:nvSpPr>
        <p:spPr>
          <a:xfrm>
            <a:off x="4456700" y="1352450"/>
            <a:ext cx="4269000" cy="29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400"/>
              <a:t>Biasanya kalau tanpa menggunakan framework kita akan menulis htmlnya dalam satu file html.</a:t>
            </a:r>
            <a:endParaRPr sz="1400"/>
          </a:p>
          <a:p>
            <a:pPr indent="0" lvl="0" marL="0" rtl="0" algn="l">
              <a:spcBef>
                <a:spcPts val="1600"/>
              </a:spcBef>
              <a:spcAft>
                <a:spcPts val="1600"/>
              </a:spcAft>
              <a:buNone/>
            </a:pPr>
            <a:r>
              <a:rPr lang="id" sz="1400"/>
              <a:t>Tapi, jika menggunakan React JS, kita bisa memisahkan komponen komponennya kedalam file yang berbeda.</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