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74" autoAdjust="0"/>
  </p:normalViewPr>
  <p:slideViewPr>
    <p:cSldViewPr snapToGrid="0">
      <p:cViewPr varScale="1">
        <p:scale>
          <a:sx n="72" d="100"/>
          <a:sy n="72" d="100"/>
        </p:scale>
        <p:origin x="61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notesMaster" Target="notesMasters/notesMaster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7CB19E-74C3-4555-AAF3-CCAB79BA8BDE}" type="datetimeFigureOut">
              <a:rPr lang="en-US" smtClean="0"/>
              <a:pPr/>
              <a:t>9/23/2022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1F0B57-3B98-407E-B601-1E04A6FB690A}" type="slidenum">
              <a:rPr lang="en-US" smtClean="0"/>
              <a:pPr/>
              <a:t>‹#›</a:t>
            </a:fld>
            <a:endParaRPr lang="en-US"/>
          </a:p>
        </p:txBody>
      </p:sp>
    </p:spTree>
    <p:extLst>
      <p:ext uri="{BB962C8B-B14F-4D97-AF65-F5344CB8AC3E}">
        <p14:creationId xmlns:p14="http://schemas.microsoft.com/office/powerpoint/2010/main" val="139558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Client_side" TargetMode="External" /><Relationship Id="rId13" Type="http://schemas.openxmlformats.org/officeDocument/2006/relationships/hyperlink" Target="https://en.wikipedia.org/wiki/Push_technology" TargetMode="External" /><Relationship Id="rId3" Type="http://schemas.openxmlformats.org/officeDocument/2006/relationships/hyperlink" Target="https://en.wikipedia.org/wiki/Help:IPA/English" TargetMode="External" /><Relationship Id="rId7" Type="http://schemas.openxmlformats.org/officeDocument/2006/relationships/hyperlink" Target="https://en.wikipedia.org/wiki/Web_development" TargetMode="External" /><Relationship Id="rId12" Type="http://schemas.openxmlformats.org/officeDocument/2006/relationships/hyperlink" Target="https://en.wikipedia.org/wiki/HTTPS" TargetMode="External" /><Relationship Id="rId2" Type="http://schemas.openxmlformats.org/officeDocument/2006/relationships/slide" Target="../slides/slide7.xml" /><Relationship Id="rId1" Type="http://schemas.openxmlformats.org/officeDocument/2006/relationships/notesMaster" Target="../notesMasters/notesMaster1.xml" /><Relationship Id="rId6" Type="http://schemas.openxmlformats.org/officeDocument/2006/relationships/hyperlink" Target="https://en.wikipedia.org/wiki/Ajax_(programming)" TargetMode="External" /><Relationship Id="rId11" Type="http://schemas.openxmlformats.org/officeDocument/2006/relationships/hyperlink" Target="https://en.wikipedia.org/wiki/Web_server" TargetMode="External" /><Relationship Id="rId5" Type="http://schemas.openxmlformats.org/officeDocument/2006/relationships/hyperlink" Target="https://en.wikipedia.org/wiki/XML" TargetMode="External" /><Relationship Id="rId10" Type="http://schemas.openxmlformats.org/officeDocument/2006/relationships/hyperlink" Target="https://en.wikipedia.org/wiki/Web_application" TargetMode="External" /><Relationship Id="rId4" Type="http://schemas.openxmlformats.org/officeDocument/2006/relationships/hyperlink" Target="https://en.wikipedia.org/wiki/JavaScript" TargetMode="External" /><Relationship Id="rId9" Type="http://schemas.openxmlformats.org/officeDocument/2006/relationships/hyperlink" Target="https://en.wikipedia.org/wiki/Asynchronous_I/O" TargetMode="External" /><Relationship Id="rId14" Type="http://schemas.openxmlformats.org/officeDocument/2006/relationships/hyperlink" Target="https://en.wikipedia.org/wiki/Web_browser" TargetMode="Externa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www.vim.org/" TargetMode="External" /><Relationship Id="rId3" Type="http://schemas.openxmlformats.org/officeDocument/2006/relationships/hyperlink" Target="https://en.wikipedia.org/wiki/Integrated_development_environment" TargetMode="External" /><Relationship Id="rId7" Type="http://schemas.openxmlformats.org/officeDocument/2006/relationships/hyperlink" Target="https://notepad-plus-plus.org/" TargetMode="External" /><Relationship Id="rId2" Type="http://schemas.openxmlformats.org/officeDocument/2006/relationships/slide" Target="../slides/slide10.xml" /><Relationship Id="rId1" Type="http://schemas.openxmlformats.org/officeDocument/2006/relationships/notesMaster" Target="../notesMasters/notesMaster1.xml" /><Relationship Id="rId6" Type="http://schemas.openxmlformats.org/officeDocument/2006/relationships/hyperlink" Target="http://www.sublimetext.com/" TargetMode="External" /><Relationship Id="rId5" Type="http://schemas.openxmlformats.org/officeDocument/2006/relationships/hyperlink" Target="https://atom.io/" TargetMode="External" /><Relationship Id="rId4" Type="http://schemas.openxmlformats.org/officeDocument/2006/relationships/hyperlink" Target="https://git-scm.com/" TargetMode="External" /><Relationship Id="rId9" Type="http://schemas.openxmlformats.org/officeDocument/2006/relationships/hyperlink" Target="https://www.gnu.org/software/emacs/" TargetMode="Externa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1F0B57-3B98-407E-B601-1E04A6FB690A}" type="slidenum">
              <a:rPr lang="en-US" smtClean="0"/>
              <a:pPr/>
              <a:t>2</a:t>
            </a:fld>
            <a:endParaRPr lang="en-US"/>
          </a:p>
        </p:txBody>
      </p:sp>
    </p:spTree>
    <p:extLst>
      <p:ext uri="{BB962C8B-B14F-4D97-AF65-F5344CB8AC3E}">
        <p14:creationId xmlns:p14="http://schemas.microsoft.com/office/powerpoint/2010/main" val="2229043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Ajax</a:t>
            </a:r>
            <a:r>
              <a:rPr lang="en-US" sz="1200" b="0" i="0" kern="1200" dirty="0">
                <a:solidFill>
                  <a:schemeClr val="tx1"/>
                </a:solidFill>
                <a:effectLst/>
                <a:latin typeface="+mn-lt"/>
                <a:ea typeface="+mn-ea"/>
                <a:cs typeface="+mn-cs"/>
              </a:rPr>
              <a:t> (also </a:t>
            </a:r>
            <a:r>
              <a:rPr lang="en-US" sz="1200" b="1" i="0" kern="1200" dirty="0">
                <a:solidFill>
                  <a:schemeClr val="tx1"/>
                </a:solidFill>
                <a:effectLst/>
                <a:latin typeface="+mn-lt"/>
                <a:ea typeface="+mn-ea"/>
                <a:cs typeface="+mn-cs"/>
              </a:rPr>
              <a:t>AJAX</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3" tooltip="Help:IPA/English"/>
              </a:rPr>
              <a:t>/ˈ</a:t>
            </a:r>
            <a:r>
              <a:rPr lang="en-US" sz="1200" b="0" i="0" u="none" strike="noStrike" kern="1200" dirty="0" err="1">
                <a:solidFill>
                  <a:schemeClr val="tx1"/>
                </a:solidFill>
                <a:effectLst/>
                <a:latin typeface="+mn-lt"/>
                <a:ea typeface="+mn-ea"/>
                <a:cs typeface="+mn-cs"/>
                <a:hlinkClick r:id="rId3" tooltip="Help:IPA/English"/>
              </a:rPr>
              <a:t>eɪdʒæks</a:t>
            </a:r>
            <a:r>
              <a:rPr lang="en-US" sz="1200" b="0" i="0" u="none" strike="noStrike" kern="1200" dirty="0">
                <a:solidFill>
                  <a:schemeClr val="tx1"/>
                </a:solidFill>
                <a:effectLst/>
                <a:latin typeface="+mn-lt"/>
                <a:ea typeface="+mn-ea"/>
                <a:cs typeface="+mn-cs"/>
                <a:hlinkClick r:id="rId3" tooltip="Help:IPA/English"/>
              </a:rPr>
              <a:t>/</a:t>
            </a:r>
            <a:r>
              <a:rPr lang="en-US" sz="1200" b="0" i="0" kern="1200" dirty="0">
                <a:solidFill>
                  <a:schemeClr val="tx1"/>
                </a:solidFill>
                <a:effectLst/>
                <a:latin typeface="+mn-lt"/>
                <a:ea typeface="+mn-ea"/>
                <a:cs typeface="+mn-cs"/>
              </a:rPr>
              <a:t>; short for asynchronous </a:t>
            </a:r>
            <a:r>
              <a:rPr lang="en-US" sz="1200" b="0" i="0" u="none" strike="noStrike" kern="1200" dirty="0">
                <a:solidFill>
                  <a:schemeClr val="tx1"/>
                </a:solidFill>
                <a:effectLst/>
                <a:latin typeface="+mn-lt"/>
                <a:ea typeface="+mn-ea"/>
                <a:cs typeface="+mn-cs"/>
                <a:hlinkClick r:id="rId4" tooltip="JavaScript"/>
              </a:rPr>
              <a:t>JavaScript</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5" tooltip="XML"/>
              </a:rPr>
              <a:t>XML</a:t>
            </a:r>
            <a:r>
              <a:rPr lang="en-US" sz="1200" b="0" i="0" kern="1200" dirty="0">
                <a:solidFill>
                  <a:schemeClr val="tx1"/>
                </a:solidFill>
                <a:effectLst/>
                <a:latin typeface="+mn-lt"/>
                <a:ea typeface="+mn-ea"/>
                <a:cs typeface="+mn-cs"/>
              </a:rPr>
              <a:t>)</a:t>
            </a:r>
            <a:r>
              <a:rPr lang="en-US" sz="1200" b="0" i="0" u="none" strike="noStrike" kern="1200" baseline="30000" dirty="0">
                <a:solidFill>
                  <a:schemeClr val="tx1"/>
                </a:solidFill>
                <a:effectLst/>
                <a:latin typeface="+mn-lt"/>
                <a:ea typeface="+mn-ea"/>
                <a:cs typeface="+mn-cs"/>
                <a:hlinkClick r:id="rId6"/>
              </a:rPr>
              <a:t>[1][2]</a:t>
            </a:r>
            <a:r>
              <a:rPr lang="en-US" sz="1200" b="0" i="0" kern="1200" dirty="0">
                <a:solidFill>
                  <a:schemeClr val="tx1"/>
                </a:solidFill>
                <a:effectLst/>
                <a:latin typeface="+mn-lt"/>
                <a:ea typeface="+mn-ea"/>
                <a:cs typeface="+mn-cs"/>
              </a:rPr>
              <a:t> is a set of </a:t>
            </a:r>
            <a:r>
              <a:rPr lang="en-US" sz="1200" b="0" i="0" u="none" strike="noStrike" kern="1200" dirty="0">
                <a:solidFill>
                  <a:schemeClr val="tx1"/>
                </a:solidFill>
                <a:effectLst/>
                <a:latin typeface="+mn-lt"/>
                <a:ea typeface="+mn-ea"/>
                <a:cs typeface="+mn-cs"/>
                <a:hlinkClick r:id="rId7" tooltip="Web development"/>
              </a:rPr>
              <a:t>web development</a:t>
            </a:r>
            <a:r>
              <a:rPr lang="en-US" sz="1200" b="0" i="0" kern="1200" dirty="0">
                <a:solidFill>
                  <a:schemeClr val="tx1"/>
                </a:solidFill>
                <a:effectLst/>
                <a:latin typeface="+mn-lt"/>
                <a:ea typeface="+mn-ea"/>
                <a:cs typeface="+mn-cs"/>
              </a:rPr>
              <a:t> techniques using many web technologies on the </a:t>
            </a:r>
            <a:r>
              <a:rPr lang="en-US" sz="1200" b="0" i="0" u="none" strike="noStrike" kern="1200" dirty="0">
                <a:solidFill>
                  <a:schemeClr val="tx1"/>
                </a:solidFill>
                <a:effectLst/>
                <a:latin typeface="+mn-lt"/>
                <a:ea typeface="+mn-ea"/>
                <a:cs typeface="+mn-cs"/>
                <a:hlinkClick r:id="rId8" tooltip="Client side"/>
              </a:rPr>
              <a:t>client side</a:t>
            </a:r>
            <a:r>
              <a:rPr lang="en-US" sz="1200" b="0" i="0" kern="1200" dirty="0">
                <a:solidFill>
                  <a:schemeClr val="tx1"/>
                </a:solidFill>
                <a:effectLst/>
                <a:latin typeface="+mn-lt"/>
                <a:ea typeface="+mn-ea"/>
                <a:cs typeface="+mn-cs"/>
              </a:rPr>
              <a:t> to create </a:t>
            </a:r>
            <a:r>
              <a:rPr lang="en-US" sz="1200" b="0" i="0" u="none" strike="noStrike" kern="1200" dirty="0">
                <a:solidFill>
                  <a:schemeClr val="tx1"/>
                </a:solidFill>
                <a:effectLst/>
                <a:latin typeface="+mn-lt"/>
                <a:ea typeface="+mn-ea"/>
                <a:cs typeface="+mn-cs"/>
                <a:hlinkClick r:id="rId9" tooltip="Asynchronous I/O"/>
              </a:rPr>
              <a:t>asynchronous</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10" tooltip="Web application"/>
              </a:rPr>
              <a:t>web applications</a:t>
            </a:r>
            <a:r>
              <a:rPr lang="en-US" sz="1200" b="0" i="0" kern="1200" dirty="0">
                <a:solidFill>
                  <a:schemeClr val="tx1"/>
                </a:solidFill>
                <a:effectLst/>
                <a:latin typeface="+mn-lt"/>
                <a:ea typeface="+mn-ea"/>
                <a:cs typeface="+mn-cs"/>
              </a:rPr>
              <a:t>. With Ajax, web applications can send and retrieve data from a </a:t>
            </a:r>
            <a:r>
              <a:rPr lang="en-US" sz="1200" b="0" i="0" u="none" strike="noStrike" kern="1200" dirty="0">
                <a:solidFill>
                  <a:schemeClr val="tx1"/>
                </a:solidFill>
                <a:effectLst/>
                <a:latin typeface="+mn-lt"/>
                <a:ea typeface="+mn-ea"/>
                <a:cs typeface="+mn-cs"/>
                <a:hlinkClick r:id="rId11" tooltip="Web server"/>
              </a:rPr>
              <a:t>server</a:t>
            </a:r>
            <a:r>
              <a:rPr lang="en-US" sz="1200" b="0" i="0" kern="1200" dirty="0">
                <a:solidFill>
                  <a:schemeClr val="tx1"/>
                </a:solidFill>
                <a:effectLst/>
                <a:latin typeface="+mn-lt"/>
                <a:ea typeface="+mn-ea"/>
                <a:cs typeface="+mn-cs"/>
              </a:rPr>
              <a:t> asynchronously (in the background) without interfering with the display and behavior of the existing page.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Comet</a:t>
            </a:r>
            <a:r>
              <a:rPr lang="en-US" sz="1200" b="0" i="0" kern="1200" dirty="0">
                <a:solidFill>
                  <a:schemeClr val="tx1"/>
                </a:solidFill>
                <a:effectLst/>
                <a:latin typeface="+mn-lt"/>
                <a:ea typeface="+mn-ea"/>
                <a:cs typeface="+mn-cs"/>
              </a:rPr>
              <a:t> is a </a:t>
            </a:r>
            <a:r>
              <a:rPr lang="en-US" sz="1200" b="0" i="0" u="none" strike="noStrike" kern="1200" dirty="0">
                <a:solidFill>
                  <a:schemeClr val="tx1"/>
                </a:solidFill>
                <a:effectLst/>
                <a:latin typeface="+mn-lt"/>
                <a:ea typeface="+mn-ea"/>
                <a:cs typeface="+mn-cs"/>
                <a:hlinkClick r:id="rId10" tooltip="Web application"/>
              </a:rPr>
              <a:t>web application</a:t>
            </a:r>
            <a:r>
              <a:rPr lang="en-US" sz="1200" b="0" i="0" kern="1200" dirty="0">
                <a:solidFill>
                  <a:schemeClr val="tx1"/>
                </a:solidFill>
                <a:effectLst/>
                <a:latin typeface="+mn-lt"/>
                <a:ea typeface="+mn-ea"/>
                <a:cs typeface="+mn-cs"/>
              </a:rPr>
              <a:t> model in which a long-held </a:t>
            </a:r>
            <a:r>
              <a:rPr lang="en-US" sz="1200" b="0" i="0" u="none" strike="noStrike" kern="1200" dirty="0">
                <a:solidFill>
                  <a:schemeClr val="tx1"/>
                </a:solidFill>
                <a:effectLst/>
                <a:latin typeface="+mn-lt"/>
                <a:ea typeface="+mn-ea"/>
                <a:cs typeface="+mn-cs"/>
                <a:hlinkClick r:id="rId12" tooltip="HTTPS"/>
              </a:rPr>
              <a:t>HTTPS</a:t>
            </a:r>
            <a:r>
              <a:rPr lang="en-US" sz="1200" b="0" i="0" kern="1200" dirty="0">
                <a:solidFill>
                  <a:schemeClr val="tx1"/>
                </a:solidFill>
                <a:effectLst/>
                <a:latin typeface="+mn-lt"/>
                <a:ea typeface="+mn-ea"/>
                <a:cs typeface="+mn-cs"/>
              </a:rPr>
              <a:t> request allows a </a:t>
            </a:r>
            <a:r>
              <a:rPr lang="en-US" sz="1200" b="0" i="0" u="none" strike="noStrike" kern="1200" dirty="0">
                <a:solidFill>
                  <a:schemeClr val="tx1"/>
                </a:solidFill>
                <a:effectLst/>
                <a:latin typeface="+mn-lt"/>
                <a:ea typeface="+mn-ea"/>
                <a:cs typeface="+mn-cs"/>
                <a:hlinkClick r:id="rId11" tooltip="Web server"/>
              </a:rPr>
              <a:t>web server</a:t>
            </a:r>
            <a:r>
              <a:rPr lang="en-US" sz="1200" b="0" i="0" kern="1200" dirty="0">
                <a:solidFill>
                  <a:schemeClr val="tx1"/>
                </a:solidFill>
                <a:effectLst/>
                <a:latin typeface="+mn-lt"/>
                <a:ea typeface="+mn-ea"/>
                <a:cs typeface="+mn-cs"/>
              </a:rPr>
              <a:t> to </a:t>
            </a:r>
            <a:r>
              <a:rPr lang="en-US" sz="1200" b="0" i="0" u="none" strike="noStrike" kern="1200" dirty="0">
                <a:solidFill>
                  <a:schemeClr val="tx1"/>
                </a:solidFill>
                <a:effectLst/>
                <a:latin typeface="+mn-lt"/>
                <a:ea typeface="+mn-ea"/>
                <a:cs typeface="+mn-cs"/>
                <a:hlinkClick r:id="rId13" tooltip="Push technology"/>
              </a:rPr>
              <a:t>push</a:t>
            </a:r>
            <a:r>
              <a:rPr lang="en-US" sz="1200" b="0" i="0" kern="1200" dirty="0">
                <a:solidFill>
                  <a:schemeClr val="tx1"/>
                </a:solidFill>
                <a:effectLst/>
                <a:latin typeface="+mn-lt"/>
                <a:ea typeface="+mn-ea"/>
                <a:cs typeface="+mn-cs"/>
              </a:rPr>
              <a:t> data to a </a:t>
            </a:r>
            <a:r>
              <a:rPr lang="en-US" sz="1200" b="0" i="0" u="none" strike="noStrike" kern="1200" dirty="0">
                <a:solidFill>
                  <a:schemeClr val="tx1"/>
                </a:solidFill>
                <a:effectLst/>
                <a:latin typeface="+mn-lt"/>
                <a:ea typeface="+mn-ea"/>
                <a:cs typeface="+mn-cs"/>
                <a:hlinkClick r:id="rId14" tooltip="Web browser"/>
              </a:rPr>
              <a:t>browser</a:t>
            </a:r>
            <a:r>
              <a:rPr lang="en-US" sz="1200" b="0" i="0" kern="1200" dirty="0">
                <a:solidFill>
                  <a:schemeClr val="tx1"/>
                </a:solidFill>
                <a:effectLst/>
                <a:latin typeface="+mn-lt"/>
                <a:ea typeface="+mn-ea"/>
                <a:cs typeface="+mn-cs"/>
              </a:rPr>
              <a:t>, without the browser explicitly requesting it.</a:t>
            </a:r>
          </a:p>
          <a:p>
            <a:endParaRPr lang="en-US" dirty="0"/>
          </a:p>
        </p:txBody>
      </p:sp>
      <p:sp>
        <p:nvSpPr>
          <p:cNvPr id="4" name="Slide Number Placeholder 3"/>
          <p:cNvSpPr>
            <a:spLocks noGrp="1"/>
          </p:cNvSpPr>
          <p:nvPr>
            <p:ph type="sldNum" sz="quarter" idx="5"/>
          </p:nvPr>
        </p:nvSpPr>
        <p:spPr/>
        <p:txBody>
          <a:bodyPr/>
          <a:lstStyle/>
          <a:p>
            <a:fld id="{731F0B57-3B98-407E-B601-1E04A6FB690A}" type="slidenum">
              <a:rPr lang="en-US" smtClean="0"/>
              <a:pPr/>
              <a:t>7</a:t>
            </a:fld>
            <a:endParaRPr lang="en-US"/>
          </a:p>
        </p:txBody>
      </p:sp>
    </p:spTree>
    <p:extLst>
      <p:ext uri="{BB962C8B-B14F-4D97-AF65-F5344CB8AC3E}">
        <p14:creationId xmlns:p14="http://schemas.microsoft.com/office/powerpoint/2010/main" val="1836169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Modern browsers allow it to work with files, but the access is limited and only provided if the user does certain actions, like “dropping” a file into a browser window or selecting it via an </a:t>
            </a:r>
            <a:r>
              <a:rPr lang="en-US" dirty="0"/>
              <a:t>&lt;input&gt;</a:t>
            </a:r>
            <a:r>
              <a:rPr lang="en-US" sz="1200" b="0" i="0" kern="1200" dirty="0">
                <a:solidFill>
                  <a:schemeClr val="tx1"/>
                </a:solidFill>
                <a:effectLst/>
                <a:latin typeface="+mn-lt"/>
                <a:ea typeface="+mn-ea"/>
                <a:cs typeface="+mn-cs"/>
              </a:rPr>
              <a:t> tag.</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31F0B57-3B98-407E-B601-1E04A6FB690A}" type="slidenum">
              <a:rPr lang="en-US" smtClean="0"/>
              <a:pPr/>
              <a:t>8</a:t>
            </a:fld>
            <a:endParaRPr lang="en-US"/>
          </a:p>
        </p:txBody>
      </p:sp>
    </p:spTree>
    <p:extLst>
      <p:ext uri="{BB962C8B-B14F-4D97-AF65-F5344CB8AC3E}">
        <p14:creationId xmlns:p14="http://schemas.microsoft.com/office/powerpoint/2010/main" val="49859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1F0B57-3B98-407E-B601-1E04A6FB690A}" type="slidenum">
              <a:rPr lang="en-US" smtClean="0"/>
              <a:pPr/>
              <a:t>9</a:t>
            </a:fld>
            <a:endParaRPr lang="en-US"/>
          </a:p>
        </p:txBody>
      </p:sp>
    </p:spTree>
    <p:extLst>
      <p:ext uri="{BB962C8B-B14F-4D97-AF65-F5344CB8AC3E}">
        <p14:creationId xmlns:p14="http://schemas.microsoft.com/office/powerpoint/2010/main" val="3227000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term </a:t>
            </a:r>
            <a:r>
              <a:rPr lang="en-US" sz="1200" b="0" i="0" u="none" strike="noStrike" kern="1200" dirty="0">
                <a:solidFill>
                  <a:schemeClr val="tx1"/>
                </a:solidFill>
                <a:effectLst/>
                <a:latin typeface="+mn-lt"/>
                <a:ea typeface="+mn-ea"/>
                <a:cs typeface="+mn-cs"/>
                <a:hlinkClick r:id="rId3"/>
              </a:rPr>
              <a:t>IDE</a:t>
            </a:r>
            <a:r>
              <a:rPr lang="en-US" sz="1200" b="0" i="0" kern="1200" dirty="0">
                <a:solidFill>
                  <a:schemeClr val="tx1"/>
                </a:solidFill>
                <a:effectLst/>
                <a:latin typeface="+mn-lt"/>
                <a:ea typeface="+mn-ea"/>
                <a:cs typeface="+mn-cs"/>
              </a:rPr>
              <a:t> (Integrated Development Environment) refers to a powerful editor with many features that usually operates on a “whole project.” As the name suggests, it’s not just an editor, but a full-scale “development environment.”</a:t>
            </a:r>
          </a:p>
          <a:p>
            <a:r>
              <a:rPr lang="en-US" sz="1200" b="0" i="0" kern="1200" dirty="0">
                <a:solidFill>
                  <a:schemeClr val="tx1"/>
                </a:solidFill>
                <a:effectLst/>
                <a:latin typeface="+mn-lt"/>
                <a:ea typeface="+mn-ea"/>
                <a:cs typeface="+mn-cs"/>
              </a:rPr>
              <a:t>An IDE loads the project (which can be many files), allows navigation between files, provides autocompletion based on the whole project (not just the open file), and integrates with a version management system (like </a:t>
            </a:r>
            <a:r>
              <a:rPr lang="en-US" sz="1200" b="0" i="0" u="none" strike="noStrike" kern="1200" dirty="0">
                <a:solidFill>
                  <a:schemeClr val="tx1"/>
                </a:solidFill>
                <a:effectLst/>
                <a:latin typeface="+mn-lt"/>
                <a:ea typeface="+mn-ea"/>
                <a:cs typeface="+mn-cs"/>
                <a:hlinkClick r:id="rId4"/>
              </a:rPr>
              <a:t>git</a:t>
            </a:r>
            <a:r>
              <a:rPr lang="en-US" sz="1200" b="0" i="0" kern="1200" dirty="0">
                <a:solidFill>
                  <a:schemeClr val="tx1"/>
                </a:solidFill>
                <a:effectLst/>
                <a:latin typeface="+mn-lt"/>
                <a:ea typeface="+mn-ea"/>
                <a:cs typeface="+mn-cs"/>
              </a:rPr>
              <a:t>), a testing environment, and other “project-level” stuff.</a:t>
            </a:r>
          </a:p>
          <a:p>
            <a:endParaRPr lang="en-US" dirty="0"/>
          </a:p>
          <a:p>
            <a:r>
              <a:rPr lang="en-US" sz="1200" b="0" i="0" kern="1200" dirty="0">
                <a:solidFill>
                  <a:schemeClr val="tx1"/>
                </a:solidFill>
                <a:effectLst/>
                <a:latin typeface="+mn-lt"/>
                <a:ea typeface="+mn-ea"/>
                <a:cs typeface="+mn-cs"/>
              </a:rPr>
              <a:t>“Lightweight editors” are not as powerful as IDEs, but they’re fast, elegant and simple.</a:t>
            </a:r>
          </a:p>
          <a:p>
            <a:r>
              <a:rPr lang="en-US" sz="1200" b="0" i="0" kern="1200" dirty="0">
                <a:solidFill>
                  <a:schemeClr val="tx1"/>
                </a:solidFill>
                <a:effectLst/>
                <a:latin typeface="+mn-lt"/>
                <a:ea typeface="+mn-ea"/>
                <a:cs typeface="+mn-cs"/>
              </a:rPr>
              <a:t>They are mainly used to open and edit a file instantly.</a:t>
            </a:r>
          </a:p>
          <a:p>
            <a:r>
              <a:rPr lang="en-US" sz="1200" b="0" i="0" kern="1200" dirty="0">
                <a:solidFill>
                  <a:schemeClr val="tx1"/>
                </a:solidFill>
                <a:effectLst/>
                <a:latin typeface="+mn-lt"/>
                <a:ea typeface="+mn-ea"/>
                <a:cs typeface="+mn-cs"/>
              </a:rPr>
              <a:t>The main difference between a “lightweight editor” and an “IDE” is that an IDE works on a project-level, so it loads much more data on start, analyzes the project structure if needed and so on. A lightweight editor is much faster if we need only one file.</a:t>
            </a:r>
          </a:p>
          <a:p>
            <a:r>
              <a:rPr lang="en-US" sz="1200" b="0" i="0" kern="1200" dirty="0">
                <a:solidFill>
                  <a:schemeClr val="tx1"/>
                </a:solidFill>
                <a:effectLst/>
                <a:latin typeface="+mn-lt"/>
                <a:ea typeface="+mn-ea"/>
                <a:cs typeface="+mn-cs"/>
              </a:rPr>
              <a:t>In practice, lightweight editors may have a lot of plugins including directory-level syntax analyzers and </a:t>
            </a:r>
            <a:r>
              <a:rPr lang="en-US" sz="1200" b="0" i="0" kern="1200" dirty="0" err="1">
                <a:solidFill>
                  <a:schemeClr val="tx1"/>
                </a:solidFill>
                <a:effectLst/>
                <a:latin typeface="+mn-lt"/>
                <a:ea typeface="+mn-ea"/>
                <a:cs typeface="+mn-cs"/>
              </a:rPr>
              <a:t>autocompleters</a:t>
            </a:r>
            <a:r>
              <a:rPr lang="en-US" sz="1200" b="0" i="0" kern="1200" dirty="0">
                <a:solidFill>
                  <a:schemeClr val="tx1"/>
                </a:solidFill>
                <a:effectLst/>
                <a:latin typeface="+mn-lt"/>
                <a:ea typeface="+mn-ea"/>
                <a:cs typeface="+mn-cs"/>
              </a:rPr>
              <a:t>, so there’s no strict border between a lightweight editor and an IDE.</a:t>
            </a:r>
          </a:p>
          <a:p>
            <a:r>
              <a:rPr lang="en-US" sz="1200" b="0" i="0" kern="1200" dirty="0">
                <a:solidFill>
                  <a:schemeClr val="tx1"/>
                </a:solidFill>
                <a:effectLst/>
                <a:latin typeface="+mn-lt"/>
                <a:ea typeface="+mn-ea"/>
                <a:cs typeface="+mn-cs"/>
              </a:rPr>
              <a:t>The following options deserve your attention:</a:t>
            </a:r>
          </a:p>
          <a:p>
            <a:r>
              <a:rPr lang="en-US" sz="1200" b="0" i="0" u="none" strike="noStrike" kern="1200" dirty="0">
                <a:solidFill>
                  <a:schemeClr val="tx1"/>
                </a:solidFill>
                <a:effectLst/>
                <a:latin typeface="+mn-lt"/>
                <a:ea typeface="+mn-ea"/>
                <a:cs typeface="+mn-cs"/>
                <a:hlinkClick r:id="rId5"/>
              </a:rPr>
              <a:t>Atom</a:t>
            </a:r>
            <a:r>
              <a:rPr lang="en-US" sz="1200" b="0" i="0" kern="1200" dirty="0">
                <a:solidFill>
                  <a:schemeClr val="tx1"/>
                </a:solidFill>
                <a:effectLst/>
                <a:latin typeface="+mn-lt"/>
                <a:ea typeface="+mn-ea"/>
                <a:cs typeface="+mn-cs"/>
              </a:rPr>
              <a:t> (cross-platform, free).</a:t>
            </a:r>
          </a:p>
          <a:p>
            <a:r>
              <a:rPr lang="en-US" sz="1200" b="0" i="0" u="none" strike="noStrike" kern="1200" dirty="0">
                <a:solidFill>
                  <a:schemeClr val="tx1"/>
                </a:solidFill>
                <a:effectLst/>
                <a:latin typeface="+mn-lt"/>
                <a:ea typeface="+mn-ea"/>
                <a:cs typeface="+mn-cs"/>
                <a:hlinkClick r:id="rId6"/>
              </a:rPr>
              <a:t>Sublime Text</a:t>
            </a:r>
            <a:r>
              <a:rPr lang="en-US" sz="1200" b="0" i="0" kern="1200" dirty="0">
                <a:solidFill>
                  <a:schemeClr val="tx1"/>
                </a:solidFill>
                <a:effectLst/>
                <a:latin typeface="+mn-lt"/>
                <a:ea typeface="+mn-ea"/>
                <a:cs typeface="+mn-cs"/>
              </a:rPr>
              <a:t> (cross-platform, shareware).</a:t>
            </a:r>
          </a:p>
          <a:p>
            <a:r>
              <a:rPr lang="en-US" sz="1200" b="0" i="0" u="none" strike="noStrike" kern="1200" dirty="0">
                <a:solidFill>
                  <a:schemeClr val="tx1"/>
                </a:solidFill>
                <a:effectLst/>
                <a:latin typeface="+mn-lt"/>
                <a:ea typeface="+mn-ea"/>
                <a:cs typeface="+mn-cs"/>
                <a:hlinkClick r:id="rId7"/>
              </a:rPr>
              <a:t>Notepad++</a:t>
            </a:r>
            <a:r>
              <a:rPr lang="en-US" sz="1200" b="0" i="0" kern="1200" dirty="0">
                <a:solidFill>
                  <a:schemeClr val="tx1"/>
                </a:solidFill>
                <a:effectLst/>
                <a:latin typeface="+mn-lt"/>
                <a:ea typeface="+mn-ea"/>
                <a:cs typeface="+mn-cs"/>
              </a:rPr>
              <a:t> (Windows, free).</a:t>
            </a:r>
          </a:p>
          <a:p>
            <a:r>
              <a:rPr lang="en-US" sz="1200" b="0" i="0" u="none" strike="noStrike" kern="1200" dirty="0">
                <a:solidFill>
                  <a:schemeClr val="tx1"/>
                </a:solidFill>
                <a:effectLst/>
                <a:latin typeface="+mn-lt"/>
                <a:ea typeface="+mn-ea"/>
                <a:cs typeface="+mn-cs"/>
                <a:hlinkClick r:id="rId8"/>
              </a:rPr>
              <a:t>Vim</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9"/>
              </a:rPr>
              <a:t>Emacs</a:t>
            </a:r>
            <a:r>
              <a:rPr lang="en-US" sz="1200" b="0" i="0" kern="1200" dirty="0">
                <a:solidFill>
                  <a:schemeClr val="tx1"/>
                </a:solidFill>
                <a:effectLst/>
                <a:latin typeface="+mn-lt"/>
                <a:ea typeface="+mn-ea"/>
                <a:cs typeface="+mn-cs"/>
              </a:rPr>
              <a:t> are also cool if you know how to use them.</a:t>
            </a:r>
          </a:p>
          <a:p>
            <a:endParaRPr lang="en-US" dirty="0"/>
          </a:p>
        </p:txBody>
      </p:sp>
      <p:sp>
        <p:nvSpPr>
          <p:cNvPr id="4" name="Slide Number Placeholder 3"/>
          <p:cNvSpPr>
            <a:spLocks noGrp="1"/>
          </p:cNvSpPr>
          <p:nvPr>
            <p:ph type="sldNum" sz="quarter" idx="5"/>
          </p:nvPr>
        </p:nvSpPr>
        <p:spPr/>
        <p:txBody>
          <a:bodyPr/>
          <a:lstStyle/>
          <a:p>
            <a:fld id="{731F0B57-3B98-407E-B601-1E04A6FB690A}" type="slidenum">
              <a:rPr lang="en-US" smtClean="0"/>
              <a:pPr/>
              <a:t>10</a:t>
            </a:fld>
            <a:endParaRPr lang="en-US"/>
          </a:p>
        </p:txBody>
      </p:sp>
    </p:spTree>
    <p:extLst>
      <p:ext uri="{BB962C8B-B14F-4D97-AF65-F5344CB8AC3E}">
        <p14:creationId xmlns:p14="http://schemas.microsoft.com/office/powerpoint/2010/main" val="745474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Most developers lean towards Chrome or Firefox for development because those browsers have the best developer tools. Other browsers also provide developer tools, sometimes with special features, but are usually playing “catch-up” to Chrome or Firefox. So most developers have a “favorite” browser and switch to others if a problem is browser-specific.</a:t>
            </a:r>
          </a:p>
          <a:p>
            <a:r>
              <a:rPr lang="en-US" sz="1200" b="0" i="0" kern="1200" dirty="0">
                <a:solidFill>
                  <a:schemeClr val="tx1"/>
                </a:solidFill>
                <a:effectLst/>
                <a:latin typeface="+mn-lt"/>
                <a:ea typeface="+mn-ea"/>
                <a:cs typeface="+mn-cs"/>
              </a:rPr>
              <a:t>Developer tools are potent; they have many features. To start, we’ll learn how to open them, look at errors, and run JavaScript commands.</a:t>
            </a:r>
          </a:p>
          <a:p>
            <a:endParaRPr lang="en-US" dirty="0"/>
          </a:p>
        </p:txBody>
      </p:sp>
      <p:sp>
        <p:nvSpPr>
          <p:cNvPr id="4" name="Slide Number Placeholder 3"/>
          <p:cNvSpPr>
            <a:spLocks noGrp="1"/>
          </p:cNvSpPr>
          <p:nvPr>
            <p:ph type="sldNum" sz="quarter" idx="5"/>
          </p:nvPr>
        </p:nvSpPr>
        <p:spPr/>
        <p:txBody>
          <a:bodyPr/>
          <a:lstStyle/>
          <a:p>
            <a:fld id="{731F0B57-3B98-407E-B601-1E04A6FB690A}" type="slidenum">
              <a:rPr lang="en-US" smtClean="0"/>
              <a:pPr/>
              <a:t>11</a:t>
            </a:fld>
            <a:endParaRPr lang="en-US"/>
          </a:p>
        </p:txBody>
      </p:sp>
    </p:spTree>
    <p:extLst>
      <p:ext uri="{BB962C8B-B14F-4D97-AF65-F5344CB8AC3E}">
        <p14:creationId xmlns:p14="http://schemas.microsoft.com/office/powerpoint/2010/main" val="3470645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More about console …</a:t>
            </a:r>
          </a:p>
        </p:txBody>
      </p:sp>
      <p:sp>
        <p:nvSpPr>
          <p:cNvPr id="4" name="Slide Number Placeholder 3"/>
          <p:cNvSpPr>
            <a:spLocks noGrp="1"/>
          </p:cNvSpPr>
          <p:nvPr>
            <p:ph type="sldNum" sz="quarter" idx="5"/>
          </p:nvPr>
        </p:nvSpPr>
        <p:spPr/>
        <p:txBody>
          <a:bodyPr/>
          <a:lstStyle/>
          <a:p>
            <a:fld id="{731F0B57-3B98-407E-B601-1E04A6FB690A}" type="slidenum">
              <a:rPr lang="en-US" smtClean="0"/>
              <a:pPr/>
              <a:t>12</a:t>
            </a:fld>
            <a:endParaRPr lang="en-US"/>
          </a:p>
        </p:txBody>
      </p:sp>
    </p:spTree>
    <p:extLst>
      <p:ext uri="{BB962C8B-B14F-4D97-AF65-F5344CB8AC3E}">
        <p14:creationId xmlns:p14="http://schemas.microsoft.com/office/powerpoint/2010/main" val="2628154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9ED891-9ED2-4866-8156-9B3FDC53AA6E}" type="datetime1">
              <a:rPr lang="en-US" smtClean="0"/>
              <a:pPr/>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418179-BD43-445A-8A6A-B37179507B9C}" type="datetime1">
              <a:rPr lang="en-US" smtClean="0"/>
              <a:pPr/>
              <a:t>9/23/2022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1CD1E75-7070-46DB-AD8F-C93932DC4884}" type="datetime1">
              <a:rPr lang="en-US" smtClean="0"/>
              <a:pPr/>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399817E-1EAA-4A76-818A-864B5552DCC3}" type="datetime1">
              <a:rPr lang="en-US" smtClean="0"/>
              <a:pPr/>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B35A3-D7EC-4156-AA7F-105EC22F91DB}" type="datetime1">
              <a:rPr lang="en-US" smtClean="0"/>
              <a:pPr/>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90790AA-6218-4875-861A-D75BCF4B7F07}" type="datetime1">
              <a:rPr lang="en-US" smtClean="0"/>
              <a:pPr/>
              <a:t>9/23/2022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67D768-A8B9-4651-A5D6-E58116A8056B}" type="datetime1">
              <a:rPr lang="en-US" smtClean="0"/>
              <a:pPr/>
              <a:t>9/23/2022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ECB14-7A06-4D68-9F4D-70F7A1899AA0}" type="datetime1">
              <a:rPr lang="en-US" smtClean="0"/>
              <a:pPr/>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806953-83C4-4CCF-ADE7-E77D4C975E56}" type="datetime1">
              <a:rPr lang="en-US" smtClean="0"/>
              <a:pPr/>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365AF32-949B-4EA1-8968-F1DA4345EABD}" type="datetime1">
              <a:rPr lang="en-US" smtClean="0"/>
              <a:pPr/>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07FDCA-6FD0-47F9-BF4C-D754D763E27F}" type="datetime1">
              <a:rPr lang="en-US" smtClean="0"/>
              <a:pPr/>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C6FEB3-F258-4BA6-BB39-56A39EF9CE84}" type="datetime1">
              <a:rPr lang="en-US" smtClean="0"/>
              <a:pPr/>
              <a:t>9/23/2022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E36945-3183-4F71-A569-8AE45250AC75}" type="datetime1">
              <a:rPr lang="en-US" smtClean="0"/>
              <a:pPr/>
              <a:t>9/23/2022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FB888CC-2E12-47C9-AFD6-F02CE6A043BB}" type="datetime1">
              <a:rPr lang="en-US" smtClean="0"/>
              <a:pPr/>
              <a:t>9/23/2022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83A8A2B-ED38-48C9-A23D-4191EDD445A4}" type="datetime1">
              <a:rPr lang="en-US" smtClean="0"/>
              <a:pPr/>
              <a:t>9/23/2022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1B3BF87-AD84-4EB1-8332-1D7A8526F6FE}" type="datetime1">
              <a:rPr lang="en-US" smtClean="0"/>
              <a:pPr/>
              <a:t>9/23/2022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4C57C6-6B18-41DB-989B-1228126D9777}" type="datetime1">
              <a:rPr lang="en-US" smtClean="0"/>
              <a:pPr/>
              <a:t>9/23/2022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5289800-C539-44D3-906A-5BFBC47D7B7E}" type="datetime1">
              <a:rPr lang="en-US" smtClean="0"/>
              <a:pPr/>
              <a:t>9/23/2022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code.visualstudio.com/" TargetMode="External"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hyperlink" Target="http://www.jetbrains.com/webstorm/" TargetMode="External" /></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Bender_(Futurama)" TargetMode="External"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hyperlink" Target="https://javascript.info/devtools" TargetMode="External"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7.png" /></Relationships>
</file>

<file path=ppt/slides/_rels/slide13.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mozilla.org/en-US/docs/Web/JavaScript/Guide/Introduction" TargetMode="External"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Java_(programming_language)" TargetMode="Externa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hyperlink" Target="http://en.wikipedia.org/wiki/ECMAScript" TargetMode="Externa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V8_(JavaScript_engine)" TargetMode="External" /><Relationship Id="rId2" Type="http://schemas.openxmlformats.org/officeDocument/2006/relationships/hyperlink" Target="https://en.wikipedia.org/wiki/JavaScript_engine" TargetMode="External" /><Relationship Id="rId1" Type="http://schemas.openxmlformats.org/officeDocument/2006/relationships/slideLayout" Target="../slideLayouts/slideLayout2.xml" /><Relationship Id="rId4" Type="http://schemas.openxmlformats.org/officeDocument/2006/relationships/hyperlink" Target="https://en.wikipedia.org/wiki/SpiderMonkey" TargetMode="External" /></Relationships>
</file>

<file path=ppt/slides/_rels/slide6.xml.rels><?xml version="1.0" encoding="UTF-8" standalone="yes"?>
<Relationships xmlns="http://schemas.openxmlformats.org/package/2006/relationships"><Relationship Id="rId2" Type="http://schemas.openxmlformats.org/officeDocument/2006/relationships/hyperlink" Target="https://wikipedia.org/wiki/Node.js" TargetMode="Externa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Ajax_(programming)" TargetMode="External"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hyperlink" Target="https://en.wikipedia.org/wiki/Comet_(programming)" TargetMode="Externa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1B1B2-9E2B-4B8E-B73C-391764C738CC}"/>
              </a:ext>
            </a:extLst>
          </p:cNvPr>
          <p:cNvSpPr>
            <a:spLocks noGrp="1"/>
          </p:cNvSpPr>
          <p:nvPr>
            <p:ph type="ctrTitle"/>
          </p:nvPr>
        </p:nvSpPr>
        <p:spPr>
          <a:xfrm>
            <a:off x="87180" y="533400"/>
            <a:ext cx="11887200" cy="3329581"/>
          </a:xfrm>
        </p:spPr>
        <p:txBody>
          <a:bodyPr/>
          <a:lstStyle/>
          <a:p>
            <a:r>
              <a:rPr lang="en-US" sz="6000" b="1" dirty="0"/>
              <a:t>  An Introduction to </a:t>
            </a:r>
            <a:r>
              <a:rPr lang="en-US" sz="6000" b="1" dirty="0">
                <a:solidFill>
                  <a:srgbClr val="FFFF00"/>
                </a:solidFill>
              </a:rPr>
              <a:t>JavaScript</a:t>
            </a:r>
            <a:br>
              <a:rPr lang="en-US" b="1" dirty="0"/>
            </a:br>
            <a:endParaRPr lang="en-US" dirty="0"/>
          </a:p>
        </p:txBody>
      </p:sp>
      <p:pic>
        <p:nvPicPr>
          <p:cNvPr id="5" name="Picture 4">
            <a:extLst>
              <a:ext uri="{FF2B5EF4-FFF2-40B4-BE49-F238E27FC236}">
                <a16:creationId xmlns:a16="http://schemas.microsoft.com/office/drawing/2014/main" id="{0B1BC744-F578-4F3C-A14A-8BBCC479EED7}"/>
              </a:ext>
            </a:extLst>
          </p:cNvPr>
          <p:cNvPicPr>
            <a:picLocks noChangeAspect="1"/>
          </p:cNvPicPr>
          <p:nvPr/>
        </p:nvPicPr>
        <p:blipFill>
          <a:blip r:embed="rId2"/>
          <a:stretch>
            <a:fillRect/>
          </a:stretch>
        </p:blipFill>
        <p:spPr>
          <a:xfrm>
            <a:off x="3605457" y="3290309"/>
            <a:ext cx="4489919" cy="2693951"/>
          </a:xfrm>
          <a:prstGeom prst="rect">
            <a:avLst/>
          </a:prstGeom>
        </p:spPr>
      </p:pic>
      <p:sp>
        <p:nvSpPr>
          <p:cNvPr id="8" name="Slide Number Placeholder 7">
            <a:extLst>
              <a:ext uri="{FF2B5EF4-FFF2-40B4-BE49-F238E27FC236}">
                <a16:creationId xmlns:a16="http://schemas.microsoft.com/office/drawing/2014/main" id="{8196937E-B21F-440C-9DED-E251E3D8E3B4}"/>
              </a:ext>
            </a:extLst>
          </p:cNvPr>
          <p:cNvSpPr>
            <a:spLocks noGrp="1"/>
          </p:cNvSpPr>
          <p:nvPr>
            <p:ph type="sldNum" sz="quarter" idx="12"/>
          </p:nvPr>
        </p:nvSpPr>
        <p:spPr/>
        <p:txBody>
          <a:bodyPr/>
          <a:lstStyle/>
          <a:p>
            <a:fld id="{D57F1E4F-1CFF-5643-939E-02111984F565}" type="slidenum">
              <a:rPr lang="en-US" smtClean="0"/>
              <a:pPr/>
              <a:t>1</a:t>
            </a:fld>
            <a:endParaRPr lang="en-US" dirty="0"/>
          </a:p>
        </p:txBody>
      </p:sp>
    </p:spTree>
    <p:extLst>
      <p:ext uri="{BB962C8B-B14F-4D97-AF65-F5344CB8AC3E}">
        <p14:creationId xmlns:p14="http://schemas.microsoft.com/office/powerpoint/2010/main" val="3644545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4E99E-728A-429A-BF67-7C04D9B05142}"/>
              </a:ext>
            </a:extLst>
          </p:cNvPr>
          <p:cNvSpPr>
            <a:spLocks noGrp="1"/>
          </p:cNvSpPr>
          <p:nvPr>
            <p:ph type="title"/>
          </p:nvPr>
        </p:nvSpPr>
        <p:spPr/>
        <p:txBody>
          <a:bodyPr/>
          <a:lstStyle/>
          <a:p>
            <a:r>
              <a:rPr lang="en-US" b="1" dirty="0">
                <a:solidFill>
                  <a:schemeClr val="accent3"/>
                </a:solidFill>
              </a:rPr>
              <a:t>Code editors</a:t>
            </a:r>
            <a:br>
              <a:rPr lang="en-US" b="1" dirty="0"/>
            </a:br>
            <a:endParaRPr lang="en-US" dirty="0"/>
          </a:p>
        </p:txBody>
      </p:sp>
      <p:sp>
        <p:nvSpPr>
          <p:cNvPr id="3" name="Content Placeholder 2">
            <a:extLst>
              <a:ext uri="{FF2B5EF4-FFF2-40B4-BE49-F238E27FC236}">
                <a16:creationId xmlns:a16="http://schemas.microsoft.com/office/drawing/2014/main" id="{078B6F85-36C3-4169-BDFD-011A5A8DDF7C}"/>
              </a:ext>
            </a:extLst>
          </p:cNvPr>
          <p:cNvSpPr>
            <a:spLocks noGrp="1"/>
          </p:cNvSpPr>
          <p:nvPr>
            <p:ph idx="1"/>
          </p:nvPr>
        </p:nvSpPr>
        <p:spPr>
          <a:xfrm>
            <a:off x="646111" y="1615596"/>
            <a:ext cx="9836359" cy="4612926"/>
          </a:xfrm>
        </p:spPr>
        <p:txBody>
          <a:bodyPr/>
          <a:lstStyle/>
          <a:p>
            <a:pPr marL="0" indent="0" algn="just">
              <a:buNone/>
            </a:pPr>
            <a:r>
              <a:rPr lang="en-US" sz="2800" dirty="0"/>
              <a:t>A code editor is the place where programmers spend most of their time.</a:t>
            </a:r>
          </a:p>
          <a:p>
            <a:pPr marL="0" indent="0" algn="just">
              <a:buNone/>
            </a:pPr>
            <a:r>
              <a:rPr lang="en-US" sz="2800" dirty="0"/>
              <a:t>There are two main types of code editors: IDEs and lightweight editors. Many people use one tool of each type.</a:t>
            </a:r>
          </a:p>
          <a:p>
            <a:pPr marL="0" indent="0" algn="just">
              <a:buNone/>
            </a:pPr>
            <a:r>
              <a:rPr lang="en-US" sz="2800" dirty="0"/>
              <a:t>If you haven’t selected an IDE yet, consider the following options:</a:t>
            </a:r>
          </a:p>
          <a:p>
            <a:pPr algn="just"/>
            <a:r>
              <a:rPr lang="en-US" sz="2800" dirty="0">
                <a:solidFill>
                  <a:schemeClr val="accent3"/>
                </a:solidFill>
                <a:hlinkClick r:id="rId3">
                  <a:extLst>
                    <a:ext uri="{A12FA001-AC4F-418D-AE19-62706E023703}">
                      <ahyp:hlinkClr xmlns:ahyp="http://schemas.microsoft.com/office/drawing/2018/hyperlinkcolor" val="tx"/>
                    </a:ext>
                  </a:extLst>
                </a:hlinkClick>
              </a:rPr>
              <a:t>Visual Studio Code</a:t>
            </a:r>
            <a:r>
              <a:rPr lang="en-US" sz="2800" dirty="0">
                <a:solidFill>
                  <a:schemeClr val="accent3"/>
                </a:solidFill>
              </a:rPr>
              <a:t> </a:t>
            </a:r>
            <a:r>
              <a:rPr lang="en-US" sz="2800" dirty="0"/>
              <a:t>(cross-platform, free).</a:t>
            </a:r>
          </a:p>
          <a:p>
            <a:pPr algn="just"/>
            <a:r>
              <a:rPr lang="en-US" sz="2800" dirty="0">
                <a:hlinkClick r:id="rId4"/>
              </a:rPr>
              <a:t>WebStorm</a:t>
            </a:r>
            <a:r>
              <a:rPr lang="en-US" sz="2800" dirty="0"/>
              <a:t> (cross-platform, paid</a:t>
            </a:r>
            <a:r>
              <a:rPr lang="en-US" sz="2400" dirty="0"/>
              <a:t>).</a:t>
            </a:r>
          </a:p>
          <a:p>
            <a:endParaRPr lang="en-US" dirty="0"/>
          </a:p>
        </p:txBody>
      </p:sp>
      <p:sp>
        <p:nvSpPr>
          <p:cNvPr id="4" name="Slide Number Placeholder 3">
            <a:extLst>
              <a:ext uri="{FF2B5EF4-FFF2-40B4-BE49-F238E27FC236}">
                <a16:creationId xmlns:a16="http://schemas.microsoft.com/office/drawing/2014/main" id="{E73BCDB7-AD86-4BD0-A267-D4396D39E42C}"/>
              </a:ext>
            </a:extLst>
          </p:cNvPr>
          <p:cNvSpPr>
            <a:spLocks noGrp="1"/>
          </p:cNvSpPr>
          <p:nvPr>
            <p:ph type="sldNum" sz="quarter" idx="12"/>
          </p:nvPr>
        </p:nvSpPr>
        <p:spPr/>
        <p:txBody>
          <a:bodyPr/>
          <a:lstStyle/>
          <a:p>
            <a:fld id="{D57F1E4F-1CFF-5643-939E-02111984F565}" type="slidenum">
              <a:rPr lang="en-US" smtClean="0"/>
              <a:pPr/>
              <a:t>10</a:t>
            </a:fld>
            <a:endParaRPr lang="en-US" dirty="0"/>
          </a:p>
        </p:txBody>
      </p:sp>
    </p:spTree>
    <p:extLst>
      <p:ext uri="{BB962C8B-B14F-4D97-AF65-F5344CB8AC3E}">
        <p14:creationId xmlns:p14="http://schemas.microsoft.com/office/powerpoint/2010/main" val="3604567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561E-68AA-48AC-B9F7-C7730E2835C9}"/>
              </a:ext>
            </a:extLst>
          </p:cNvPr>
          <p:cNvSpPr>
            <a:spLocks noGrp="1"/>
          </p:cNvSpPr>
          <p:nvPr>
            <p:ph type="title"/>
          </p:nvPr>
        </p:nvSpPr>
        <p:spPr>
          <a:xfrm>
            <a:off x="645130" y="609601"/>
            <a:ext cx="9404723" cy="1400530"/>
          </a:xfrm>
        </p:spPr>
        <p:txBody>
          <a:bodyPr/>
          <a:lstStyle/>
          <a:p>
            <a:r>
              <a:rPr lang="en-US" b="1" dirty="0">
                <a:solidFill>
                  <a:schemeClr val="accent3"/>
                </a:solidFill>
              </a:rPr>
              <a:t>Developer console</a:t>
            </a:r>
            <a:br>
              <a:rPr lang="en-US" b="1" dirty="0"/>
            </a:br>
            <a:endParaRPr lang="en-US" dirty="0"/>
          </a:p>
        </p:txBody>
      </p:sp>
      <p:sp>
        <p:nvSpPr>
          <p:cNvPr id="3" name="Content Placeholder 2">
            <a:extLst>
              <a:ext uri="{FF2B5EF4-FFF2-40B4-BE49-F238E27FC236}">
                <a16:creationId xmlns:a16="http://schemas.microsoft.com/office/drawing/2014/main" id="{B380A89D-CB68-4E89-81D9-91AB02B58C5F}"/>
              </a:ext>
            </a:extLst>
          </p:cNvPr>
          <p:cNvSpPr>
            <a:spLocks noGrp="1"/>
          </p:cNvSpPr>
          <p:nvPr>
            <p:ph idx="1"/>
          </p:nvPr>
        </p:nvSpPr>
        <p:spPr>
          <a:xfrm>
            <a:off x="645130" y="1801127"/>
            <a:ext cx="9707410" cy="4761144"/>
          </a:xfrm>
        </p:spPr>
        <p:txBody>
          <a:bodyPr/>
          <a:lstStyle/>
          <a:p>
            <a:pPr marL="0" indent="0" algn="just">
              <a:buNone/>
            </a:pPr>
            <a:r>
              <a:rPr lang="en-US" sz="2400" dirty="0"/>
              <a:t>Code is prone to errors. You will quite likely make errors… Oh, what am I talking about? You are </a:t>
            </a:r>
            <a:r>
              <a:rPr lang="en-US" sz="2400" i="1" dirty="0"/>
              <a:t>absolutely</a:t>
            </a:r>
            <a:r>
              <a:rPr lang="en-US" sz="2400" dirty="0"/>
              <a:t> going to make errors, at least if you’re a human, not a </a:t>
            </a:r>
            <a:r>
              <a:rPr lang="en-US" sz="2400" dirty="0">
                <a:solidFill>
                  <a:schemeClr val="accent3"/>
                </a:solidFill>
                <a:hlinkClick r:id="rId3">
                  <a:extLst>
                    <a:ext uri="{A12FA001-AC4F-418D-AE19-62706E023703}">
                      <ahyp:hlinkClr xmlns:ahyp="http://schemas.microsoft.com/office/drawing/2018/hyperlinkcolor" val="tx"/>
                    </a:ext>
                  </a:extLst>
                </a:hlinkClick>
              </a:rPr>
              <a:t>robot</a:t>
            </a:r>
            <a:r>
              <a:rPr lang="en-US" sz="2400" dirty="0">
                <a:solidFill>
                  <a:schemeClr val="accent3"/>
                </a:solidFill>
              </a:rPr>
              <a:t>.</a:t>
            </a:r>
          </a:p>
          <a:p>
            <a:pPr marL="0" indent="0" algn="just">
              <a:buNone/>
            </a:pPr>
            <a:r>
              <a:rPr lang="en-US" sz="2400" dirty="0"/>
              <a:t>But in the browser, users don’t see errors by default. So, if something goes wrong in the script, we won’t see what’s broken and can’t fix it.</a:t>
            </a:r>
          </a:p>
          <a:p>
            <a:pPr marL="0" indent="0" algn="just">
              <a:buNone/>
            </a:pPr>
            <a:r>
              <a:rPr lang="en-US" sz="2400" dirty="0"/>
              <a:t>To see errors and get a lot of other useful information about scripts, “developer tools” have been embedded in browsers.</a:t>
            </a:r>
          </a:p>
          <a:p>
            <a:endParaRPr lang="en-US" dirty="0"/>
          </a:p>
        </p:txBody>
      </p:sp>
      <p:sp>
        <p:nvSpPr>
          <p:cNvPr id="4" name="Slide Number Placeholder 3">
            <a:extLst>
              <a:ext uri="{FF2B5EF4-FFF2-40B4-BE49-F238E27FC236}">
                <a16:creationId xmlns:a16="http://schemas.microsoft.com/office/drawing/2014/main" id="{EAA4DA11-58A6-42A1-9742-0C779409E221}"/>
              </a:ext>
            </a:extLst>
          </p:cNvPr>
          <p:cNvSpPr>
            <a:spLocks noGrp="1"/>
          </p:cNvSpPr>
          <p:nvPr>
            <p:ph type="sldNum" sz="quarter" idx="12"/>
          </p:nvPr>
        </p:nvSpPr>
        <p:spPr/>
        <p:txBody>
          <a:bodyPr/>
          <a:lstStyle/>
          <a:p>
            <a:fld id="{D57F1E4F-1CFF-5643-939E-02111984F565}" type="slidenum">
              <a:rPr lang="en-US" smtClean="0"/>
              <a:pPr/>
              <a:t>11</a:t>
            </a:fld>
            <a:endParaRPr lang="en-US" dirty="0"/>
          </a:p>
        </p:txBody>
      </p:sp>
    </p:spTree>
    <p:extLst>
      <p:ext uri="{BB962C8B-B14F-4D97-AF65-F5344CB8AC3E}">
        <p14:creationId xmlns:p14="http://schemas.microsoft.com/office/powerpoint/2010/main" val="2431280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829BC-885B-4C2F-A2FD-E369A312E837}"/>
              </a:ext>
            </a:extLst>
          </p:cNvPr>
          <p:cNvSpPr>
            <a:spLocks noGrp="1"/>
          </p:cNvSpPr>
          <p:nvPr>
            <p:ph type="title"/>
          </p:nvPr>
        </p:nvSpPr>
        <p:spPr/>
        <p:txBody>
          <a:bodyPr/>
          <a:lstStyle/>
          <a:p>
            <a:r>
              <a:rPr lang="en-US" b="1" dirty="0">
                <a:solidFill>
                  <a:schemeClr val="accent3"/>
                </a:solidFill>
                <a:hlinkClick r:id="rId3">
                  <a:extLst>
                    <a:ext uri="{A12FA001-AC4F-418D-AE19-62706E023703}">
                      <ahyp:hlinkClr xmlns:ahyp="http://schemas.microsoft.com/office/drawing/2018/hyperlinkcolor" val="tx"/>
                    </a:ext>
                  </a:extLst>
                </a:hlinkClick>
              </a:rPr>
              <a:t>Google Chrome</a:t>
            </a:r>
            <a:br>
              <a:rPr lang="en-US" b="1" dirty="0">
                <a:solidFill>
                  <a:schemeClr val="tx1"/>
                </a:solidFill>
              </a:rPr>
            </a:br>
            <a:endParaRPr lang="en-US" dirty="0">
              <a:solidFill>
                <a:schemeClr val="tx1"/>
              </a:solidFill>
            </a:endParaRPr>
          </a:p>
        </p:txBody>
      </p:sp>
      <p:sp>
        <p:nvSpPr>
          <p:cNvPr id="3" name="Content Placeholder 2">
            <a:extLst>
              <a:ext uri="{FF2B5EF4-FFF2-40B4-BE49-F238E27FC236}">
                <a16:creationId xmlns:a16="http://schemas.microsoft.com/office/drawing/2014/main" id="{50E34288-3940-41B8-8821-2180A6FEB839}"/>
              </a:ext>
            </a:extLst>
          </p:cNvPr>
          <p:cNvSpPr>
            <a:spLocks noGrp="1"/>
          </p:cNvSpPr>
          <p:nvPr>
            <p:ph idx="1"/>
          </p:nvPr>
        </p:nvSpPr>
        <p:spPr>
          <a:xfrm>
            <a:off x="646111" y="1853248"/>
            <a:ext cx="9697210" cy="4195481"/>
          </a:xfrm>
        </p:spPr>
        <p:txBody>
          <a:bodyPr>
            <a:normAutofit/>
          </a:bodyPr>
          <a:lstStyle/>
          <a:p>
            <a:r>
              <a:rPr lang="en-US" sz="2400" dirty="0"/>
              <a:t>Press F12 or, if you’re on Mac, then </a:t>
            </a:r>
            <a:r>
              <a:rPr lang="en-US" sz="2400" dirty="0" err="1"/>
              <a:t>Cmd+Opt+J</a:t>
            </a:r>
            <a:endParaRPr lang="en-US" sz="2400" dirty="0"/>
          </a:p>
          <a:p>
            <a:pPr marL="0" indent="0">
              <a:buNone/>
            </a:pPr>
            <a:r>
              <a:rPr lang="en-US" sz="2400" dirty="0"/>
              <a:t>The developer tools will open on the Console tab by   default.</a:t>
            </a:r>
          </a:p>
        </p:txBody>
      </p:sp>
      <p:sp>
        <p:nvSpPr>
          <p:cNvPr id="4" name="Slide Number Placeholder 3">
            <a:extLst>
              <a:ext uri="{FF2B5EF4-FFF2-40B4-BE49-F238E27FC236}">
                <a16:creationId xmlns:a16="http://schemas.microsoft.com/office/drawing/2014/main" id="{3DF4983C-C0BA-4EB5-997B-6F7AA357D948}"/>
              </a:ext>
            </a:extLst>
          </p:cNvPr>
          <p:cNvSpPr>
            <a:spLocks noGrp="1"/>
          </p:cNvSpPr>
          <p:nvPr>
            <p:ph type="sldNum" sz="quarter" idx="12"/>
          </p:nvPr>
        </p:nvSpPr>
        <p:spPr/>
        <p:txBody>
          <a:bodyPr/>
          <a:lstStyle/>
          <a:p>
            <a:fld id="{D57F1E4F-1CFF-5643-939E-02111984F565}" type="slidenum">
              <a:rPr lang="en-US" smtClean="0"/>
              <a:pPr/>
              <a:t>12</a:t>
            </a:fld>
            <a:endParaRPr lang="en-US" dirty="0"/>
          </a:p>
        </p:txBody>
      </p:sp>
      <p:pic>
        <p:nvPicPr>
          <p:cNvPr id="8" name="Picture 7">
            <a:extLst>
              <a:ext uri="{FF2B5EF4-FFF2-40B4-BE49-F238E27FC236}">
                <a16:creationId xmlns:a16="http://schemas.microsoft.com/office/drawing/2014/main" id="{5B4C2996-78FC-4E4D-93FF-132A640C97FB}"/>
              </a:ext>
            </a:extLst>
          </p:cNvPr>
          <p:cNvPicPr>
            <a:picLocks noChangeAspect="1"/>
          </p:cNvPicPr>
          <p:nvPr/>
        </p:nvPicPr>
        <p:blipFill>
          <a:blip r:embed="rId4"/>
          <a:stretch>
            <a:fillRect/>
          </a:stretch>
        </p:blipFill>
        <p:spPr>
          <a:xfrm>
            <a:off x="646111" y="3253778"/>
            <a:ext cx="9532513" cy="3235930"/>
          </a:xfrm>
          <a:prstGeom prst="rect">
            <a:avLst/>
          </a:prstGeom>
        </p:spPr>
      </p:pic>
    </p:spTree>
    <p:extLst>
      <p:ext uri="{BB962C8B-B14F-4D97-AF65-F5344CB8AC3E}">
        <p14:creationId xmlns:p14="http://schemas.microsoft.com/office/powerpoint/2010/main" val="4200868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CDFE4-385C-47A9-86EC-36BC4F00C833}"/>
              </a:ext>
            </a:extLst>
          </p:cNvPr>
          <p:cNvSpPr>
            <a:spLocks noGrp="1"/>
          </p:cNvSpPr>
          <p:nvPr>
            <p:ph type="title"/>
          </p:nvPr>
        </p:nvSpPr>
        <p:spPr/>
        <p:txBody>
          <a:bodyPr/>
          <a:lstStyle/>
          <a:p>
            <a:r>
              <a:rPr lang="en-US" b="1" dirty="0">
                <a:solidFill>
                  <a:schemeClr val="accent3"/>
                </a:solidFill>
              </a:rPr>
              <a:t>JS - first program </a:t>
            </a:r>
            <a:br>
              <a:rPr lang="en-US" b="1" dirty="0">
                <a:solidFill>
                  <a:schemeClr val="tx1"/>
                </a:solidFill>
              </a:rPr>
            </a:br>
            <a:endParaRPr lang="en-US" b="1" dirty="0">
              <a:solidFill>
                <a:schemeClr val="tx1"/>
              </a:solidFill>
            </a:endParaRPr>
          </a:p>
        </p:txBody>
      </p:sp>
      <p:sp>
        <p:nvSpPr>
          <p:cNvPr id="3" name="Content Placeholder 2">
            <a:extLst>
              <a:ext uri="{FF2B5EF4-FFF2-40B4-BE49-F238E27FC236}">
                <a16:creationId xmlns:a16="http://schemas.microsoft.com/office/drawing/2014/main" id="{8C2CB2AE-654E-4708-8433-8DA41B27A4BE}"/>
              </a:ext>
            </a:extLst>
          </p:cNvPr>
          <p:cNvSpPr>
            <a:spLocks noGrp="1"/>
          </p:cNvSpPr>
          <p:nvPr>
            <p:ph idx="1"/>
          </p:nvPr>
        </p:nvSpPr>
        <p:spPr>
          <a:xfrm>
            <a:off x="506964" y="1708362"/>
            <a:ext cx="9736966" cy="4195481"/>
          </a:xfrm>
        </p:spPr>
        <p:txBody>
          <a:bodyPr>
            <a:normAutofit/>
          </a:bodyPr>
          <a:lstStyle/>
          <a:p>
            <a:r>
              <a:rPr lang="en-US" sz="2800" b="0" i="0" dirty="0">
                <a:effectLst/>
              </a:rPr>
              <a:t>JavaScript can be implemented using JavaScript</a:t>
            </a:r>
            <a:br>
              <a:rPr lang="en-US" sz="2800" b="0" i="0" dirty="0">
                <a:effectLst/>
              </a:rPr>
            </a:br>
            <a:r>
              <a:rPr lang="en-US" sz="2800" b="0" i="0" dirty="0">
                <a:effectLst/>
              </a:rPr>
              <a:t>statements that are placed within the</a:t>
            </a:r>
          </a:p>
          <a:p>
            <a:r>
              <a:rPr lang="en-US" sz="2800" b="0" i="0" dirty="0">
                <a:effectLst/>
              </a:rPr>
              <a:t> &lt;script&gt;... &lt;/script&gt;</a:t>
            </a:r>
            <a:br>
              <a:rPr lang="en-US" sz="2800" b="0" i="0" dirty="0">
                <a:effectLst/>
              </a:rPr>
            </a:br>
            <a:r>
              <a:rPr lang="en-US" sz="2800" b="0" i="0" dirty="0">
                <a:effectLst/>
              </a:rPr>
              <a:t>HTML tags in a web page</a:t>
            </a:r>
            <a:r>
              <a:rPr lang="en-US" sz="3200" dirty="0"/>
              <a:t> </a:t>
            </a:r>
            <a:br>
              <a:rPr lang="en-US" sz="3200" dirty="0"/>
            </a:br>
            <a:endParaRPr lang="en-US" sz="3200" dirty="0"/>
          </a:p>
        </p:txBody>
      </p:sp>
      <p:sp>
        <p:nvSpPr>
          <p:cNvPr id="4" name="Slide Number Placeholder 3">
            <a:extLst>
              <a:ext uri="{FF2B5EF4-FFF2-40B4-BE49-F238E27FC236}">
                <a16:creationId xmlns:a16="http://schemas.microsoft.com/office/drawing/2014/main" id="{9723E32A-03C6-44A4-876C-47FFA2B9F461}"/>
              </a:ext>
            </a:extLst>
          </p:cNvPr>
          <p:cNvSpPr>
            <a:spLocks noGrp="1"/>
          </p:cNvSpPr>
          <p:nvPr>
            <p:ph type="sldNum" sz="quarter" idx="12"/>
          </p:nvPr>
        </p:nvSpPr>
        <p:spPr/>
        <p:txBody>
          <a:bodyPr/>
          <a:lstStyle/>
          <a:p>
            <a:fld id="{D57F1E4F-1CFF-5643-939E-02111984F565}" type="slidenum">
              <a:rPr lang="en-US" smtClean="0"/>
              <a:pPr/>
              <a:t>13</a:t>
            </a:fld>
            <a:endParaRPr lang="en-US" dirty="0"/>
          </a:p>
        </p:txBody>
      </p:sp>
      <p:pic>
        <p:nvPicPr>
          <p:cNvPr id="6" name="Picture 5">
            <a:extLst>
              <a:ext uri="{FF2B5EF4-FFF2-40B4-BE49-F238E27FC236}">
                <a16:creationId xmlns:a16="http://schemas.microsoft.com/office/drawing/2014/main" id="{0AAEE36C-88ED-4A87-844E-2490A17FEE35}"/>
              </a:ext>
            </a:extLst>
          </p:cNvPr>
          <p:cNvPicPr>
            <a:picLocks noChangeAspect="1"/>
          </p:cNvPicPr>
          <p:nvPr/>
        </p:nvPicPr>
        <p:blipFill>
          <a:blip r:embed="rId2"/>
          <a:stretch>
            <a:fillRect/>
          </a:stretch>
        </p:blipFill>
        <p:spPr>
          <a:xfrm>
            <a:off x="646111" y="3948967"/>
            <a:ext cx="10306050" cy="2401342"/>
          </a:xfrm>
          <a:prstGeom prst="rect">
            <a:avLst/>
          </a:prstGeom>
        </p:spPr>
      </p:pic>
    </p:spTree>
    <p:extLst>
      <p:ext uri="{BB962C8B-B14F-4D97-AF65-F5344CB8AC3E}">
        <p14:creationId xmlns:p14="http://schemas.microsoft.com/office/powerpoint/2010/main" val="433944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76FAC-9529-4D48-AD17-7C8C0DA211A0}"/>
              </a:ext>
            </a:extLst>
          </p:cNvPr>
          <p:cNvSpPr>
            <a:spLocks noGrp="1"/>
          </p:cNvSpPr>
          <p:nvPr>
            <p:ph type="title"/>
          </p:nvPr>
        </p:nvSpPr>
        <p:spPr>
          <a:xfrm>
            <a:off x="646111" y="679572"/>
            <a:ext cx="9404723" cy="1400530"/>
          </a:xfrm>
        </p:spPr>
        <p:txBody>
          <a:bodyPr/>
          <a:lstStyle/>
          <a:p>
            <a:r>
              <a:rPr lang="en-US" b="1" dirty="0">
                <a:solidFill>
                  <a:schemeClr val="accent3"/>
                </a:solidFill>
              </a:rPr>
              <a:t>JavaScript - Output </a:t>
            </a:r>
            <a:br>
              <a:rPr lang="en-US" b="1" dirty="0">
                <a:solidFill>
                  <a:schemeClr val="tx1"/>
                </a:solidFill>
              </a:rPr>
            </a:br>
            <a:endParaRPr lang="en-US" b="1" dirty="0">
              <a:solidFill>
                <a:schemeClr val="tx1"/>
              </a:solidFill>
            </a:endParaRPr>
          </a:p>
        </p:txBody>
      </p:sp>
      <p:sp>
        <p:nvSpPr>
          <p:cNvPr id="4" name="Slide Number Placeholder 3">
            <a:extLst>
              <a:ext uri="{FF2B5EF4-FFF2-40B4-BE49-F238E27FC236}">
                <a16:creationId xmlns:a16="http://schemas.microsoft.com/office/drawing/2014/main" id="{C90945D4-9120-4AEF-B507-9B7F8704F7B8}"/>
              </a:ext>
            </a:extLst>
          </p:cNvPr>
          <p:cNvSpPr>
            <a:spLocks noGrp="1"/>
          </p:cNvSpPr>
          <p:nvPr>
            <p:ph type="sldNum" sz="quarter" idx="12"/>
          </p:nvPr>
        </p:nvSpPr>
        <p:spPr/>
        <p:txBody>
          <a:bodyPr/>
          <a:lstStyle/>
          <a:p>
            <a:fld id="{D57F1E4F-1CFF-5643-939E-02111984F565}" type="slidenum">
              <a:rPr lang="en-US" smtClean="0"/>
              <a:pPr/>
              <a:t>14</a:t>
            </a:fld>
            <a:endParaRPr lang="en-US" dirty="0"/>
          </a:p>
        </p:txBody>
      </p:sp>
      <p:pic>
        <p:nvPicPr>
          <p:cNvPr id="6" name="Picture 5">
            <a:extLst>
              <a:ext uri="{FF2B5EF4-FFF2-40B4-BE49-F238E27FC236}">
                <a16:creationId xmlns:a16="http://schemas.microsoft.com/office/drawing/2014/main" id="{35578A01-0472-4071-B262-3CE43CCB6A70}"/>
              </a:ext>
            </a:extLst>
          </p:cNvPr>
          <p:cNvPicPr>
            <a:picLocks noChangeAspect="1"/>
          </p:cNvPicPr>
          <p:nvPr/>
        </p:nvPicPr>
        <p:blipFill>
          <a:blip r:embed="rId2"/>
          <a:stretch>
            <a:fillRect/>
          </a:stretch>
        </p:blipFill>
        <p:spPr>
          <a:xfrm>
            <a:off x="646111" y="1853247"/>
            <a:ext cx="9404723" cy="3116317"/>
          </a:xfrm>
          <a:prstGeom prst="rect">
            <a:avLst/>
          </a:prstGeom>
        </p:spPr>
      </p:pic>
    </p:spTree>
    <p:extLst>
      <p:ext uri="{BB962C8B-B14F-4D97-AF65-F5344CB8AC3E}">
        <p14:creationId xmlns:p14="http://schemas.microsoft.com/office/powerpoint/2010/main" val="2762570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477D-6DE8-4830-B6AE-8B6220580ED7}"/>
              </a:ext>
            </a:extLst>
          </p:cNvPr>
          <p:cNvSpPr>
            <a:spLocks noGrp="1"/>
          </p:cNvSpPr>
          <p:nvPr>
            <p:ph type="title"/>
          </p:nvPr>
        </p:nvSpPr>
        <p:spPr>
          <a:xfrm>
            <a:off x="646111" y="679572"/>
            <a:ext cx="9404723" cy="885752"/>
          </a:xfrm>
        </p:spPr>
        <p:txBody>
          <a:bodyPr/>
          <a:lstStyle/>
          <a:p>
            <a:r>
              <a:rPr lang="en-US" b="1" dirty="0">
                <a:solidFill>
                  <a:schemeClr val="accent3"/>
                </a:solidFill>
              </a:rPr>
              <a:t>JS – First Program </a:t>
            </a:r>
            <a:br>
              <a:rPr lang="en-US" b="1" dirty="0">
                <a:solidFill>
                  <a:schemeClr val="tx1"/>
                </a:solidFill>
              </a:rPr>
            </a:br>
            <a:endParaRPr lang="en-US" b="1" dirty="0">
              <a:solidFill>
                <a:schemeClr val="tx1"/>
              </a:solidFill>
            </a:endParaRPr>
          </a:p>
        </p:txBody>
      </p:sp>
      <p:sp>
        <p:nvSpPr>
          <p:cNvPr id="4" name="Slide Number Placeholder 3">
            <a:extLst>
              <a:ext uri="{FF2B5EF4-FFF2-40B4-BE49-F238E27FC236}">
                <a16:creationId xmlns:a16="http://schemas.microsoft.com/office/drawing/2014/main" id="{F8A757A4-2DA5-4E16-AC3C-E9538C5EBE47}"/>
              </a:ext>
            </a:extLst>
          </p:cNvPr>
          <p:cNvSpPr>
            <a:spLocks noGrp="1"/>
          </p:cNvSpPr>
          <p:nvPr>
            <p:ph type="sldNum" sz="quarter" idx="12"/>
          </p:nvPr>
        </p:nvSpPr>
        <p:spPr/>
        <p:txBody>
          <a:bodyPr/>
          <a:lstStyle/>
          <a:p>
            <a:fld id="{D57F1E4F-1CFF-5643-939E-02111984F565}" type="slidenum">
              <a:rPr lang="en-US" smtClean="0"/>
              <a:pPr/>
              <a:t>15</a:t>
            </a:fld>
            <a:endParaRPr lang="en-US" dirty="0"/>
          </a:p>
        </p:txBody>
      </p:sp>
      <p:pic>
        <p:nvPicPr>
          <p:cNvPr id="6" name="Picture 5">
            <a:extLst>
              <a:ext uri="{FF2B5EF4-FFF2-40B4-BE49-F238E27FC236}">
                <a16:creationId xmlns:a16="http://schemas.microsoft.com/office/drawing/2014/main" id="{BE282D01-9242-402F-AD1A-2A240CF21BE0}"/>
              </a:ext>
            </a:extLst>
          </p:cNvPr>
          <p:cNvPicPr>
            <a:picLocks noChangeAspect="1"/>
          </p:cNvPicPr>
          <p:nvPr/>
        </p:nvPicPr>
        <p:blipFill>
          <a:blip r:embed="rId2"/>
          <a:stretch>
            <a:fillRect/>
          </a:stretch>
        </p:blipFill>
        <p:spPr>
          <a:xfrm>
            <a:off x="799451" y="1827492"/>
            <a:ext cx="9404723" cy="3685400"/>
          </a:xfrm>
          <a:prstGeom prst="rect">
            <a:avLst/>
          </a:prstGeom>
        </p:spPr>
      </p:pic>
    </p:spTree>
    <p:extLst>
      <p:ext uri="{BB962C8B-B14F-4D97-AF65-F5344CB8AC3E}">
        <p14:creationId xmlns:p14="http://schemas.microsoft.com/office/powerpoint/2010/main" val="181493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7649-C1E6-44A9-9296-48B1A7FE6EE4}"/>
              </a:ext>
            </a:extLst>
          </p:cNvPr>
          <p:cNvSpPr>
            <a:spLocks noGrp="1"/>
          </p:cNvSpPr>
          <p:nvPr>
            <p:ph type="title"/>
          </p:nvPr>
        </p:nvSpPr>
        <p:spPr>
          <a:xfrm>
            <a:off x="1034676" y="609601"/>
            <a:ext cx="9404723" cy="1400530"/>
          </a:xfrm>
        </p:spPr>
        <p:txBody>
          <a:bodyPr/>
          <a:lstStyle/>
          <a:p>
            <a:r>
              <a:rPr lang="en-US" b="1" dirty="0">
                <a:solidFill>
                  <a:schemeClr val="accent3"/>
                </a:solidFill>
              </a:rPr>
              <a:t>JS - External </a:t>
            </a:r>
            <a:br>
              <a:rPr lang="en-US" b="1" dirty="0">
                <a:solidFill>
                  <a:schemeClr val="tx1"/>
                </a:solidFill>
              </a:rPr>
            </a:br>
            <a:endParaRPr lang="en-US" b="1" dirty="0">
              <a:solidFill>
                <a:schemeClr val="tx1"/>
              </a:solidFill>
            </a:endParaRPr>
          </a:p>
        </p:txBody>
      </p:sp>
      <p:sp>
        <p:nvSpPr>
          <p:cNvPr id="3" name="Content Placeholder 2">
            <a:extLst>
              <a:ext uri="{FF2B5EF4-FFF2-40B4-BE49-F238E27FC236}">
                <a16:creationId xmlns:a16="http://schemas.microsoft.com/office/drawing/2014/main" id="{79FD57DD-63B7-4838-BEC0-3E9AE77D85FF}"/>
              </a:ext>
            </a:extLst>
          </p:cNvPr>
          <p:cNvSpPr>
            <a:spLocks noGrp="1"/>
          </p:cNvSpPr>
          <p:nvPr>
            <p:ph idx="1"/>
          </p:nvPr>
        </p:nvSpPr>
        <p:spPr>
          <a:xfrm>
            <a:off x="1103312" y="2052918"/>
            <a:ext cx="9336087" cy="4195481"/>
          </a:xfrm>
        </p:spPr>
        <p:txBody>
          <a:bodyPr>
            <a:normAutofit/>
          </a:bodyPr>
          <a:lstStyle/>
          <a:p>
            <a:r>
              <a:rPr lang="en-US" sz="2800" b="0" i="0" dirty="0">
                <a:effectLst/>
              </a:rPr>
              <a:t>External (or linked script) JavaScript can be inserted using </a:t>
            </a:r>
            <a:r>
              <a:rPr lang="en-US" sz="2800" b="0" i="0" dirty="0" err="1">
                <a:effectLst/>
              </a:rPr>
              <a:t>src</a:t>
            </a:r>
            <a:r>
              <a:rPr lang="en-US" sz="2800" b="0" i="0" dirty="0">
                <a:effectLst/>
              </a:rPr>
              <a:t> attribute</a:t>
            </a:r>
            <a:r>
              <a:rPr lang="en-US" sz="3200" dirty="0"/>
              <a:t> </a:t>
            </a:r>
            <a:br>
              <a:rPr lang="en-US" sz="3200" dirty="0"/>
            </a:br>
            <a:endParaRPr lang="en-US" sz="3200" dirty="0"/>
          </a:p>
        </p:txBody>
      </p:sp>
      <p:sp>
        <p:nvSpPr>
          <p:cNvPr id="4" name="Slide Number Placeholder 3">
            <a:extLst>
              <a:ext uri="{FF2B5EF4-FFF2-40B4-BE49-F238E27FC236}">
                <a16:creationId xmlns:a16="http://schemas.microsoft.com/office/drawing/2014/main" id="{5D8F6A00-97A8-4D47-9D1C-C46CAAA2F725}"/>
              </a:ext>
            </a:extLst>
          </p:cNvPr>
          <p:cNvSpPr>
            <a:spLocks noGrp="1"/>
          </p:cNvSpPr>
          <p:nvPr>
            <p:ph type="sldNum" sz="quarter" idx="12"/>
          </p:nvPr>
        </p:nvSpPr>
        <p:spPr/>
        <p:txBody>
          <a:bodyPr/>
          <a:lstStyle/>
          <a:p>
            <a:fld id="{D57F1E4F-1CFF-5643-939E-02111984F565}" type="slidenum">
              <a:rPr lang="en-US" smtClean="0"/>
              <a:pPr/>
              <a:t>16</a:t>
            </a:fld>
            <a:endParaRPr lang="en-US" dirty="0"/>
          </a:p>
        </p:txBody>
      </p:sp>
      <p:pic>
        <p:nvPicPr>
          <p:cNvPr id="6" name="Picture 5">
            <a:extLst>
              <a:ext uri="{FF2B5EF4-FFF2-40B4-BE49-F238E27FC236}">
                <a16:creationId xmlns:a16="http://schemas.microsoft.com/office/drawing/2014/main" id="{E34D60AA-21A4-4689-ADB4-F1996C64C699}"/>
              </a:ext>
            </a:extLst>
          </p:cNvPr>
          <p:cNvPicPr>
            <a:picLocks noChangeAspect="1"/>
          </p:cNvPicPr>
          <p:nvPr/>
        </p:nvPicPr>
        <p:blipFill>
          <a:blip r:embed="rId2"/>
          <a:stretch>
            <a:fillRect/>
          </a:stretch>
        </p:blipFill>
        <p:spPr>
          <a:xfrm>
            <a:off x="1304924" y="3312883"/>
            <a:ext cx="9134475" cy="2594754"/>
          </a:xfrm>
          <a:prstGeom prst="rect">
            <a:avLst/>
          </a:prstGeom>
        </p:spPr>
      </p:pic>
    </p:spTree>
    <p:extLst>
      <p:ext uri="{BB962C8B-B14F-4D97-AF65-F5344CB8AC3E}">
        <p14:creationId xmlns:p14="http://schemas.microsoft.com/office/powerpoint/2010/main" val="275927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CF9EF-C4E1-4C42-A3B8-83055C3ED33B}"/>
              </a:ext>
            </a:extLst>
          </p:cNvPr>
          <p:cNvSpPr>
            <a:spLocks noGrp="1"/>
          </p:cNvSpPr>
          <p:nvPr>
            <p:ph type="title"/>
          </p:nvPr>
        </p:nvSpPr>
        <p:spPr>
          <a:xfrm>
            <a:off x="646111" y="679572"/>
            <a:ext cx="9404723" cy="1400530"/>
          </a:xfrm>
        </p:spPr>
        <p:txBody>
          <a:bodyPr/>
          <a:lstStyle/>
          <a:p>
            <a:r>
              <a:rPr lang="en-US" b="1" dirty="0">
                <a:solidFill>
                  <a:schemeClr val="accent3"/>
                </a:solidFill>
              </a:rPr>
              <a:t>JS – Linked Script </a:t>
            </a:r>
            <a:br>
              <a:rPr lang="en-US" b="1" dirty="0">
                <a:solidFill>
                  <a:schemeClr val="tx1"/>
                </a:solidFill>
              </a:rPr>
            </a:br>
            <a:endParaRPr lang="en-US" b="1" dirty="0">
              <a:solidFill>
                <a:schemeClr val="tx1"/>
              </a:solidFill>
            </a:endParaRPr>
          </a:p>
        </p:txBody>
      </p:sp>
      <p:sp>
        <p:nvSpPr>
          <p:cNvPr id="3" name="Content Placeholder 2">
            <a:extLst>
              <a:ext uri="{FF2B5EF4-FFF2-40B4-BE49-F238E27FC236}">
                <a16:creationId xmlns:a16="http://schemas.microsoft.com/office/drawing/2014/main" id="{BB8777CE-5664-45A4-93DF-9FE8FA8CA5D3}"/>
              </a:ext>
            </a:extLst>
          </p:cNvPr>
          <p:cNvSpPr>
            <a:spLocks noGrp="1"/>
          </p:cNvSpPr>
          <p:nvPr>
            <p:ph idx="1"/>
          </p:nvPr>
        </p:nvSpPr>
        <p:spPr>
          <a:xfrm>
            <a:off x="758756" y="1853248"/>
            <a:ext cx="9404723" cy="4195481"/>
          </a:xfrm>
        </p:spPr>
        <p:txBody>
          <a:bodyPr>
            <a:normAutofit/>
          </a:bodyPr>
          <a:lstStyle/>
          <a:p>
            <a:r>
              <a:rPr lang="en-US" sz="2800" b="0" i="0" dirty="0">
                <a:effectLst/>
              </a:rPr>
              <a:t>Benefits :</a:t>
            </a:r>
            <a:endParaRPr lang="en-US" sz="2800" dirty="0"/>
          </a:p>
          <a:p>
            <a:pPr marL="0" indent="0">
              <a:buNone/>
            </a:pPr>
            <a:r>
              <a:rPr lang="en-US" sz="2800" b="0" i="0" dirty="0">
                <a:effectLst/>
              </a:rPr>
              <a:t>   Decoupling logic from presentation</a:t>
            </a:r>
            <a:br>
              <a:rPr lang="en-US" sz="2800" b="0" i="0" dirty="0">
                <a:effectLst/>
              </a:rPr>
            </a:br>
            <a:r>
              <a:rPr lang="en-US" sz="2800" b="0" i="0" dirty="0">
                <a:effectLst/>
              </a:rPr>
              <a:t>   Re-use across pages</a:t>
            </a:r>
            <a:endParaRPr lang="en-US" sz="2800" dirty="0"/>
          </a:p>
          <a:p>
            <a:r>
              <a:rPr lang="en-US" sz="2800" b="0" i="0" dirty="0">
                <a:effectLst/>
              </a:rPr>
              <a:t>Disadvantage</a:t>
            </a:r>
            <a:br>
              <a:rPr lang="en-US" sz="2800" b="0" i="0" dirty="0">
                <a:effectLst/>
              </a:rPr>
            </a:br>
            <a:r>
              <a:rPr lang="en-US" sz="2800" b="0" i="0" dirty="0">
                <a:effectLst/>
              </a:rPr>
              <a:t>Script may load slowly</a:t>
            </a:r>
            <a:br>
              <a:rPr lang="en-US" sz="2800" b="0" i="0" dirty="0">
                <a:effectLst/>
              </a:rPr>
            </a:br>
            <a:r>
              <a:rPr lang="en-US" sz="2800" b="0" i="0" dirty="0">
                <a:effectLst/>
              </a:rPr>
              <a:t>Linking to remote script may pose security threat</a:t>
            </a:r>
            <a:r>
              <a:rPr lang="en-US" sz="3200" dirty="0"/>
              <a:t> </a:t>
            </a:r>
            <a:br>
              <a:rPr lang="en-US" sz="3600" dirty="0">
                <a:highlight>
                  <a:srgbClr val="0000FF"/>
                </a:highlight>
              </a:rPr>
            </a:br>
            <a:endParaRPr lang="en-US" sz="3600" dirty="0">
              <a:highlight>
                <a:srgbClr val="0000FF"/>
              </a:highlight>
            </a:endParaRPr>
          </a:p>
        </p:txBody>
      </p:sp>
      <p:sp>
        <p:nvSpPr>
          <p:cNvPr id="4" name="Slide Number Placeholder 3">
            <a:extLst>
              <a:ext uri="{FF2B5EF4-FFF2-40B4-BE49-F238E27FC236}">
                <a16:creationId xmlns:a16="http://schemas.microsoft.com/office/drawing/2014/main" id="{4C9DC6A8-0FAE-4315-A160-EBA200021132}"/>
              </a:ext>
            </a:extLst>
          </p:cNvPr>
          <p:cNvSpPr>
            <a:spLocks noGrp="1"/>
          </p:cNvSpPr>
          <p:nvPr>
            <p:ph type="sldNum" sz="quarter" idx="12"/>
          </p:nvPr>
        </p:nvSpPr>
        <p:spPr/>
        <p:txBody>
          <a:bodyPr/>
          <a:lstStyle/>
          <a:p>
            <a:fld id="{D57F1E4F-1CFF-5643-939E-02111984F565}" type="slidenum">
              <a:rPr lang="en-US" smtClean="0"/>
              <a:pPr/>
              <a:t>17</a:t>
            </a:fld>
            <a:endParaRPr lang="en-US" dirty="0"/>
          </a:p>
        </p:txBody>
      </p:sp>
    </p:spTree>
    <p:extLst>
      <p:ext uri="{BB962C8B-B14F-4D97-AF65-F5344CB8AC3E}">
        <p14:creationId xmlns:p14="http://schemas.microsoft.com/office/powerpoint/2010/main" val="1021409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6B6F3-DCAD-4AB3-A0FC-027179B67204}"/>
              </a:ext>
            </a:extLst>
          </p:cNvPr>
          <p:cNvSpPr>
            <a:spLocks noGrp="1"/>
          </p:cNvSpPr>
          <p:nvPr>
            <p:ph type="title"/>
          </p:nvPr>
        </p:nvSpPr>
        <p:spPr/>
        <p:txBody>
          <a:bodyPr/>
          <a:lstStyle/>
          <a:p>
            <a:r>
              <a:rPr lang="en-US" b="1" dirty="0">
                <a:solidFill>
                  <a:schemeClr val="tx1"/>
                </a:solidFill>
              </a:rPr>
              <a:t>Comments </a:t>
            </a:r>
            <a:br>
              <a:rPr lang="en-US" b="1" dirty="0">
                <a:solidFill>
                  <a:schemeClr val="tx1"/>
                </a:solidFill>
              </a:rPr>
            </a:br>
            <a:endParaRPr lang="en-US" b="1" dirty="0">
              <a:solidFill>
                <a:schemeClr val="tx1"/>
              </a:solidFill>
            </a:endParaRPr>
          </a:p>
        </p:txBody>
      </p:sp>
      <p:sp>
        <p:nvSpPr>
          <p:cNvPr id="4" name="Slide Number Placeholder 3">
            <a:extLst>
              <a:ext uri="{FF2B5EF4-FFF2-40B4-BE49-F238E27FC236}">
                <a16:creationId xmlns:a16="http://schemas.microsoft.com/office/drawing/2014/main" id="{DA9654A0-54EE-4233-B095-169673EFCFD4}"/>
              </a:ext>
            </a:extLst>
          </p:cNvPr>
          <p:cNvSpPr>
            <a:spLocks noGrp="1"/>
          </p:cNvSpPr>
          <p:nvPr>
            <p:ph type="sldNum" sz="quarter" idx="12"/>
          </p:nvPr>
        </p:nvSpPr>
        <p:spPr/>
        <p:txBody>
          <a:bodyPr/>
          <a:lstStyle/>
          <a:p>
            <a:fld id="{D57F1E4F-1CFF-5643-939E-02111984F565}" type="slidenum">
              <a:rPr lang="en-US" smtClean="0"/>
              <a:pPr/>
              <a:t>18</a:t>
            </a:fld>
            <a:endParaRPr lang="en-US" dirty="0"/>
          </a:p>
        </p:txBody>
      </p:sp>
      <p:pic>
        <p:nvPicPr>
          <p:cNvPr id="6" name="Picture 5">
            <a:extLst>
              <a:ext uri="{FF2B5EF4-FFF2-40B4-BE49-F238E27FC236}">
                <a16:creationId xmlns:a16="http://schemas.microsoft.com/office/drawing/2014/main" id="{2DF78849-3639-4151-B13E-9F58BF03537F}"/>
              </a:ext>
            </a:extLst>
          </p:cNvPr>
          <p:cNvPicPr>
            <a:picLocks noChangeAspect="1"/>
          </p:cNvPicPr>
          <p:nvPr/>
        </p:nvPicPr>
        <p:blipFill>
          <a:blip r:embed="rId2"/>
          <a:stretch>
            <a:fillRect/>
          </a:stretch>
        </p:blipFill>
        <p:spPr>
          <a:xfrm>
            <a:off x="752475" y="2123170"/>
            <a:ext cx="9426792" cy="2239279"/>
          </a:xfrm>
          <a:prstGeom prst="rect">
            <a:avLst/>
          </a:prstGeom>
        </p:spPr>
      </p:pic>
    </p:spTree>
    <p:extLst>
      <p:ext uri="{BB962C8B-B14F-4D97-AF65-F5344CB8AC3E}">
        <p14:creationId xmlns:p14="http://schemas.microsoft.com/office/powerpoint/2010/main" val="1833085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49492-8819-4583-A695-599F4BF8CB0A}"/>
              </a:ext>
            </a:extLst>
          </p:cNvPr>
          <p:cNvSpPr>
            <a:spLocks noGrp="1"/>
          </p:cNvSpPr>
          <p:nvPr>
            <p:ph type="title"/>
          </p:nvPr>
        </p:nvSpPr>
        <p:spPr>
          <a:xfrm>
            <a:off x="5035581" y="3309079"/>
            <a:ext cx="9404723" cy="1400530"/>
          </a:xfrm>
        </p:spPr>
        <p:txBody>
          <a:bodyPr/>
          <a:lstStyle/>
          <a:p>
            <a:r>
              <a:rPr lang="en-US" sz="7000" dirty="0"/>
              <a:t>End	</a:t>
            </a:r>
          </a:p>
        </p:txBody>
      </p:sp>
      <p:sp>
        <p:nvSpPr>
          <p:cNvPr id="4" name="Slide Number Placeholder 3">
            <a:extLst>
              <a:ext uri="{FF2B5EF4-FFF2-40B4-BE49-F238E27FC236}">
                <a16:creationId xmlns:a16="http://schemas.microsoft.com/office/drawing/2014/main" id="{DC4BE654-E3A3-477D-A133-E093E1329601}"/>
              </a:ext>
            </a:extLst>
          </p:cNvPr>
          <p:cNvSpPr>
            <a:spLocks noGrp="1"/>
          </p:cNvSpPr>
          <p:nvPr>
            <p:ph type="sldNum" sz="quarter" idx="12"/>
          </p:nvPr>
        </p:nvSpPr>
        <p:spPr/>
        <p:txBody>
          <a:bodyPr/>
          <a:lstStyle/>
          <a:p>
            <a:fld id="{D57F1E4F-1CFF-5643-939E-02111984F565}" type="slidenum">
              <a:rPr lang="en-US" smtClean="0"/>
              <a:pPr/>
              <a:t>19</a:t>
            </a:fld>
            <a:endParaRPr lang="en-US" dirty="0"/>
          </a:p>
        </p:txBody>
      </p:sp>
    </p:spTree>
    <p:extLst>
      <p:ext uri="{BB962C8B-B14F-4D97-AF65-F5344CB8AC3E}">
        <p14:creationId xmlns:p14="http://schemas.microsoft.com/office/powerpoint/2010/main" val="3263246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BBB69-6F67-4C81-8990-290C7C16A9CE}"/>
              </a:ext>
            </a:extLst>
          </p:cNvPr>
          <p:cNvSpPr>
            <a:spLocks noGrp="1"/>
          </p:cNvSpPr>
          <p:nvPr>
            <p:ph type="title"/>
          </p:nvPr>
        </p:nvSpPr>
        <p:spPr>
          <a:xfrm>
            <a:off x="522587" y="1063416"/>
            <a:ext cx="9404723" cy="1400530"/>
          </a:xfrm>
        </p:spPr>
        <p:txBody>
          <a:bodyPr/>
          <a:lstStyle/>
          <a:p>
            <a:r>
              <a:rPr lang="en-US" b="1" dirty="0">
                <a:solidFill>
                  <a:schemeClr val="accent3"/>
                </a:solidFill>
                <a:hlinkClick r:id="rId3">
                  <a:extLst>
                    <a:ext uri="{A12FA001-AC4F-418D-AE19-62706E023703}">
                      <ahyp:hlinkClr xmlns:ahyp="http://schemas.microsoft.com/office/drawing/2018/hyperlinkcolor" val="tx"/>
                    </a:ext>
                  </a:extLst>
                </a:hlinkClick>
              </a:rPr>
              <a:t>What is JavaScript</a:t>
            </a:r>
            <a:br>
              <a:rPr lang="en-US" b="1" u="sng" dirty="0">
                <a:solidFill>
                  <a:schemeClr val="tx1"/>
                </a:solidFill>
                <a:hlinkClick r:id="rId3">
                  <a:extLst>
                    <a:ext uri="{A12FA001-AC4F-418D-AE19-62706E023703}">
                      <ahyp:hlinkClr xmlns:ahyp="http://schemas.microsoft.com/office/drawing/2018/hyperlinkcolor" val="tx"/>
                    </a:ext>
                  </a:extLst>
                </a:hlinkClick>
              </a:rPr>
            </a:br>
            <a:endParaRPr lang="en-US" dirty="0">
              <a:solidFill>
                <a:schemeClr val="tx1"/>
              </a:solidFill>
            </a:endParaRPr>
          </a:p>
        </p:txBody>
      </p:sp>
      <p:sp>
        <p:nvSpPr>
          <p:cNvPr id="3" name="Content Placeholder 2">
            <a:extLst>
              <a:ext uri="{FF2B5EF4-FFF2-40B4-BE49-F238E27FC236}">
                <a16:creationId xmlns:a16="http://schemas.microsoft.com/office/drawing/2014/main" id="{435FE573-69FF-4954-95EC-2FD9A812CA9C}"/>
              </a:ext>
            </a:extLst>
          </p:cNvPr>
          <p:cNvSpPr>
            <a:spLocks noGrp="1"/>
          </p:cNvSpPr>
          <p:nvPr>
            <p:ph idx="1"/>
          </p:nvPr>
        </p:nvSpPr>
        <p:spPr>
          <a:xfrm>
            <a:off x="522587" y="2209801"/>
            <a:ext cx="10668152" cy="4195481"/>
          </a:xfrm>
        </p:spPr>
        <p:txBody>
          <a:bodyPr>
            <a:normAutofit/>
          </a:bodyPr>
          <a:lstStyle/>
          <a:p>
            <a:pPr algn="just"/>
            <a:r>
              <a:rPr lang="en-US" sz="2500" b="1" dirty="0">
                <a:solidFill>
                  <a:schemeClr val="accent3"/>
                </a:solidFill>
              </a:rPr>
              <a:t>JavaScript </a:t>
            </a:r>
            <a:r>
              <a:rPr lang="en-US" sz="2500" dirty="0"/>
              <a:t>is a cross-platform, object-oriented scripting language used to make webpages interactive (e.g. having complex animations, clickable buttons, popup menus, etc.).  There are also more advanced server side versions of JavaScript such as Node.js which allow you to add more functionality to a website than simply downloading files (such as real-time collaboration between multiple computers). </a:t>
            </a:r>
          </a:p>
        </p:txBody>
      </p:sp>
      <p:sp>
        <p:nvSpPr>
          <p:cNvPr id="5" name="Slide Number Placeholder 4">
            <a:extLst>
              <a:ext uri="{FF2B5EF4-FFF2-40B4-BE49-F238E27FC236}">
                <a16:creationId xmlns:a16="http://schemas.microsoft.com/office/drawing/2014/main" id="{265777E2-3D7C-4DC4-919E-4A98707A7F91}"/>
              </a:ext>
            </a:extLst>
          </p:cNvPr>
          <p:cNvSpPr>
            <a:spLocks noGrp="1"/>
          </p:cNvSpPr>
          <p:nvPr>
            <p:ph type="sldNum" sz="quarter" idx="12"/>
          </p:nvPr>
        </p:nvSpPr>
        <p:spPr/>
        <p:txBody>
          <a:bodyPr/>
          <a:lstStyle/>
          <a:p>
            <a:fld id="{D57F1E4F-1CFF-5643-939E-02111984F565}" type="slidenum">
              <a:rPr lang="en-US" smtClean="0"/>
              <a:pPr/>
              <a:t>2</a:t>
            </a:fld>
            <a:endParaRPr lang="en-US" dirty="0"/>
          </a:p>
        </p:txBody>
      </p:sp>
    </p:spTree>
    <p:extLst>
      <p:ext uri="{BB962C8B-B14F-4D97-AF65-F5344CB8AC3E}">
        <p14:creationId xmlns:p14="http://schemas.microsoft.com/office/powerpoint/2010/main" val="1806309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3B3B3-D6F2-4B7E-BE47-6FD10D2A8FC9}"/>
              </a:ext>
            </a:extLst>
          </p:cNvPr>
          <p:cNvSpPr>
            <a:spLocks noGrp="1"/>
          </p:cNvSpPr>
          <p:nvPr>
            <p:ph type="title"/>
          </p:nvPr>
        </p:nvSpPr>
        <p:spPr/>
        <p:txBody>
          <a:bodyPr/>
          <a:lstStyle/>
          <a:p>
            <a:r>
              <a:rPr lang="en-US" b="1" dirty="0">
                <a:solidFill>
                  <a:schemeClr val="accent3"/>
                </a:solidFill>
              </a:rPr>
              <a:t>Cont.…</a:t>
            </a:r>
          </a:p>
        </p:txBody>
      </p:sp>
      <p:sp>
        <p:nvSpPr>
          <p:cNvPr id="3" name="Content Placeholder 2">
            <a:extLst>
              <a:ext uri="{FF2B5EF4-FFF2-40B4-BE49-F238E27FC236}">
                <a16:creationId xmlns:a16="http://schemas.microsoft.com/office/drawing/2014/main" id="{A2CF16B3-ABFF-4BEE-AFD1-06A115B7CC9F}"/>
              </a:ext>
            </a:extLst>
          </p:cNvPr>
          <p:cNvSpPr>
            <a:spLocks noGrp="1"/>
          </p:cNvSpPr>
          <p:nvPr>
            <p:ph idx="1"/>
          </p:nvPr>
        </p:nvSpPr>
        <p:spPr>
          <a:xfrm>
            <a:off x="973124" y="1744910"/>
            <a:ext cx="9522598" cy="4285375"/>
          </a:xfrm>
        </p:spPr>
        <p:txBody>
          <a:bodyPr>
            <a:normAutofit/>
          </a:bodyPr>
          <a:lstStyle/>
          <a:p>
            <a:pPr marL="0" indent="0" algn="just">
              <a:buNone/>
            </a:pPr>
            <a:r>
              <a:rPr lang="en-US" sz="2500" b="1" i="1" dirty="0">
                <a:solidFill>
                  <a:schemeClr val="accent3"/>
                </a:solidFill>
              </a:rPr>
              <a:t>JavaScript</a:t>
            </a:r>
            <a:r>
              <a:rPr lang="en-US" sz="2500" b="1" dirty="0">
                <a:solidFill>
                  <a:schemeClr val="accent3"/>
                </a:solidFill>
              </a:rPr>
              <a:t> </a:t>
            </a:r>
            <a:r>
              <a:rPr lang="en-US" sz="2500" dirty="0"/>
              <a:t>was initially created to </a:t>
            </a:r>
            <a:r>
              <a:rPr lang="en-US" sz="2500" i="1" dirty="0"/>
              <a:t>“make web pages alive”</a:t>
            </a:r>
            <a:r>
              <a:rPr lang="en-US" sz="2500" dirty="0"/>
              <a:t>.</a:t>
            </a:r>
          </a:p>
          <a:p>
            <a:pPr marL="0" indent="0" algn="just">
              <a:buNone/>
            </a:pPr>
            <a:r>
              <a:rPr lang="en-US" sz="2500" dirty="0"/>
              <a:t>The programs in this language are called </a:t>
            </a:r>
            <a:r>
              <a:rPr lang="en-US" sz="2500" i="1" dirty="0">
                <a:solidFill>
                  <a:schemeClr val="accent3"/>
                </a:solidFill>
              </a:rPr>
              <a:t>scripts</a:t>
            </a:r>
            <a:r>
              <a:rPr lang="en-US" sz="2500" dirty="0">
                <a:solidFill>
                  <a:schemeClr val="accent3"/>
                </a:solidFill>
              </a:rPr>
              <a:t>. </a:t>
            </a:r>
            <a:r>
              <a:rPr lang="en-US" sz="2500" dirty="0"/>
              <a:t>They can be written right in a web page’s HTML and run automatically as the page loads.</a:t>
            </a:r>
          </a:p>
          <a:p>
            <a:pPr marL="0" indent="0" algn="just">
              <a:buNone/>
            </a:pPr>
            <a:r>
              <a:rPr lang="en-US" sz="2500" dirty="0"/>
              <a:t>Scripts are provided and executed as plain text. They don’t need special preparation or compilation to run.</a:t>
            </a:r>
          </a:p>
          <a:p>
            <a:pPr marL="0" indent="0" algn="just">
              <a:buNone/>
            </a:pPr>
            <a:r>
              <a:rPr lang="en-US" sz="2500" dirty="0"/>
              <a:t>In this aspect, </a:t>
            </a:r>
            <a:r>
              <a:rPr lang="en-US" sz="2500" dirty="0">
                <a:solidFill>
                  <a:schemeClr val="accent3"/>
                </a:solidFill>
              </a:rPr>
              <a:t>JavaScript</a:t>
            </a:r>
            <a:r>
              <a:rPr lang="en-US" sz="2500" dirty="0"/>
              <a:t> is very different from another language called </a:t>
            </a:r>
            <a:r>
              <a:rPr lang="en-US" sz="2500" b="1" dirty="0">
                <a:solidFill>
                  <a:schemeClr val="accent3"/>
                </a:solidFill>
                <a:hlinkClick r:id="rId2">
                  <a:extLst>
                    <a:ext uri="{A12FA001-AC4F-418D-AE19-62706E023703}">
                      <ahyp:hlinkClr xmlns:ahyp="http://schemas.microsoft.com/office/drawing/2018/hyperlinkcolor" val="tx"/>
                    </a:ext>
                  </a:extLst>
                </a:hlinkClick>
              </a:rPr>
              <a:t>Java</a:t>
            </a:r>
            <a:r>
              <a:rPr lang="en-US" sz="2500" b="1" dirty="0">
                <a:solidFill>
                  <a:schemeClr val="accent3"/>
                </a:solidFill>
              </a:rPr>
              <a:t>.</a:t>
            </a:r>
          </a:p>
          <a:p>
            <a:endParaRPr lang="en-US" sz="2500" dirty="0"/>
          </a:p>
        </p:txBody>
      </p:sp>
      <p:sp>
        <p:nvSpPr>
          <p:cNvPr id="5" name="Slide Number Placeholder 4">
            <a:extLst>
              <a:ext uri="{FF2B5EF4-FFF2-40B4-BE49-F238E27FC236}">
                <a16:creationId xmlns:a16="http://schemas.microsoft.com/office/drawing/2014/main" id="{30115277-3CA6-4C22-84EF-21E6B6477172}"/>
              </a:ext>
            </a:extLst>
          </p:cNvPr>
          <p:cNvSpPr>
            <a:spLocks noGrp="1"/>
          </p:cNvSpPr>
          <p:nvPr>
            <p:ph type="sldNum" sz="quarter" idx="12"/>
          </p:nvPr>
        </p:nvSpPr>
        <p:spPr/>
        <p:txBody>
          <a:bodyPr/>
          <a:lstStyle/>
          <a:p>
            <a:fld id="{D57F1E4F-1CFF-5643-939E-02111984F565}" type="slidenum">
              <a:rPr lang="en-US" smtClean="0"/>
              <a:pPr/>
              <a:t>3</a:t>
            </a:fld>
            <a:endParaRPr lang="en-US" dirty="0"/>
          </a:p>
        </p:txBody>
      </p:sp>
    </p:spTree>
    <p:extLst>
      <p:ext uri="{BB962C8B-B14F-4D97-AF65-F5344CB8AC3E}">
        <p14:creationId xmlns:p14="http://schemas.microsoft.com/office/powerpoint/2010/main" val="554136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012BA-AC57-47EC-912F-F4104BD27CFD}"/>
              </a:ext>
            </a:extLst>
          </p:cNvPr>
          <p:cNvSpPr>
            <a:spLocks noGrp="1"/>
          </p:cNvSpPr>
          <p:nvPr>
            <p:ph type="title"/>
          </p:nvPr>
        </p:nvSpPr>
        <p:spPr>
          <a:xfrm>
            <a:off x="874220" y="837031"/>
            <a:ext cx="9404723" cy="1400530"/>
          </a:xfrm>
        </p:spPr>
        <p:txBody>
          <a:bodyPr/>
          <a:lstStyle/>
          <a:p>
            <a:r>
              <a:rPr lang="en-US" b="1" dirty="0">
                <a:solidFill>
                  <a:schemeClr val="accent3"/>
                </a:solidFill>
              </a:rPr>
              <a:t>Why JavaScript</a:t>
            </a:r>
            <a:endParaRPr lang="en-US" dirty="0">
              <a:solidFill>
                <a:schemeClr val="accent3"/>
              </a:solidFill>
            </a:endParaRPr>
          </a:p>
        </p:txBody>
      </p:sp>
      <p:sp>
        <p:nvSpPr>
          <p:cNvPr id="3" name="Content Placeholder 2">
            <a:extLst>
              <a:ext uri="{FF2B5EF4-FFF2-40B4-BE49-F238E27FC236}">
                <a16:creationId xmlns:a16="http://schemas.microsoft.com/office/drawing/2014/main" id="{8D64BFA3-085F-4412-B74A-7DAAB8C3AEF8}"/>
              </a:ext>
            </a:extLst>
          </p:cNvPr>
          <p:cNvSpPr>
            <a:spLocks noGrp="1"/>
          </p:cNvSpPr>
          <p:nvPr>
            <p:ph idx="1"/>
          </p:nvPr>
        </p:nvSpPr>
        <p:spPr>
          <a:xfrm>
            <a:off x="947817" y="2052918"/>
            <a:ext cx="9404723" cy="4195481"/>
          </a:xfrm>
        </p:spPr>
        <p:txBody>
          <a:bodyPr>
            <a:normAutofit/>
          </a:bodyPr>
          <a:lstStyle/>
          <a:p>
            <a:pPr marL="0" indent="0" algn="just">
              <a:buNone/>
            </a:pPr>
            <a:r>
              <a:rPr lang="en-US" sz="2500" dirty="0"/>
              <a:t>When JavaScript was created, it initially had another name: “</a:t>
            </a:r>
            <a:r>
              <a:rPr lang="en-US" sz="2500" dirty="0" err="1">
                <a:solidFill>
                  <a:schemeClr val="accent3"/>
                </a:solidFill>
              </a:rPr>
              <a:t>LiveScript</a:t>
            </a:r>
            <a:r>
              <a:rPr lang="en-US" sz="2500" dirty="0"/>
              <a:t>”. But Java was very popular at that time, so it was decided that positioning a new language as a “younger brother” of Java would help.</a:t>
            </a:r>
          </a:p>
          <a:p>
            <a:pPr marL="0" indent="0" algn="just">
              <a:buNone/>
            </a:pPr>
            <a:r>
              <a:rPr lang="en-US" sz="2500" dirty="0"/>
              <a:t>But as it evolved, JavaScript became a fully independent language with its own specification called </a:t>
            </a:r>
            <a:r>
              <a:rPr lang="en-US" sz="2500" dirty="0">
                <a:solidFill>
                  <a:schemeClr val="accent3"/>
                </a:solidFill>
                <a:hlinkClick r:id="rId2">
                  <a:extLst>
                    <a:ext uri="{A12FA001-AC4F-418D-AE19-62706E023703}">
                      <ahyp:hlinkClr xmlns:ahyp="http://schemas.microsoft.com/office/drawing/2018/hyperlinkcolor" val="tx"/>
                    </a:ext>
                  </a:extLst>
                </a:hlinkClick>
              </a:rPr>
              <a:t>ECMAScript</a:t>
            </a:r>
            <a:r>
              <a:rPr lang="en-US" sz="2500" dirty="0"/>
              <a:t>, </a:t>
            </a:r>
            <a:r>
              <a:rPr lang="en-US" sz="2500" dirty="0">
                <a:solidFill>
                  <a:srgbClr val="FFFF00"/>
                </a:solidFill>
              </a:rPr>
              <a:t>European Computer Manufactures Association </a:t>
            </a:r>
            <a:r>
              <a:rPr lang="en-US" sz="2500" dirty="0"/>
              <a:t>and now it has no relation to Java at all.</a:t>
            </a:r>
          </a:p>
          <a:p>
            <a:endParaRPr lang="en-US" sz="2500" dirty="0"/>
          </a:p>
        </p:txBody>
      </p:sp>
      <p:sp>
        <p:nvSpPr>
          <p:cNvPr id="5" name="Slide Number Placeholder 4">
            <a:extLst>
              <a:ext uri="{FF2B5EF4-FFF2-40B4-BE49-F238E27FC236}">
                <a16:creationId xmlns:a16="http://schemas.microsoft.com/office/drawing/2014/main" id="{A7D60190-C132-4A58-81D4-DCC3D5274A68}"/>
              </a:ext>
            </a:extLst>
          </p:cNvPr>
          <p:cNvSpPr>
            <a:spLocks noGrp="1"/>
          </p:cNvSpPr>
          <p:nvPr>
            <p:ph type="sldNum" sz="quarter" idx="12"/>
          </p:nvPr>
        </p:nvSpPr>
        <p:spPr/>
        <p:txBody>
          <a:bodyPr/>
          <a:lstStyle/>
          <a:p>
            <a:fld id="{D57F1E4F-1CFF-5643-939E-02111984F565}" type="slidenum">
              <a:rPr lang="en-US" smtClean="0"/>
              <a:pPr/>
              <a:t>4</a:t>
            </a:fld>
            <a:endParaRPr lang="en-US" dirty="0"/>
          </a:p>
        </p:txBody>
      </p:sp>
    </p:spTree>
    <p:extLst>
      <p:ext uri="{BB962C8B-B14F-4D97-AF65-F5344CB8AC3E}">
        <p14:creationId xmlns:p14="http://schemas.microsoft.com/office/powerpoint/2010/main" val="2707122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A07C-1512-46DB-B0FA-72B54C8768E3}"/>
              </a:ext>
            </a:extLst>
          </p:cNvPr>
          <p:cNvSpPr>
            <a:spLocks noGrp="1"/>
          </p:cNvSpPr>
          <p:nvPr>
            <p:ph type="title"/>
          </p:nvPr>
        </p:nvSpPr>
        <p:spPr/>
        <p:txBody>
          <a:bodyPr/>
          <a:lstStyle/>
          <a:p>
            <a:r>
              <a:rPr lang="en-US" dirty="0">
                <a:solidFill>
                  <a:schemeClr val="accent3"/>
                </a:solidFill>
              </a:rPr>
              <a:t>Cont.…</a:t>
            </a:r>
          </a:p>
        </p:txBody>
      </p:sp>
      <p:sp>
        <p:nvSpPr>
          <p:cNvPr id="3" name="Content Placeholder 2">
            <a:extLst>
              <a:ext uri="{FF2B5EF4-FFF2-40B4-BE49-F238E27FC236}">
                <a16:creationId xmlns:a16="http://schemas.microsoft.com/office/drawing/2014/main" id="{37421559-945B-4564-AC1B-7FB26CF095D3}"/>
              </a:ext>
            </a:extLst>
          </p:cNvPr>
          <p:cNvSpPr>
            <a:spLocks noGrp="1"/>
          </p:cNvSpPr>
          <p:nvPr>
            <p:ph idx="1"/>
          </p:nvPr>
        </p:nvSpPr>
        <p:spPr>
          <a:xfrm>
            <a:off x="768626" y="1298713"/>
            <a:ext cx="9713844" cy="5263558"/>
          </a:xfrm>
        </p:spPr>
        <p:txBody>
          <a:bodyPr>
            <a:normAutofit/>
          </a:bodyPr>
          <a:lstStyle/>
          <a:p>
            <a:pPr algn="just"/>
            <a:r>
              <a:rPr lang="en-US" sz="2400" dirty="0"/>
              <a:t>Today, JavaScript can execute not only in the browser, but also on the server, or actually on any device that has a special program called </a:t>
            </a:r>
            <a:r>
              <a:rPr lang="en-US" sz="2400" dirty="0">
                <a:solidFill>
                  <a:schemeClr val="accent3"/>
                </a:solidFill>
                <a:hlinkClick r:id="rId2">
                  <a:extLst>
                    <a:ext uri="{A12FA001-AC4F-418D-AE19-62706E023703}">
                      <ahyp:hlinkClr xmlns:ahyp="http://schemas.microsoft.com/office/drawing/2018/hyperlinkcolor" val="tx"/>
                    </a:ext>
                  </a:extLst>
                </a:hlinkClick>
              </a:rPr>
              <a:t>the JavaScript engine</a:t>
            </a:r>
            <a:r>
              <a:rPr lang="en-US" sz="2400" dirty="0"/>
              <a:t>. </a:t>
            </a:r>
            <a:r>
              <a:rPr lang="en-US" sz="2400" dirty="0">
                <a:solidFill>
                  <a:srgbClr val="FFFF00"/>
                </a:solidFill>
              </a:rPr>
              <a:t>Computer Program that executes JS Code.</a:t>
            </a:r>
            <a:r>
              <a:rPr lang="en-US" sz="2400" dirty="0"/>
              <a:t> The browser has an embedded engine sometimes called a “JavaScript virtual machine”.</a:t>
            </a:r>
          </a:p>
          <a:p>
            <a:pPr algn="just"/>
            <a:r>
              <a:rPr lang="en-US" sz="2400" dirty="0"/>
              <a:t>Different engines have different “codenames”. For example:</a:t>
            </a:r>
          </a:p>
          <a:p>
            <a:pPr algn="just"/>
            <a:r>
              <a:rPr lang="en-US" sz="2400" dirty="0">
                <a:solidFill>
                  <a:schemeClr val="accent3"/>
                </a:solidFill>
                <a:hlinkClick r:id="rId3">
                  <a:extLst>
                    <a:ext uri="{A12FA001-AC4F-418D-AE19-62706E023703}">
                      <ahyp:hlinkClr xmlns:ahyp="http://schemas.microsoft.com/office/drawing/2018/hyperlinkcolor" val="tx"/>
                    </a:ext>
                  </a:extLst>
                </a:hlinkClick>
              </a:rPr>
              <a:t>V8</a:t>
            </a:r>
            <a:r>
              <a:rPr lang="en-US" sz="2400" dirty="0">
                <a:solidFill>
                  <a:schemeClr val="accent3"/>
                </a:solidFill>
              </a:rPr>
              <a:t> </a:t>
            </a:r>
            <a:r>
              <a:rPr lang="en-US" sz="2400" dirty="0"/>
              <a:t>– in Chrome and Opera.</a:t>
            </a:r>
          </a:p>
          <a:p>
            <a:pPr algn="just"/>
            <a:r>
              <a:rPr lang="en-US" sz="2400" dirty="0" err="1">
                <a:solidFill>
                  <a:schemeClr val="accent3"/>
                </a:solidFill>
                <a:hlinkClick r:id="rId4">
                  <a:extLst>
                    <a:ext uri="{A12FA001-AC4F-418D-AE19-62706E023703}">
                      <ahyp:hlinkClr xmlns:ahyp="http://schemas.microsoft.com/office/drawing/2018/hyperlinkcolor" val="tx"/>
                    </a:ext>
                  </a:extLst>
                </a:hlinkClick>
              </a:rPr>
              <a:t>SpiderMonkey</a:t>
            </a:r>
            <a:r>
              <a:rPr lang="en-US" sz="2400" dirty="0"/>
              <a:t> – in Firefox.</a:t>
            </a:r>
          </a:p>
          <a:p>
            <a:pPr algn="just"/>
            <a:r>
              <a:rPr lang="en-US" sz="2400" dirty="0"/>
              <a:t>There are other codenames like “Trident” and “Chakra” for different versions of IE, “</a:t>
            </a:r>
            <a:r>
              <a:rPr lang="en-US" sz="2400" dirty="0" err="1"/>
              <a:t>ChakraCore</a:t>
            </a:r>
            <a:r>
              <a:rPr lang="en-US" sz="2400" dirty="0"/>
              <a:t>” for Microsoft Edge, “Nitro” and “</a:t>
            </a:r>
            <a:r>
              <a:rPr lang="en-US" sz="2400" dirty="0" err="1"/>
              <a:t>SquirrelFish</a:t>
            </a:r>
            <a:r>
              <a:rPr lang="en-US" sz="2400" dirty="0"/>
              <a:t>” for Safari, etc.</a:t>
            </a:r>
          </a:p>
          <a:p>
            <a:endParaRPr lang="en-US" dirty="0"/>
          </a:p>
        </p:txBody>
      </p:sp>
      <p:sp>
        <p:nvSpPr>
          <p:cNvPr id="5" name="Slide Number Placeholder 4">
            <a:extLst>
              <a:ext uri="{FF2B5EF4-FFF2-40B4-BE49-F238E27FC236}">
                <a16:creationId xmlns:a16="http://schemas.microsoft.com/office/drawing/2014/main" id="{21AB2DFA-5ADC-4D8D-B4AF-4BE5401273B1}"/>
              </a:ext>
            </a:extLst>
          </p:cNvPr>
          <p:cNvSpPr>
            <a:spLocks noGrp="1"/>
          </p:cNvSpPr>
          <p:nvPr>
            <p:ph type="sldNum" sz="quarter" idx="12"/>
          </p:nvPr>
        </p:nvSpPr>
        <p:spPr/>
        <p:txBody>
          <a:bodyPr/>
          <a:lstStyle/>
          <a:p>
            <a:fld id="{D57F1E4F-1CFF-5643-939E-02111984F565}" type="slidenum">
              <a:rPr lang="en-US" smtClean="0"/>
              <a:pPr/>
              <a:t>5</a:t>
            </a:fld>
            <a:endParaRPr lang="en-US" dirty="0"/>
          </a:p>
        </p:txBody>
      </p:sp>
    </p:spTree>
    <p:extLst>
      <p:ext uri="{BB962C8B-B14F-4D97-AF65-F5344CB8AC3E}">
        <p14:creationId xmlns:p14="http://schemas.microsoft.com/office/powerpoint/2010/main" val="2804237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0C2AF-965B-4495-AC77-B7EFE852EFE7}"/>
              </a:ext>
            </a:extLst>
          </p:cNvPr>
          <p:cNvSpPr>
            <a:spLocks noGrp="1"/>
          </p:cNvSpPr>
          <p:nvPr>
            <p:ph type="title"/>
          </p:nvPr>
        </p:nvSpPr>
        <p:spPr/>
        <p:txBody>
          <a:bodyPr/>
          <a:lstStyle/>
          <a:p>
            <a:r>
              <a:rPr lang="en-US" sz="4000" b="1" dirty="0">
                <a:solidFill>
                  <a:schemeClr val="accent3"/>
                </a:solidFill>
              </a:rPr>
              <a:t>What can in-browser JavaScript do</a:t>
            </a:r>
            <a:br>
              <a:rPr lang="en-US" b="1" dirty="0">
                <a:solidFill>
                  <a:schemeClr val="tx1"/>
                </a:solidFill>
              </a:rPr>
            </a:br>
            <a:endParaRPr lang="en-US" dirty="0">
              <a:solidFill>
                <a:schemeClr val="tx1"/>
              </a:solidFill>
            </a:endParaRPr>
          </a:p>
        </p:txBody>
      </p:sp>
      <p:sp>
        <p:nvSpPr>
          <p:cNvPr id="3" name="Content Placeholder 2">
            <a:extLst>
              <a:ext uri="{FF2B5EF4-FFF2-40B4-BE49-F238E27FC236}">
                <a16:creationId xmlns:a16="http://schemas.microsoft.com/office/drawing/2014/main" id="{00CB32DD-0082-43EF-987C-E1FA924CF4BE}"/>
              </a:ext>
            </a:extLst>
          </p:cNvPr>
          <p:cNvSpPr>
            <a:spLocks noGrp="1"/>
          </p:cNvSpPr>
          <p:nvPr>
            <p:ph idx="1"/>
          </p:nvPr>
        </p:nvSpPr>
        <p:spPr>
          <a:xfrm>
            <a:off x="684536" y="1457739"/>
            <a:ext cx="9668003" cy="4651573"/>
          </a:xfrm>
        </p:spPr>
        <p:txBody>
          <a:bodyPr>
            <a:noAutofit/>
          </a:bodyPr>
          <a:lstStyle/>
          <a:p>
            <a:pPr algn="just"/>
            <a:r>
              <a:rPr lang="en-US" sz="2500" dirty="0"/>
              <a:t>Modern JavaScript is a “safe” programming language. It does not provide low-level access to memory or CPU, because it was initially created for browsers which do not require it.</a:t>
            </a:r>
          </a:p>
          <a:p>
            <a:pPr algn="just"/>
            <a:r>
              <a:rPr lang="en-US" sz="2500" dirty="0"/>
              <a:t>JavaScript’s capabilities greatly depend on the environment it’s running in. For instance, </a:t>
            </a:r>
            <a:r>
              <a:rPr lang="en-US" sz="2500" dirty="0">
                <a:solidFill>
                  <a:schemeClr val="accent3"/>
                </a:solidFill>
                <a:hlinkClick r:id="rId2">
                  <a:extLst>
                    <a:ext uri="{A12FA001-AC4F-418D-AE19-62706E023703}">
                      <ahyp:hlinkClr xmlns:ahyp="http://schemas.microsoft.com/office/drawing/2018/hyperlinkcolor" val="tx"/>
                    </a:ext>
                  </a:extLst>
                </a:hlinkClick>
              </a:rPr>
              <a:t>Node.js</a:t>
            </a:r>
            <a:r>
              <a:rPr lang="en-US" sz="2500" dirty="0">
                <a:solidFill>
                  <a:schemeClr val="accent3"/>
                </a:solidFill>
              </a:rPr>
              <a:t> </a:t>
            </a:r>
            <a:r>
              <a:rPr lang="en-US" sz="2500" dirty="0"/>
              <a:t>supports functions that allow JavaScript to read/write arbitrary files, perform network requests, etc.</a:t>
            </a:r>
          </a:p>
          <a:p>
            <a:pPr algn="just"/>
            <a:r>
              <a:rPr lang="en-US" sz="2500" dirty="0"/>
              <a:t>In-browser JavaScript can do everything related to webpage manipulation, interaction with the user, and the webserver.</a:t>
            </a:r>
          </a:p>
          <a:p>
            <a:endParaRPr lang="en-US" sz="2500" dirty="0"/>
          </a:p>
        </p:txBody>
      </p:sp>
      <p:sp>
        <p:nvSpPr>
          <p:cNvPr id="4" name="Slide Number Placeholder 3">
            <a:extLst>
              <a:ext uri="{FF2B5EF4-FFF2-40B4-BE49-F238E27FC236}">
                <a16:creationId xmlns:a16="http://schemas.microsoft.com/office/drawing/2014/main" id="{3F70CE4C-ED5B-4C83-885E-0C783E95C664}"/>
              </a:ext>
            </a:extLst>
          </p:cNvPr>
          <p:cNvSpPr>
            <a:spLocks noGrp="1"/>
          </p:cNvSpPr>
          <p:nvPr>
            <p:ph type="sldNum" sz="quarter" idx="12"/>
          </p:nvPr>
        </p:nvSpPr>
        <p:spPr/>
        <p:txBody>
          <a:bodyPr/>
          <a:lstStyle/>
          <a:p>
            <a:fld id="{D57F1E4F-1CFF-5643-939E-02111984F565}" type="slidenum">
              <a:rPr lang="en-US" smtClean="0"/>
              <a:pPr/>
              <a:t>6</a:t>
            </a:fld>
            <a:endParaRPr lang="en-US" dirty="0"/>
          </a:p>
        </p:txBody>
      </p:sp>
    </p:spTree>
    <p:extLst>
      <p:ext uri="{BB962C8B-B14F-4D97-AF65-F5344CB8AC3E}">
        <p14:creationId xmlns:p14="http://schemas.microsoft.com/office/powerpoint/2010/main" val="1694783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42436E-8A73-416B-8FDF-2B9DC3ED3BF7}"/>
              </a:ext>
            </a:extLst>
          </p:cNvPr>
          <p:cNvSpPr>
            <a:spLocks noGrp="1"/>
          </p:cNvSpPr>
          <p:nvPr>
            <p:ph idx="1"/>
          </p:nvPr>
        </p:nvSpPr>
        <p:spPr>
          <a:xfrm>
            <a:off x="709555" y="945771"/>
            <a:ext cx="9500372" cy="5097220"/>
          </a:xfrm>
        </p:spPr>
        <p:txBody>
          <a:bodyPr>
            <a:noAutofit/>
          </a:bodyPr>
          <a:lstStyle/>
          <a:p>
            <a:pPr algn="just"/>
            <a:r>
              <a:rPr lang="en-US" sz="2500" dirty="0"/>
              <a:t>For instance, in-browser JavaScript is able to:</a:t>
            </a:r>
          </a:p>
          <a:p>
            <a:pPr algn="just"/>
            <a:r>
              <a:rPr lang="en-US" sz="2500" dirty="0"/>
              <a:t>Add new HTML to the page, change the existing content, modify styles.</a:t>
            </a:r>
          </a:p>
          <a:p>
            <a:pPr algn="just"/>
            <a:r>
              <a:rPr lang="en-US" sz="2500" dirty="0"/>
              <a:t>React to user actions, run on mouse clicks, pointer movements, key presses.</a:t>
            </a:r>
          </a:p>
          <a:p>
            <a:pPr algn="just"/>
            <a:r>
              <a:rPr lang="en-US" sz="2500" dirty="0"/>
              <a:t>Send requests over the network to remote servers, download and upload files (so-called </a:t>
            </a:r>
            <a:r>
              <a:rPr lang="en-US" sz="2500" dirty="0">
                <a:solidFill>
                  <a:schemeClr val="accent3"/>
                </a:solidFill>
                <a:hlinkClick r:id="rId3">
                  <a:extLst>
                    <a:ext uri="{A12FA001-AC4F-418D-AE19-62706E023703}">
                      <ahyp:hlinkClr xmlns:ahyp="http://schemas.microsoft.com/office/drawing/2018/hyperlinkcolor" val="tx"/>
                    </a:ext>
                  </a:extLst>
                </a:hlinkClick>
              </a:rPr>
              <a:t>AJAX</a:t>
            </a:r>
            <a:r>
              <a:rPr lang="en-US" sz="2500" dirty="0"/>
              <a:t> and </a:t>
            </a:r>
            <a:r>
              <a:rPr lang="en-US" sz="2500" dirty="0">
                <a:solidFill>
                  <a:schemeClr val="accent3"/>
                </a:solidFill>
                <a:hlinkClick r:id="rId4">
                  <a:extLst>
                    <a:ext uri="{A12FA001-AC4F-418D-AE19-62706E023703}">
                      <ahyp:hlinkClr xmlns:ahyp="http://schemas.microsoft.com/office/drawing/2018/hyperlinkcolor" val="tx"/>
                    </a:ext>
                  </a:extLst>
                </a:hlinkClick>
              </a:rPr>
              <a:t>COMET</a:t>
            </a:r>
            <a:r>
              <a:rPr lang="en-US" sz="2500" dirty="0"/>
              <a:t> technologies).</a:t>
            </a:r>
          </a:p>
          <a:p>
            <a:pPr algn="just"/>
            <a:r>
              <a:rPr lang="en-US" sz="2500" dirty="0"/>
              <a:t>Get and set cookies, ask questions to the visitor, show messages.</a:t>
            </a:r>
          </a:p>
          <a:p>
            <a:pPr algn="just"/>
            <a:r>
              <a:rPr lang="en-US" sz="2500" dirty="0"/>
              <a:t>Remember the data on the client-side (“local storage”).</a:t>
            </a:r>
          </a:p>
          <a:p>
            <a:endParaRPr lang="en-US" sz="2500" dirty="0"/>
          </a:p>
        </p:txBody>
      </p:sp>
      <p:sp>
        <p:nvSpPr>
          <p:cNvPr id="4" name="Slide Number Placeholder 3">
            <a:extLst>
              <a:ext uri="{FF2B5EF4-FFF2-40B4-BE49-F238E27FC236}">
                <a16:creationId xmlns:a16="http://schemas.microsoft.com/office/drawing/2014/main" id="{A8A1766C-99C0-4EA6-9464-A5921B3C8CDC}"/>
              </a:ext>
            </a:extLst>
          </p:cNvPr>
          <p:cNvSpPr>
            <a:spLocks noGrp="1"/>
          </p:cNvSpPr>
          <p:nvPr>
            <p:ph type="sldNum" sz="quarter" idx="12"/>
          </p:nvPr>
        </p:nvSpPr>
        <p:spPr/>
        <p:txBody>
          <a:bodyPr/>
          <a:lstStyle/>
          <a:p>
            <a:fld id="{D57F1E4F-1CFF-5643-939E-02111984F565}" type="slidenum">
              <a:rPr lang="en-US" smtClean="0"/>
              <a:pPr/>
              <a:t>7</a:t>
            </a:fld>
            <a:endParaRPr lang="en-US" dirty="0"/>
          </a:p>
        </p:txBody>
      </p:sp>
    </p:spTree>
    <p:extLst>
      <p:ext uri="{BB962C8B-B14F-4D97-AF65-F5344CB8AC3E}">
        <p14:creationId xmlns:p14="http://schemas.microsoft.com/office/powerpoint/2010/main" val="1749333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18DA4-7AFD-485C-A8CB-B12D2D5EF14B}"/>
              </a:ext>
            </a:extLst>
          </p:cNvPr>
          <p:cNvSpPr>
            <a:spLocks noGrp="1"/>
          </p:cNvSpPr>
          <p:nvPr>
            <p:ph type="title"/>
          </p:nvPr>
        </p:nvSpPr>
        <p:spPr/>
        <p:txBody>
          <a:bodyPr/>
          <a:lstStyle/>
          <a:p>
            <a:r>
              <a:rPr lang="de-DE" sz="3600" b="1" dirty="0">
                <a:solidFill>
                  <a:schemeClr val="accent3"/>
                </a:solidFill>
              </a:rPr>
              <a:t>What Can‘t in-browser JavaScript do</a:t>
            </a:r>
            <a:br>
              <a:rPr lang="de-DE" b="1" dirty="0">
                <a:solidFill>
                  <a:schemeClr val="tx1"/>
                </a:solidFill>
              </a:rPr>
            </a:br>
            <a:endParaRPr lang="en-US" dirty="0">
              <a:solidFill>
                <a:schemeClr val="tx1"/>
              </a:solidFill>
            </a:endParaRPr>
          </a:p>
        </p:txBody>
      </p:sp>
      <p:sp>
        <p:nvSpPr>
          <p:cNvPr id="4" name="Slide Number Placeholder 3">
            <a:extLst>
              <a:ext uri="{FF2B5EF4-FFF2-40B4-BE49-F238E27FC236}">
                <a16:creationId xmlns:a16="http://schemas.microsoft.com/office/drawing/2014/main" id="{221A13C6-B21A-479D-ABDA-73E4AD76A5FD}"/>
              </a:ext>
            </a:extLst>
          </p:cNvPr>
          <p:cNvSpPr>
            <a:spLocks noGrp="1"/>
          </p:cNvSpPr>
          <p:nvPr>
            <p:ph type="sldNum" sz="quarter" idx="12"/>
          </p:nvPr>
        </p:nvSpPr>
        <p:spPr/>
        <p:txBody>
          <a:bodyPr/>
          <a:lstStyle/>
          <a:p>
            <a:fld id="{D57F1E4F-1CFF-5643-939E-02111984F565}" type="slidenum">
              <a:rPr lang="en-US" smtClean="0"/>
              <a:pPr/>
              <a:t>8</a:t>
            </a:fld>
            <a:endParaRPr lang="en-US" dirty="0"/>
          </a:p>
        </p:txBody>
      </p:sp>
      <p:sp>
        <p:nvSpPr>
          <p:cNvPr id="6" name="Content Placeholder 5">
            <a:extLst>
              <a:ext uri="{FF2B5EF4-FFF2-40B4-BE49-F238E27FC236}">
                <a16:creationId xmlns:a16="http://schemas.microsoft.com/office/drawing/2014/main" id="{51839949-8737-485B-9154-4DAEF53F9721}"/>
              </a:ext>
            </a:extLst>
          </p:cNvPr>
          <p:cNvSpPr>
            <a:spLocks noGrp="1"/>
          </p:cNvSpPr>
          <p:nvPr>
            <p:ph idx="1"/>
          </p:nvPr>
        </p:nvSpPr>
        <p:spPr>
          <a:xfrm>
            <a:off x="772008" y="1642101"/>
            <a:ext cx="9580532" cy="4626178"/>
          </a:xfrm>
        </p:spPr>
        <p:txBody>
          <a:bodyPr>
            <a:noAutofit/>
          </a:bodyPr>
          <a:lstStyle/>
          <a:p>
            <a:pPr algn="just"/>
            <a:r>
              <a:rPr lang="en-US" sz="2400" dirty="0"/>
              <a:t>JavaScript’s abilities in the browser are limited for the sake of the user’s safety. The aim is to prevent an evil webpage from accessing private information or harming the user’s data.</a:t>
            </a:r>
          </a:p>
          <a:p>
            <a:pPr marL="0" indent="0" algn="just">
              <a:buNone/>
            </a:pPr>
            <a:r>
              <a:rPr lang="en-US" sz="2400" dirty="0"/>
              <a:t>    Examples of such restrictions include:</a:t>
            </a:r>
          </a:p>
          <a:p>
            <a:pPr algn="just"/>
            <a:r>
              <a:rPr lang="en-US" sz="2400" dirty="0"/>
              <a:t>JavaScript on a webpage may not read/write arbitrary files on the hard disk, copy them or execute programs. It has no direct access to OS system functions.</a:t>
            </a:r>
          </a:p>
          <a:p>
            <a:pPr algn="just"/>
            <a:r>
              <a:rPr lang="en-US" sz="2400" dirty="0"/>
              <a:t>There are ways to interact with camera/microphone and other devices, but they require a user’s explicit permission.</a:t>
            </a:r>
          </a:p>
        </p:txBody>
      </p:sp>
    </p:spTree>
    <p:extLst>
      <p:ext uri="{BB962C8B-B14F-4D97-AF65-F5344CB8AC3E}">
        <p14:creationId xmlns:p14="http://schemas.microsoft.com/office/powerpoint/2010/main" val="760807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49C65-C1D5-435E-AABD-DD092C46A47F}"/>
              </a:ext>
            </a:extLst>
          </p:cNvPr>
          <p:cNvSpPr>
            <a:spLocks noGrp="1"/>
          </p:cNvSpPr>
          <p:nvPr>
            <p:ph type="title"/>
          </p:nvPr>
        </p:nvSpPr>
        <p:spPr/>
        <p:txBody>
          <a:bodyPr/>
          <a:lstStyle/>
          <a:p>
            <a:r>
              <a:rPr lang="en-US" b="1" dirty="0">
                <a:solidFill>
                  <a:schemeClr val="accent3"/>
                </a:solidFill>
              </a:rPr>
              <a:t>What makes JavaScript unique</a:t>
            </a:r>
            <a:br>
              <a:rPr lang="en-US" b="1" dirty="0">
                <a:solidFill>
                  <a:schemeClr val="tx1"/>
                </a:solidFill>
              </a:rPr>
            </a:br>
            <a:endParaRPr lang="en-US" dirty="0">
              <a:solidFill>
                <a:schemeClr val="tx1"/>
              </a:solidFill>
            </a:endParaRPr>
          </a:p>
        </p:txBody>
      </p:sp>
      <p:sp>
        <p:nvSpPr>
          <p:cNvPr id="3" name="Content Placeholder 2">
            <a:extLst>
              <a:ext uri="{FF2B5EF4-FFF2-40B4-BE49-F238E27FC236}">
                <a16:creationId xmlns:a16="http://schemas.microsoft.com/office/drawing/2014/main" id="{55390E75-502C-4D2F-9B62-16230EE0648B}"/>
              </a:ext>
            </a:extLst>
          </p:cNvPr>
          <p:cNvSpPr>
            <a:spLocks noGrp="1"/>
          </p:cNvSpPr>
          <p:nvPr>
            <p:ph idx="1"/>
          </p:nvPr>
        </p:nvSpPr>
        <p:spPr>
          <a:xfrm>
            <a:off x="646111" y="1663908"/>
            <a:ext cx="9706429" cy="4898363"/>
          </a:xfrm>
        </p:spPr>
        <p:txBody>
          <a:bodyPr>
            <a:noAutofit/>
          </a:bodyPr>
          <a:lstStyle/>
          <a:p>
            <a:pPr marL="0" indent="0" algn="just">
              <a:buNone/>
            </a:pPr>
            <a:r>
              <a:rPr lang="en-US" sz="2500" dirty="0"/>
              <a:t>There are at least </a:t>
            </a:r>
            <a:r>
              <a:rPr lang="en-US" sz="2500" i="1" dirty="0"/>
              <a:t>three</a:t>
            </a:r>
            <a:r>
              <a:rPr lang="en-US" sz="2500" dirty="0"/>
              <a:t> great things about JavaScript:</a:t>
            </a:r>
          </a:p>
          <a:p>
            <a:pPr algn="just"/>
            <a:r>
              <a:rPr lang="en-US" sz="2500" dirty="0"/>
              <a:t>Full integration, incorporation with HTML/CSS.</a:t>
            </a:r>
          </a:p>
          <a:p>
            <a:pPr algn="just"/>
            <a:r>
              <a:rPr lang="en-US" sz="2500" dirty="0"/>
              <a:t>Simple things are done simply.</a:t>
            </a:r>
          </a:p>
          <a:p>
            <a:pPr algn="just"/>
            <a:r>
              <a:rPr lang="en-US" sz="2500" dirty="0"/>
              <a:t>Support by all major browsers and enabled by default.</a:t>
            </a:r>
          </a:p>
          <a:p>
            <a:pPr marL="0" indent="0" algn="just">
              <a:buNone/>
            </a:pPr>
            <a:r>
              <a:rPr lang="en-US" sz="2500" dirty="0">
                <a:solidFill>
                  <a:schemeClr val="accent3"/>
                </a:solidFill>
              </a:rPr>
              <a:t>JavaScript</a:t>
            </a:r>
            <a:r>
              <a:rPr lang="en-US" sz="2500" dirty="0"/>
              <a:t> is the only browser technology that combines                                      these three things. That’s what makes JavaScript unique. That’s why it’s the most widespread tool for creating browser interfaces.</a:t>
            </a:r>
          </a:p>
          <a:p>
            <a:pPr marL="0" indent="0" algn="just">
              <a:buNone/>
            </a:pPr>
            <a:r>
              <a:rPr lang="en-US" sz="2500" dirty="0"/>
              <a:t>That said, JavaScript also allows to create servers, mobile applications, etc.</a:t>
            </a:r>
          </a:p>
          <a:p>
            <a:pPr marL="0" indent="0">
              <a:buNone/>
            </a:pPr>
            <a:endParaRPr lang="en-US" sz="2500" dirty="0"/>
          </a:p>
        </p:txBody>
      </p:sp>
      <p:sp>
        <p:nvSpPr>
          <p:cNvPr id="4" name="Slide Number Placeholder 3">
            <a:extLst>
              <a:ext uri="{FF2B5EF4-FFF2-40B4-BE49-F238E27FC236}">
                <a16:creationId xmlns:a16="http://schemas.microsoft.com/office/drawing/2014/main" id="{9D14B18D-0E02-4DDF-BAD9-5527BD4CAF1F}"/>
              </a:ext>
            </a:extLst>
          </p:cNvPr>
          <p:cNvSpPr>
            <a:spLocks noGrp="1"/>
          </p:cNvSpPr>
          <p:nvPr>
            <p:ph type="sldNum" sz="quarter" idx="12"/>
          </p:nvPr>
        </p:nvSpPr>
        <p:spPr/>
        <p:txBody>
          <a:bodyPr/>
          <a:lstStyle/>
          <a:p>
            <a:fld id="{D57F1E4F-1CFF-5643-939E-02111984F565}" type="slidenum">
              <a:rPr lang="en-US" smtClean="0"/>
              <a:pPr/>
              <a:t>9</a:t>
            </a:fld>
            <a:endParaRPr lang="en-US" dirty="0"/>
          </a:p>
        </p:txBody>
      </p:sp>
    </p:spTree>
    <p:extLst>
      <p:ext uri="{BB962C8B-B14F-4D97-AF65-F5344CB8AC3E}">
        <p14:creationId xmlns:p14="http://schemas.microsoft.com/office/powerpoint/2010/main" val="27592637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397</TotalTime>
  <Words>1520</Words>
  <Application>Microsoft Office PowerPoint</Application>
  <PresentationFormat>Widescreen</PresentationFormat>
  <Paragraphs>111</Paragraphs>
  <Slides>19</Slides>
  <Notes>7</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Ion</vt:lpstr>
      <vt:lpstr>  An Introduction to JavaScript </vt:lpstr>
      <vt:lpstr>What is JavaScript </vt:lpstr>
      <vt:lpstr>Cont.…</vt:lpstr>
      <vt:lpstr>Why JavaScript</vt:lpstr>
      <vt:lpstr>Cont.…</vt:lpstr>
      <vt:lpstr>What can in-browser JavaScript do </vt:lpstr>
      <vt:lpstr>PowerPoint Presentation</vt:lpstr>
      <vt:lpstr>What Can‘t in-browser JavaScript do </vt:lpstr>
      <vt:lpstr>What makes JavaScript unique </vt:lpstr>
      <vt:lpstr>Code editors </vt:lpstr>
      <vt:lpstr>Developer console </vt:lpstr>
      <vt:lpstr>Google Chrome </vt:lpstr>
      <vt:lpstr>JS - first program  </vt:lpstr>
      <vt:lpstr>JavaScript - Output  </vt:lpstr>
      <vt:lpstr>JS – First Program  </vt:lpstr>
      <vt:lpstr>JS - External  </vt:lpstr>
      <vt:lpstr>JS – Linked Script  </vt:lpstr>
      <vt:lpstr>Comments  </vt:lpstr>
      <vt:lpstr>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JavaScript</dc:title>
  <dc:creator>Mohamud Osman Hamud</dc:creator>
  <cp:lastModifiedBy>Ibnu Ali</cp:lastModifiedBy>
  <cp:revision>47</cp:revision>
  <dcterms:created xsi:type="dcterms:W3CDTF">2019-09-01T18:32:26Z</dcterms:created>
  <dcterms:modified xsi:type="dcterms:W3CDTF">2022-09-23T10:57:16Z</dcterms:modified>
</cp:coreProperties>
</file>