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814" autoAdjust="0"/>
  </p:normalViewPr>
  <p:slideViewPr>
    <p:cSldViewPr snapToGrid="0">
      <p:cViewPr>
        <p:scale>
          <a:sx n="79" d="100"/>
          <a:sy n="79" d="100"/>
        </p:scale>
        <p:origin x="37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4FEA4-F024-4D60-8C30-E0E407216E3B}" type="datetimeFigureOut">
              <a:rPr lang="en-US" smtClean="0"/>
              <a:pPr/>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770D1-4D14-46D4-A650-C2743C179139}" type="slidenum">
              <a:rPr lang="en-US" smtClean="0"/>
              <a:pPr/>
              <a:t>‹#›</a:t>
            </a:fld>
            <a:endParaRPr lang="en-US"/>
          </a:p>
        </p:txBody>
      </p:sp>
    </p:spTree>
    <p:extLst>
      <p:ext uri="{BB962C8B-B14F-4D97-AF65-F5344CB8AC3E}">
        <p14:creationId xmlns:p14="http://schemas.microsoft.com/office/powerpoint/2010/main" val="268619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is convenient. You</a:t>
            </a:r>
          </a:p>
          <a:p>
            <a:r>
              <a:rPr lang="en-US" sz="1200" b="0" i="0" u="none" strike="noStrike" kern="1200" baseline="0" dirty="0">
                <a:solidFill>
                  <a:schemeClr val="tx1"/>
                </a:solidFill>
                <a:latin typeface="+mn-lt"/>
                <a:ea typeface="+mn-ea"/>
                <a:cs typeface="+mn-cs"/>
              </a:rPr>
              <a:t>don’t have to gather building material for your values or pay for them. You</a:t>
            </a:r>
          </a:p>
          <a:p>
            <a:r>
              <a:rPr lang="en-US" sz="1200" b="0" i="0" u="none" strike="noStrike" kern="1200" baseline="0" dirty="0">
                <a:solidFill>
                  <a:schemeClr val="tx1"/>
                </a:solidFill>
                <a:latin typeface="+mn-lt"/>
                <a:ea typeface="+mn-ea"/>
                <a:cs typeface="+mn-cs"/>
              </a:rPr>
              <a:t>just call for one, and </a:t>
            </a:r>
            <a:r>
              <a:rPr lang="en-US" sz="1200" b="0" i="1" u="none" strike="noStrike" kern="1200" baseline="0" dirty="0">
                <a:solidFill>
                  <a:schemeClr val="tx1"/>
                </a:solidFill>
                <a:latin typeface="+mn-lt"/>
                <a:ea typeface="+mn-ea"/>
                <a:cs typeface="+mn-cs"/>
              </a:rPr>
              <a:t>whoosh</a:t>
            </a:r>
            <a:r>
              <a:rPr lang="en-US" sz="1200" b="0" i="0" u="none" strike="noStrike" kern="1200" baseline="0" dirty="0">
                <a:solidFill>
                  <a:schemeClr val="tx1"/>
                </a:solidFill>
                <a:latin typeface="+mn-lt"/>
                <a:ea typeface="+mn-ea"/>
                <a:cs typeface="+mn-cs"/>
              </a:rPr>
              <a:t>, you have it. They are not really created from</a:t>
            </a:r>
          </a:p>
          <a:p>
            <a:r>
              <a:rPr lang="en-US" sz="1200" b="0" i="0" u="none" strike="noStrike" kern="1200" baseline="0" dirty="0">
                <a:solidFill>
                  <a:schemeClr val="tx1"/>
                </a:solidFill>
                <a:latin typeface="+mn-lt"/>
                <a:ea typeface="+mn-ea"/>
                <a:cs typeface="+mn-cs"/>
              </a:rPr>
              <a:t>thin air, of course. Every value has to be stored somewhere, and if you want to</a:t>
            </a:r>
          </a:p>
          <a:p>
            <a:r>
              <a:rPr lang="en-US" sz="1200" b="0" i="0" u="none" strike="noStrike" kern="1200" baseline="0" dirty="0">
                <a:solidFill>
                  <a:schemeClr val="tx1"/>
                </a:solidFill>
                <a:latin typeface="+mn-lt"/>
                <a:ea typeface="+mn-ea"/>
                <a:cs typeface="+mn-cs"/>
              </a:rPr>
              <a:t>use a gigantic amount of them at the same time, you might run out of memory.</a:t>
            </a:r>
          </a:p>
          <a:p>
            <a:r>
              <a:rPr lang="en-US" sz="1200" b="0" i="0" u="none" strike="noStrike" kern="1200" baseline="0" dirty="0">
                <a:solidFill>
                  <a:schemeClr val="tx1"/>
                </a:solidFill>
                <a:latin typeface="+mn-lt"/>
                <a:ea typeface="+mn-ea"/>
                <a:cs typeface="+mn-cs"/>
              </a:rPr>
              <a:t>Fortunately, this is a problem only if you need them all simultaneously. As</a:t>
            </a:r>
          </a:p>
          <a:p>
            <a:r>
              <a:rPr lang="en-US" sz="1200" b="0" i="0" u="none" strike="noStrike" kern="1200" baseline="0" dirty="0">
                <a:solidFill>
                  <a:schemeClr val="tx1"/>
                </a:solidFill>
                <a:latin typeface="+mn-lt"/>
                <a:ea typeface="+mn-ea"/>
                <a:cs typeface="+mn-cs"/>
              </a:rPr>
              <a:t>soon as you no longer use a value, it will dissipate, leaving behind its bits to</a:t>
            </a:r>
          </a:p>
          <a:p>
            <a:r>
              <a:rPr lang="en-US" sz="1200" b="0" i="0" u="none" strike="noStrike" kern="1200" baseline="0" dirty="0">
                <a:solidFill>
                  <a:schemeClr val="tx1"/>
                </a:solidFill>
                <a:latin typeface="+mn-lt"/>
                <a:ea typeface="+mn-ea"/>
                <a:cs typeface="+mn-cs"/>
              </a:rPr>
              <a:t>be recycled as building material for the next generation of values.</a:t>
            </a:r>
          </a:p>
          <a:p>
            <a:r>
              <a:rPr lang="en-US" sz="1200" b="0" i="0" u="none" strike="noStrike" kern="1200" baseline="0" dirty="0">
                <a:solidFill>
                  <a:schemeClr val="tx1"/>
                </a:solidFill>
                <a:latin typeface="+mn-lt"/>
                <a:ea typeface="+mn-ea"/>
                <a:cs typeface="+mn-cs"/>
              </a:rPr>
              <a:t>This chapter introduces the atomic elements of JavaScript programs, that is,</a:t>
            </a:r>
          </a:p>
          <a:p>
            <a:r>
              <a:rPr lang="en-US" sz="1200" b="0" i="0" u="none" strike="noStrike" kern="1200" baseline="0" dirty="0">
                <a:solidFill>
                  <a:schemeClr val="tx1"/>
                </a:solidFill>
                <a:latin typeface="+mn-lt"/>
                <a:ea typeface="+mn-ea"/>
                <a:cs typeface="+mn-cs"/>
              </a:rPr>
              <a:t>the simple value types and the operators that can act on such values.</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pPr/>
              <a:t>3</a:t>
            </a:fld>
            <a:endParaRPr lang="en-US"/>
          </a:p>
        </p:txBody>
      </p:sp>
    </p:spTree>
    <p:extLst>
      <p:ext uri="{BB962C8B-B14F-4D97-AF65-F5344CB8AC3E}">
        <p14:creationId xmlns:p14="http://schemas.microsoft.com/office/powerpoint/2010/main" val="837509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That behavior is often useful. When you want to test whether a value has a</a:t>
            </a:r>
          </a:p>
          <a:p>
            <a:r>
              <a:rPr lang="en-US" sz="1200" b="0" i="0" u="none" strike="noStrike" kern="1200" baseline="0" dirty="0">
                <a:solidFill>
                  <a:schemeClr val="tx1"/>
                </a:solidFill>
                <a:latin typeface="+mn-lt"/>
                <a:ea typeface="+mn-ea"/>
                <a:cs typeface="+mn-cs"/>
              </a:rPr>
              <a:t>real value instead of null or undefined, you can compare it to null with the</a:t>
            </a:r>
          </a:p>
          <a:p>
            <a:r>
              <a:rPr lang="en-US" sz="1200" b="0" i="0" u="none" strike="noStrike" kern="1200" baseline="0" dirty="0">
                <a:solidFill>
                  <a:schemeClr val="tx1"/>
                </a:solidFill>
                <a:latin typeface="+mn-lt"/>
                <a:ea typeface="+mn-ea"/>
                <a:cs typeface="+mn-cs"/>
              </a:rPr>
              <a:t>== (or !=) operator.</a:t>
            </a:r>
          </a:p>
          <a:p>
            <a:r>
              <a:rPr lang="en-US" sz="1200" b="0" i="0" u="none" strike="noStrike" kern="1200" baseline="0" dirty="0">
                <a:solidFill>
                  <a:schemeClr val="tx1"/>
                </a:solidFill>
                <a:latin typeface="+mn-lt"/>
                <a:ea typeface="+mn-ea"/>
                <a:cs typeface="+mn-cs"/>
              </a:rPr>
              <a:t>But what if you want to test whether something refers to the precise value</a:t>
            </a:r>
          </a:p>
          <a:p>
            <a:r>
              <a:rPr lang="en-US" sz="1200" b="0" i="0" u="none" strike="noStrike" kern="1200" baseline="0" dirty="0">
                <a:solidFill>
                  <a:schemeClr val="tx1"/>
                </a:solidFill>
                <a:latin typeface="+mn-lt"/>
                <a:ea typeface="+mn-ea"/>
                <a:cs typeface="+mn-cs"/>
              </a:rPr>
              <a:t>false? Expressions like 0 == false and "" == false are also true because</a:t>
            </a:r>
          </a:p>
          <a:p>
            <a:r>
              <a:rPr lang="en-US" sz="1200" b="0" i="0" u="none" strike="noStrike" kern="1200" baseline="0" dirty="0">
                <a:solidFill>
                  <a:schemeClr val="tx1"/>
                </a:solidFill>
                <a:latin typeface="+mn-lt"/>
                <a:ea typeface="+mn-ea"/>
                <a:cs typeface="+mn-cs"/>
              </a:rPr>
              <a:t>of automatic type conversion. When you do </a:t>
            </a:r>
            <a:r>
              <a:rPr lang="en-US" sz="1200" b="0" i="1" u="none" strike="noStrike" kern="1200" baseline="0" dirty="0">
                <a:solidFill>
                  <a:schemeClr val="tx1"/>
                </a:solidFill>
                <a:latin typeface="+mn-lt"/>
                <a:ea typeface="+mn-ea"/>
                <a:cs typeface="+mn-cs"/>
              </a:rPr>
              <a:t>not </a:t>
            </a:r>
            <a:r>
              <a:rPr lang="en-US" sz="1200" b="0" i="0" u="none" strike="noStrike" kern="1200" baseline="0" dirty="0">
                <a:solidFill>
                  <a:schemeClr val="tx1"/>
                </a:solidFill>
                <a:latin typeface="+mn-lt"/>
                <a:ea typeface="+mn-ea"/>
                <a:cs typeface="+mn-cs"/>
              </a:rPr>
              <a:t>want any type conversions</a:t>
            </a:r>
          </a:p>
          <a:p>
            <a:r>
              <a:rPr lang="en-US" sz="1200" b="0" i="0" u="none" strike="noStrike" kern="1200" baseline="0" dirty="0">
                <a:solidFill>
                  <a:schemeClr val="tx1"/>
                </a:solidFill>
                <a:latin typeface="+mn-lt"/>
                <a:ea typeface="+mn-ea"/>
                <a:cs typeface="+mn-cs"/>
              </a:rPr>
              <a:t>to happen, there are two additional operators: === and !==. The first tests</a:t>
            </a:r>
          </a:p>
          <a:p>
            <a:r>
              <a:rPr lang="en-US" sz="1200" b="0" i="0" u="none" strike="noStrike" kern="1200" baseline="0" dirty="0">
                <a:solidFill>
                  <a:schemeClr val="tx1"/>
                </a:solidFill>
                <a:latin typeface="+mn-lt"/>
                <a:ea typeface="+mn-ea"/>
                <a:cs typeface="+mn-cs"/>
              </a:rPr>
              <a:t>whether a value is </a:t>
            </a:r>
            <a:r>
              <a:rPr lang="en-US" sz="1200" b="0" i="1" u="none" strike="noStrike" kern="1200" baseline="0" dirty="0">
                <a:solidFill>
                  <a:schemeClr val="tx1"/>
                </a:solidFill>
                <a:latin typeface="+mn-lt"/>
                <a:ea typeface="+mn-ea"/>
                <a:cs typeface="+mn-cs"/>
              </a:rPr>
              <a:t>precisely </a:t>
            </a:r>
            <a:r>
              <a:rPr lang="en-US" sz="1200" b="0" i="0" u="none" strike="noStrike" kern="1200" baseline="0" dirty="0">
                <a:solidFill>
                  <a:schemeClr val="tx1"/>
                </a:solidFill>
                <a:latin typeface="+mn-lt"/>
                <a:ea typeface="+mn-ea"/>
                <a:cs typeface="+mn-cs"/>
              </a:rPr>
              <a:t>equal to the other, and the second tests whether it</a:t>
            </a:r>
          </a:p>
          <a:p>
            <a:r>
              <a:rPr lang="en-US" sz="1200" b="0" i="0" u="none" strike="noStrike" kern="1200" baseline="0" dirty="0">
                <a:solidFill>
                  <a:schemeClr val="tx1"/>
                </a:solidFill>
                <a:latin typeface="+mn-lt"/>
                <a:ea typeface="+mn-ea"/>
                <a:cs typeface="+mn-cs"/>
              </a:rPr>
              <a:t>is not precisely equal. So "" === false is false as expected.</a:t>
            </a:r>
          </a:p>
          <a:p>
            <a:r>
              <a:rPr lang="en-US" sz="1200" b="0" i="0" u="none" strike="noStrike" kern="1200" baseline="0" dirty="0">
                <a:solidFill>
                  <a:schemeClr val="tx1"/>
                </a:solidFill>
                <a:latin typeface="+mn-lt"/>
                <a:ea typeface="+mn-ea"/>
                <a:cs typeface="+mn-cs"/>
              </a:rPr>
              <a:t>I recommend using the three-character comparison operators defensively to</a:t>
            </a:r>
          </a:p>
          <a:p>
            <a:r>
              <a:rPr lang="en-US" sz="1200" b="0" i="0" u="none" strike="noStrike" kern="1200" baseline="0" dirty="0">
                <a:solidFill>
                  <a:schemeClr val="tx1"/>
                </a:solidFill>
                <a:latin typeface="+mn-lt"/>
                <a:ea typeface="+mn-ea"/>
                <a:cs typeface="+mn-cs"/>
              </a:rPr>
              <a:t>prevent unexpected type conversions from tripping you up. But when you’re</a:t>
            </a:r>
          </a:p>
          <a:p>
            <a:r>
              <a:rPr lang="en-US" sz="1200" b="0" i="0" u="none" strike="noStrike" kern="1200" baseline="0" dirty="0">
                <a:solidFill>
                  <a:schemeClr val="tx1"/>
                </a:solidFill>
                <a:latin typeface="+mn-lt"/>
                <a:ea typeface="+mn-ea"/>
                <a:cs typeface="+mn-cs"/>
              </a:rPr>
              <a:t>certain the types on both sides will be the same, there is no problem with using the shorter operators.</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pPr/>
              <a:t>24</a:t>
            </a:fld>
            <a:endParaRPr lang="en-US"/>
          </a:p>
        </p:txBody>
      </p:sp>
    </p:spTree>
    <p:extLst>
      <p:ext uri="{BB962C8B-B14F-4D97-AF65-F5344CB8AC3E}">
        <p14:creationId xmlns:p14="http://schemas.microsoft.com/office/powerpoint/2010/main" val="3529104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can use this functionality as a way to fall back on a default value. If you</a:t>
            </a:r>
          </a:p>
          <a:p>
            <a:r>
              <a:rPr lang="en-US" sz="1200" b="0" i="0" u="none" strike="noStrike" kern="1200" baseline="0" dirty="0">
                <a:solidFill>
                  <a:schemeClr val="tx1"/>
                </a:solidFill>
                <a:latin typeface="+mn-lt"/>
                <a:ea typeface="+mn-ea"/>
                <a:cs typeface="+mn-cs"/>
              </a:rPr>
              <a:t>have a value that might be empty, you can put || after it with a replacement</a:t>
            </a:r>
          </a:p>
          <a:p>
            <a:r>
              <a:rPr lang="en-US" sz="1200" b="0" i="0" u="none" strike="noStrike" kern="1200" baseline="0" dirty="0">
                <a:solidFill>
                  <a:schemeClr val="tx1"/>
                </a:solidFill>
                <a:latin typeface="+mn-lt"/>
                <a:ea typeface="+mn-ea"/>
                <a:cs typeface="+mn-cs"/>
              </a:rPr>
              <a:t>value. If the initial value can be converted to false, you’ll get the replacement</a:t>
            </a:r>
          </a:p>
          <a:p>
            <a:r>
              <a:rPr lang="en-US" sz="1200" b="0" i="0" u="none" strike="noStrike" kern="1200" baseline="0" dirty="0">
                <a:solidFill>
                  <a:schemeClr val="tx1"/>
                </a:solidFill>
                <a:latin typeface="+mn-lt"/>
                <a:ea typeface="+mn-ea"/>
                <a:cs typeface="+mn-cs"/>
              </a:rPr>
              <a:t>instead. The rules for converting strings and numbers to Boolean values state</a:t>
            </a:r>
          </a:p>
          <a:p>
            <a:r>
              <a:rPr lang="en-US" sz="1200" b="0" i="0" u="none" strike="noStrike" kern="1200" baseline="0" dirty="0">
                <a:solidFill>
                  <a:schemeClr val="tx1"/>
                </a:solidFill>
                <a:latin typeface="+mn-lt"/>
                <a:ea typeface="+mn-ea"/>
                <a:cs typeface="+mn-cs"/>
              </a:rPr>
              <a:t>that 0, </a:t>
            </a:r>
            <a:r>
              <a:rPr lang="en-US" sz="1200" b="0" i="0" u="none" strike="noStrike" kern="1200" baseline="0" dirty="0" err="1">
                <a:solidFill>
                  <a:schemeClr val="tx1"/>
                </a:solidFill>
                <a:latin typeface="+mn-lt"/>
                <a:ea typeface="+mn-ea"/>
                <a:cs typeface="+mn-cs"/>
              </a:rPr>
              <a:t>NaN</a:t>
            </a:r>
            <a:r>
              <a:rPr lang="en-US" sz="1200" b="0" i="0" u="none" strike="noStrike" kern="1200" baseline="0" dirty="0">
                <a:solidFill>
                  <a:schemeClr val="tx1"/>
                </a:solidFill>
                <a:latin typeface="+mn-lt"/>
                <a:ea typeface="+mn-ea"/>
                <a:cs typeface="+mn-cs"/>
              </a:rPr>
              <a:t>, and the empty string ("") count as false, while all the other values</a:t>
            </a:r>
          </a:p>
          <a:p>
            <a:r>
              <a:rPr lang="en-US" sz="1200" b="0" i="0" u="none" strike="noStrike" kern="1200" baseline="0" dirty="0">
                <a:solidFill>
                  <a:schemeClr val="tx1"/>
                </a:solidFill>
                <a:latin typeface="+mn-lt"/>
                <a:ea typeface="+mn-ea"/>
                <a:cs typeface="+mn-cs"/>
              </a:rPr>
              <a:t>count as true. So 0 || -1 produces -1, and "" || "!?" yields "!?".</a:t>
            </a:r>
          </a:p>
          <a:p>
            <a:r>
              <a:rPr lang="en-US" sz="1200" b="0" i="0" u="none" strike="noStrike" kern="1200" baseline="0" dirty="0">
                <a:solidFill>
                  <a:schemeClr val="tx1"/>
                </a:solidFill>
                <a:latin typeface="+mn-lt"/>
                <a:ea typeface="+mn-ea"/>
                <a:cs typeface="+mn-cs"/>
              </a:rPr>
              <a:t>The &amp;&amp; operator works similarly but the other way around. When the value</a:t>
            </a:r>
          </a:p>
          <a:p>
            <a:r>
              <a:rPr lang="en-US" sz="1200" b="0" i="0" u="none" strike="noStrike" kern="1200" baseline="0" dirty="0">
                <a:solidFill>
                  <a:schemeClr val="tx1"/>
                </a:solidFill>
                <a:latin typeface="+mn-lt"/>
                <a:ea typeface="+mn-ea"/>
                <a:cs typeface="+mn-cs"/>
              </a:rPr>
              <a:t>to its left is something that converts to false, it returns that value, and otherwise</a:t>
            </a:r>
          </a:p>
          <a:p>
            <a:r>
              <a:rPr lang="en-US" sz="1200" b="0" i="0" u="none" strike="noStrike" kern="1200" baseline="0" dirty="0">
                <a:solidFill>
                  <a:schemeClr val="tx1"/>
                </a:solidFill>
                <a:latin typeface="+mn-lt"/>
                <a:ea typeface="+mn-ea"/>
                <a:cs typeface="+mn-cs"/>
              </a:rPr>
              <a:t>it returns the value on its right.</a:t>
            </a:r>
          </a:p>
          <a:p>
            <a:r>
              <a:rPr lang="en-US" sz="1200" b="0" i="0" u="none" strike="noStrike" kern="1200" baseline="0" dirty="0">
                <a:solidFill>
                  <a:schemeClr val="tx1"/>
                </a:solidFill>
                <a:latin typeface="+mn-lt"/>
                <a:ea typeface="+mn-ea"/>
                <a:cs typeface="+mn-cs"/>
              </a:rPr>
              <a:t>Another important property of these two operators is that the part to their</a:t>
            </a:r>
          </a:p>
          <a:p>
            <a:r>
              <a:rPr lang="en-US" sz="1200" b="0" i="0" u="none" strike="noStrike" kern="1200" baseline="0" dirty="0">
                <a:solidFill>
                  <a:schemeClr val="tx1"/>
                </a:solidFill>
                <a:latin typeface="+mn-lt"/>
                <a:ea typeface="+mn-ea"/>
                <a:cs typeface="+mn-cs"/>
              </a:rPr>
              <a:t>right is evaluated only when necessary. In the case of true || X, no matter</a:t>
            </a:r>
          </a:p>
          <a:p>
            <a:r>
              <a:rPr lang="en-US" sz="1200" b="0" i="0" u="none" strike="noStrike" kern="1200" baseline="0" dirty="0">
                <a:solidFill>
                  <a:schemeClr val="tx1"/>
                </a:solidFill>
                <a:latin typeface="+mn-lt"/>
                <a:ea typeface="+mn-ea"/>
                <a:cs typeface="+mn-cs"/>
              </a:rPr>
              <a:t>what X is—even if it’s a piece of program that does something </a:t>
            </a:r>
            <a:r>
              <a:rPr lang="en-US" sz="1200" b="0" i="1" u="none" strike="noStrike" kern="1200" baseline="0" dirty="0">
                <a:solidFill>
                  <a:schemeClr val="tx1"/>
                </a:solidFill>
                <a:latin typeface="+mn-lt"/>
                <a:ea typeface="+mn-ea"/>
                <a:cs typeface="+mn-cs"/>
              </a:rPr>
              <a:t>terrible</a:t>
            </a:r>
            <a:r>
              <a:rPr lang="en-US" sz="1200" b="0" i="0" u="none" strike="noStrike" kern="1200" baseline="0" dirty="0">
                <a:solidFill>
                  <a:schemeClr val="tx1"/>
                </a:solidFill>
                <a:latin typeface="+mn-lt"/>
                <a:ea typeface="+mn-ea"/>
                <a:cs typeface="+mn-cs"/>
              </a:rPr>
              <a:t>—the</a:t>
            </a:r>
          </a:p>
          <a:p>
            <a:r>
              <a:rPr lang="en-US" sz="1200" b="0" i="0" u="none" strike="noStrike" kern="1200" baseline="0" dirty="0">
                <a:solidFill>
                  <a:schemeClr val="tx1"/>
                </a:solidFill>
                <a:latin typeface="+mn-lt"/>
                <a:ea typeface="+mn-ea"/>
                <a:cs typeface="+mn-cs"/>
              </a:rPr>
              <a:t>result will be true, and X is never evaluated. The same goes for false &amp;&amp; X,</a:t>
            </a:r>
          </a:p>
          <a:p>
            <a:r>
              <a:rPr lang="en-US" sz="1200" b="0" i="0" u="none" strike="noStrike" kern="1200" baseline="0" dirty="0">
                <a:solidFill>
                  <a:schemeClr val="tx1"/>
                </a:solidFill>
                <a:latin typeface="+mn-lt"/>
                <a:ea typeface="+mn-ea"/>
                <a:cs typeface="+mn-cs"/>
              </a:rPr>
              <a:t>which is false and will ignore X. This is called </a:t>
            </a:r>
            <a:r>
              <a:rPr lang="en-US" sz="1200" b="0" i="1" u="none" strike="noStrike" kern="1200" baseline="0" dirty="0">
                <a:solidFill>
                  <a:schemeClr val="tx1"/>
                </a:solidFill>
                <a:latin typeface="+mn-lt"/>
                <a:ea typeface="+mn-ea"/>
                <a:cs typeface="+mn-cs"/>
              </a:rPr>
              <a:t>short-circuit evaluation</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conditional operator works in a similar way. Of the second and third</a:t>
            </a:r>
          </a:p>
          <a:p>
            <a:r>
              <a:rPr lang="en-US" sz="1200" b="0" i="0" u="none" strike="noStrike" kern="1200" baseline="0" dirty="0">
                <a:solidFill>
                  <a:schemeClr val="tx1"/>
                </a:solidFill>
                <a:latin typeface="+mn-lt"/>
                <a:ea typeface="+mn-ea"/>
                <a:cs typeface="+mn-cs"/>
              </a:rPr>
              <a:t>values, only the one that is selected is evaluated.</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pPr/>
              <a:t>25</a:t>
            </a:fld>
            <a:endParaRPr lang="en-US"/>
          </a:p>
        </p:txBody>
      </p:sp>
    </p:spTree>
    <p:extLst>
      <p:ext uri="{BB962C8B-B14F-4D97-AF65-F5344CB8AC3E}">
        <p14:creationId xmlns:p14="http://schemas.microsoft.com/office/powerpoint/2010/main" val="380967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pPr/>
              <a:t>4</a:t>
            </a:fld>
            <a:endParaRPr lang="en-US"/>
          </a:p>
        </p:txBody>
      </p:sp>
    </p:spTree>
    <p:extLst>
      <p:ext uri="{BB962C8B-B14F-4D97-AF65-F5344CB8AC3E}">
        <p14:creationId xmlns:p14="http://schemas.microsoft.com/office/powerpoint/2010/main" val="152541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first stands for addition, and</a:t>
            </a:r>
          </a:p>
          <a:p>
            <a:r>
              <a:rPr lang="en-US" sz="1200" b="0" i="0" u="none" strike="noStrike" kern="1200" baseline="0" dirty="0">
                <a:solidFill>
                  <a:schemeClr val="tx1"/>
                </a:solidFill>
                <a:latin typeface="+mn-lt"/>
                <a:ea typeface="+mn-ea"/>
                <a:cs typeface="+mn-cs"/>
              </a:rPr>
              <a:t>the second stands for multiplication. Putting an operator between two values</a:t>
            </a:r>
          </a:p>
          <a:p>
            <a:r>
              <a:rPr lang="en-US" sz="1200" b="0" i="0" u="none" strike="noStrike" kern="1200" baseline="0" dirty="0">
                <a:solidFill>
                  <a:schemeClr val="tx1"/>
                </a:solidFill>
                <a:latin typeface="+mn-lt"/>
                <a:ea typeface="+mn-ea"/>
                <a:cs typeface="+mn-cs"/>
              </a:rPr>
              <a:t>will apply it to those values and produce a new value.</a:t>
            </a:r>
          </a:p>
          <a:p>
            <a:r>
              <a:rPr lang="en-US" sz="1200" b="0" i="0" u="none" strike="noStrike" kern="1200" baseline="0" dirty="0">
                <a:solidFill>
                  <a:schemeClr val="tx1"/>
                </a:solidFill>
                <a:latin typeface="+mn-lt"/>
                <a:ea typeface="+mn-ea"/>
                <a:cs typeface="+mn-cs"/>
              </a:rPr>
              <a:t>But does the example mean “add 4 and 100, and multiply the result by 11,”</a:t>
            </a:r>
          </a:p>
          <a:p>
            <a:r>
              <a:rPr lang="en-US" sz="1200" b="0" i="0" u="none" strike="noStrike" kern="1200" baseline="0" dirty="0">
                <a:solidFill>
                  <a:schemeClr val="tx1"/>
                </a:solidFill>
                <a:latin typeface="+mn-lt"/>
                <a:ea typeface="+mn-ea"/>
                <a:cs typeface="+mn-cs"/>
              </a:rPr>
              <a:t>or is the multiplication done before the adding? As you might have guessed,</a:t>
            </a:r>
          </a:p>
          <a:p>
            <a:r>
              <a:rPr lang="en-US" sz="1200" b="0" i="0" u="none" strike="noStrike" kern="1200" baseline="0" dirty="0">
                <a:solidFill>
                  <a:schemeClr val="tx1"/>
                </a:solidFill>
                <a:latin typeface="+mn-lt"/>
                <a:ea typeface="+mn-ea"/>
                <a:cs typeface="+mn-cs"/>
              </a:rPr>
              <a:t>the multiplication happens first. But as in mathematics, you can change this</a:t>
            </a:r>
          </a:p>
          <a:p>
            <a:r>
              <a:rPr lang="en-US" sz="1200" b="0" i="0" u="none" strike="noStrike" kern="1200" baseline="0" dirty="0">
                <a:solidFill>
                  <a:schemeClr val="tx1"/>
                </a:solidFill>
                <a:latin typeface="+mn-lt"/>
                <a:ea typeface="+mn-ea"/>
                <a:cs typeface="+mn-cs"/>
              </a:rPr>
              <a:t>by wrapping the addition in parentheses.</a:t>
            </a:r>
          </a:p>
          <a:p>
            <a:r>
              <a:rPr lang="en-US" sz="1200" b="0" i="0" u="none" strike="noStrike" kern="1200" baseline="0" dirty="0">
                <a:solidFill>
                  <a:schemeClr val="tx1"/>
                </a:solidFill>
                <a:latin typeface="+mn-lt"/>
                <a:ea typeface="+mn-ea"/>
                <a:cs typeface="+mn-cs"/>
              </a:rPr>
              <a:t>(100 + 4) * 11</a:t>
            </a:r>
          </a:p>
          <a:p>
            <a:r>
              <a:rPr lang="en-US" sz="1200" b="0" i="0" u="none" strike="noStrike" kern="1200" baseline="0" dirty="0">
                <a:solidFill>
                  <a:schemeClr val="tx1"/>
                </a:solidFill>
                <a:latin typeface="+mn-lt"/>
                <a:ea typeface="+mn-ea"/>
                <a:cs typeface="+mn-cs"/>
              </a:rPr>
              <a:t>For subtraction, there is the - operator, and division can be done with the /</a:t>
            </a:r>
          </a:p>
          <a:p>
            <a:r>
              <a:rPr lang="en-US" sz="1200" b="0" i="0" u="none" strike="noStrike" kern="1200" baseline="0" dirty="0">
                <a:solidFill>
                  <a:schemeClr val="tx1"/>
                </a:solidFill>
                <a:latin typeface="+mn-lt"/>
                <a:ea typeface="+mn-ea"/>
                <a:cs typeface="+mn-cs"/>
              </a:rPr>
              <a:t>operator.</a:t>
            </a:r>
          </a:p>
          <a:p>
            <a:r>
              <a:rPr lang="en-US" sz="1200" b="0" i="0" u="none" strike="noStrike" kern="1200" baseline="0" dirty="0">
                <a:solidFill>
                  <a:schemeClr val="tx1"/>
                </a:solidFill>
                <a:latin typeface="+mn-lt"/>
                <a:ea typeface="+mn-ea"/>
                <a:cs typeface="+mn-cs"/>
              </a:rPr>
              <a:t>When operators appear together without parentheses, the order in which</a:t>
            </a:r>
          </a:p>
          <a:p>
            <a:r>
              <a:rPr lang="en-US" sz="1200" b="0" i="0" u="none" strike="noStrike" kern="1200" baseline="0" dirty="0">
                <a:solidFill>
                  <a:schemeClr val="tx1"/>
                </a:solidFill>
                <a:latin typeface="+mn-lt"/>
                <a:ea typeface="+mn-ea"/>
                <a:cs typeface="+mn-cs"/>
              </a:rPr>
              <a:t>they are applied is determined by the </a:t>
            </a:r>
            <a:r>
              <a:rPr lang="en-US" sz="1200" b="0" i="1" u="none" strike="noStrike" kern="1200" baseline="0" dirty="0">
                <a:solidFill>
                  <a:schemeClr val="tx1"/>
                </a:solidFill>
                <a:latin typeface="+mn-lt"/>
                <a:ea typeface="+mn-ea"/>
                <a:cs typeface="+mn-cs"/>
              </a:rPr>
              <a:t>precedence </a:t>
            </a:r>
            <a:r>
              <a:rPr lang="en-US" sz="1200" b="0" i="0" u="none" strike="noStrike" kern="1200" baseline="0" dirty="0">
                <a:solidFill>
                  <a:schemeClr val="tx1"/>
                </a:solidFill>
                <a:latin typeface="+mn-lt"/>
                <a:ea typeface="+mn-ea"/>
                <a:cs typeface="+mn-cs"/>
              </a:rPr>
              <a:t>of the operators. The example</a:t>
            </a:r>
          </a:p>
          <a:p>
            <a:r>
              <a:rPr lang="en-US" sz="1200" b="0" i="0" u="none" strike="noStrike" kern="1200" baseline="0" dirty="0">
                <a:solidFill>
                  <a:schemeClr val="tx1"/>
                </a:solidFill>
                <a:latin typeface="+mn-lt"/>
                <a:ea typeface="+mn-ea"/>
                <a:cs typeface="+mn-cs"/>
              </a:rPr>
              <a:t>shows that multiplication comes before addition. The / operator has the same</a:t>
            </a:r>
          </a:p>
          <a:p>
            <a:r>
              <a:rPr lang="en-US" sz="1200" b="0" i="0" u="none" strike="noStrike" kern="1200" baseline="0" dirty="0">
                <a:solidFill>
                  <a:schemeClr val="tx1"/>
                </a:solidFill>
                <a:latin typeface="+mn-lt"/>
                <a:ea typeface="+mn-ea"/>
                <a:cs typeface="+mn-cs"/>
              </a:rPr>
              <a:t>precedence as *. Likewise for + and -. When multiple operators with the same</a:t>
            </a:r>
          </a:p>
          <a:p>
            <a:r>
              <a:rPr lang="en-US" sz="1200" b="0" i="0" u="none" strike="noStrike" kern="1200" baseline="0" dirty="0">
                <a:solidFill>
                  <a:schemeClr val="tx1"/>
                </a:solidFill>
                <a:latin typeface="+mn-lt"/>
                <a:ea typeface="+mn-ea"/>
                <a:cs typeface="+mn-cs"/>
              </a:rPr>
              <a:t>precedence appear next to each other, as in 1 - 2 + 1, they are applied left to</a:t>
            </a:r>
          </a:p>
          <a:p>
            <a:r>
              <a:rPr lang="en-US" sz="1200" b="0" i="0" u="none" strike="noStrike" kern="1200" baseline="0" dirty="0">
                <a:solidFill>
                  <a:schemeClr val="tx1"/>
                </a:solidFill>
                <a:latin typeface="+mn-lt"/>
                <a:ea typeface="+mn-ea"/>
                <a:cs typeface="+mn-cs"/>
              </a:rPr>
              <a:t>right: (1 - 2)+ 1.</a:t>
            </a:r>
          </a:p>
          <a:p>
            <a:r>
              <a:rPr lang="en-US" sz="1200" b="0" i="0" u="none" strike="noStrike" kern="1200" baseline="0" dirty="0">
                <a:solidFill>
                  <a:schemeClr val="tx1"/>
                </a:solidFill>
                <a:latin typeface="+mn-lt"/>
                <a:ea typeface="+mn-ea"/>
                <a:cs typeface="+mn-cs"/>
              </a:rPr>
              <a:t>These rules of precedence are not something you should worry about. When</a:t>
            </a:r>
          </a:p>
          <a:p>
            <a:r>
              <a:rPr lang="en-US" sz="1200" b="0" i="0" u="none" strike="noStrike" kern="1200" baseline="0" dirty="0">
                <a:solidFill>
                  <a:schemeClr val="tx1"/>
                </a:solidFill>
                <a:latin typeface="+mn-lt"/>
                <a:ea typeface="+mn-ea"/>
                <a:cs typeface="+mn-cs"/>
              </a:rPr>
              <a:t>in doubt, just add parentheses.</a:t>
            </a:r>
          </a:p>
          <a:p>
            <a:r>
              <a:rPr lang="en-US" sz="1200" b="0" i="0" u="none" strike="noStrike" kern="1200" baseline="0" dirty="0">
                <a:solidFill>
                  <a:schemeClr val="tx1"/>
                </a:solidFill>
                <a:latin typeface="+mn-lt"/>
                <a:ea typeface="+mn-ea"/>
                <a:cs typeface="+mn-cs"/>
              </a:rPr>
              <a:t>There is one more arithmetic operator, which you might not immediately</a:t>
            </a:r>
          </a:p>
          <a:p>
            <a:r>
              <a:rPr lang="en-US" sz="1200" b="0" i="0" u="none" strike="noStrike" kern="1200" baseline="0" dirty="0">
                <a:solidFill>
                  <a:schemeClr val="tx1"/>
                </a:solidFill>
                <a:latin typeface="+mn-lt"/>
                <a:ea typeface="+mn-ea"/>
                <a:cs typeface="+mn-cs"/>
              </a:rPr>
              <a:t>recognize.</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pPr/>
              <a:t>5</a:t>
            </a:fld>
            <a:endParaRPr lang="en-US"/>
          </a:p>
        </p:txBody>
      </p:sp>
    </p:spTree>
    <p:extLst>
      <p:ext uri="{BB962C8B-B14F-4D97-AF65-F5344CB8AC3E}">
        <p14:creationId xmlns:p14="http://schemas.microsoft.com/office/powerpoint/2010/main" val="254370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pPr/>
              <a:t>8</a:t>
            </a:fld>
            <a:endParaRPr lang="en-US"/>
          </a:p>
        </p:txBody>
      </p:sp>
    </p:spTree>
    <p:extLst>
      <p:ext uri="{BB962C8B-B14F-4D97-AF65-F5344CB8AC3E}">
        <p14:creationId xmlns:p14="http://schemas.microsoft.com/office/powerpoint/2010/main" val="719901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pPr/>
              <a:t>9</a:t>
            </a:fld>
            <a:endParaRPr lang="en-US"/>
          </a:p>
        </p:txBody>
      </p:sp>
    </p:spTree>
    <p:extLst>
      <p:ext uri="{BB962C8B-B14F-4D97-AF65-F5344CB8AC3E}">
        <p14:creationId xmlns:p14="http://schemas.microsoft.com/office/powerpoint/2010/main" val="252655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&gt; and &lt; signs are the traditional symbols for “is greater than” and “is</a:t>
            </a:r>
          </a:p>
          <a:p>
            <a:r>
              <a:rPr lang="en-US" sz="1200" b="0" i="0" u="none" strike="noStrike" kern="1200" baseline="0" dirty="0">
                <a:solidFill>
                  <a:schemeClr val="tx1"/>
                </a:solidFill>
                <a:latin typeface="+mn-lt"/>
                <a:ea typeface="+mn-ea"/>
                <a:cs typeface="+mn-cs"/>
              </a:rPr>
              <a:t>less than”, respectively. They are binary operators. Applying them results in</a:t>
            </a:r>
          </a:p>
          <a:p>
            <a:r>
              <a:rPr lang="en-US" sz="1200" b="0" i="0" u="none" strike="noStrike" kern="1200" baseline="0" dirty="0">
                <a:solidFill>
                  <a:schemeClr val="tx1"/>
                </a:solidFill>
                <a:latin typeface="+mn-lt"/>
                <a:ea typeface="+mn-ea"/>
                <a:cs typeface="+mn-cs"/>
              </a:rPr>
              <a:t>a Boolean value that indicates whether they hold true in this case.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way strings are ordered is roughly alphabetic but not really what you’d</a:t>
            </a:r>
          </a:p>
          <a:p>
            <a:r>
              <a:rPr lang="en-US" sz="1200" b="0" i="0" u="none" strike="noStrike" kern="1200" baseline="0" dirty="0">
                <a:solidFill>
                  <a:schemeClr val="tx1"/>
                </a:solidFill>
                <a:latin typeface="+mn-lt"/>
                <a:ea typeface="+mn-ea"/>
                <a:cs typeface="+mn-cs"/>
              </a:rPr>
              <a:t>expect to see in a dictionary: uppercase letters are always “less” than lowercase</a:t>
            </a:r>
          </a:p>
          <a:p>
            <a:r>
              <a:rPr lang="en-US" sz="1200" b="0" i="0" u="none" strike="noStrike" kern="1200" baseline="0" dirty="0">
                <a:solidFill>
                  <a:schemeClr val="tx1"/>
                </a:solidFill>
                <a:latin typeface="+mn-lt"/>
                <a:ea typeface="+mn-ea"/>
                <a:cs typeface="+mn-cs"/>
              </a:rPr>
              <a:t>ones, so "Z" &lt; "a", and nonalphabetic characters (!, -, and so on) are also</a:t>
            </a:r>
          </a:p>
          <a:p>
            <a:r>
              <a:rPr lang="en-US" sz="1200" b="0" i="0" u="none" strike="noStrike" kern="1200" baseline="0" dirty="0">
                <a:solidFill>
                  <a:schemeClr val="tx1"/>
                </a:solidFill>
                <a:latin typeface="+mn-lt"/>
                <a:ea typeface="+mn-ea"/>
                <a:cs typeface="+mn-cs"/>
              </a:rPr>
              <a:t>included in the ordering.</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pPr/>
              <a:t>17</a:t>
            </a:fld>
            <a:endParaRPr lang="en-US"/>
          </a:p>
        </p:txBody>
      </p:sp>
    </p:spTree>
    <p:extLst>
      <p:ext uri="{BB962C8B-B14F-4D97-AF65-F5344CB8AC3E}">
        <p14:creationId xmlns:p14="http://schemas.microsoft.com/office/powerpoint/2010/main" val="1190599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mixing these Boolean operators with arithmetic and other operators,</a:t>
            </a:r>
          </a:p>
          <a:p>
            <a:r>
              <a:rPr lang="en-US" sz="1200" b="0" i="0" u="none" strike="noStrike" kern="1200" baseline="0" dirty="0">
                <a:solidFill>
                  <a:schemeClr val="tx1"/>
                </a:solidFill>
                <a:latin typeface="+mn-lt"/>
                <a:ea typeface="+mn-ea"/>
                <a:cs typeface="+mn-cs"/>
              </a:rPr>
              <a:t>it is not always obvious when parentheses are needed. In practice, you can</a:t>
            </a:r>
          </a:p>
          <a:p>
            <a:r>
              <a:rPr lang="en-US" sz="1200" b="0" i="0" u="none" strike="noStrike" kern="1200" baseline="0" dirty="0">
                <a:solidFill>
                  <a:schemeClr val="tx1"/>
                </a:solidFill>
                <a:latin typeface="+mn-lt"/>
                <a:ea typeface="+mn-ea"/>
                <a:cs typeface="+mn-cs"/>
              </a:rPr>
              <a:t>usually get by with knowing that of the operators we have seen so far, || has</a:t>
            </a:r>
          </a:p>
          <a:p>
            <a:r>
              <a:rPr lang="en-US" sz="1200" b="0" i="0" u="none" strike="noStrike" kern="1200" baseline="0" dirty="0">
                <a:solidFill>
                  <a:schemeClr val="tx1"/>
                </a:solidFill>
                <a:latin typeface="+mn-lt"/>
                <a:ea typeface="+mn-ea"/>
                <a:cs typeface="+mn-cs"/>
              </a:rPr>
              <a:t>the lowest precedence, then comes &amp;&amp;, then the comparison operators (&gt;, ==,</a:t>
            </a:r>
          </a:p>
          <a:p>
            <a:r>
              <a:rPr lang="en-US" sz="1200" b="0" i="0" u="none" strike="noStrike" kern="1200" baseline="0" dirty="0">
                <a:solidFill>
                  <a:schemeClr val="tx1"/>
                </a:solidFill>
                <a:latin typeface="+mn-lt"/>
                <a:ea typeface="+mn-ea"/>
                <a:cs typeface="+mn-cs"/>
              </a:rPr>
              <a:t>and so on), and then the rest. This order has been chosen such that, in typical</a:t>
            </a:r>
          </a:p>
          <a:p>
            <a:r>
              <a:rPr lang="en-US" sz="1200" b="0" i="0" u="none" strike="noStrike" kern="1200" baseline="0" dirty="0">
                <a:solidFill>
                  <a:schemeClr val="tx1"/>
                </a:solidFill>
                <a:latin typeface="+mn-lt"/>
                <a:ea typeface="+mn-ea"/>
                <a:cs typeface="+mn-cs"/>
              </a:rPr>
              <a:t>expressions like the following one, as few parentheses as possible are necessary:</a:t>
            </a:r>
          </a:p>
          <a:p>
            <a:r>
              <a:rPr lang="en-US" sz="1200" b="0" i="0" u="none" strike="noStrike" kern="1200" baseline="0" dirty="0">
                <a:solidFill>
                  <a:schemeClr val="tx1"/>
                </a:solidFill>
                <a:latin typeface="+mn-lt"/>
                <a:ea typeface="+mn-ea"/>
                <a:cs typeface="+mn-cs"/>
              </a:rPr>
              <a:t>1 + 1 == 2 &amp;&amp; 10 * 10 &gt; 50</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last logical operator I will discuss is not unary, not binary, but </a:t>
            </a:r>
            <a:r>
              <a:rPr lang="en-US" sz="1200" b="0" i="1" u="none" strike="noStrike" kern="1200" baseline="0" dirty="0">
                <a:solidFill>
                  <a:schemeClr val="tx1"/>
                </a:solidFill>
                <a:latin typeface="+mn-lt"/>
                <a:ea typeface="+mn-ea"/>
                <a:cs typeface="+mn-cs"/>
              </a:rPr>
              <a:t>ternary</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operating on three values. It is written with a question mark and a colon, like</a:t>
            </a:r>
          </a:p>
          <a:p>
            <a:r>
              <a:rPr lang="en-US" sz="1200" b="0" i="0" u="none" strike="noStrike" kern="1200" baseline="0" dirty="0">
                <a:solidFill>
                  <a:schemeClr val="tx1"/>
                </a:solidFill>
                <a:latin typeface="+mn-lt"/>
                <a:ea typeface="+mn-ea"/>
                <a:cs typeface="+mn-cs"/>
              </a:rPr>
              <a:t>this: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one is called the </a:t>
            </a:r>
            <a:r>
              <a:rPr lang="en-US" sz="1200" b="0" i="1" u="none" strike="noStrike" kern="1200" baseline="0" dirty="0">
                <a:solidFill>
                  <a:schemeClr val="tx1"/>
                </a:solidFill>
                <a:latin typeface="+mn-lt"/>
                <a:ea typeface="+mn-ea"/>
                <a:cs typeface="+mn-cs"/>
              </a:rPr>
              <a:t>conditional </a:t>
            </a:r>
            <a:r>
              <a:rPr lang="en-US" sz="1200" b="0" i="0" u="none" strike="noStrike" kern="1200" baseline="0" dirty="0">
                <a:solidFill>
                  <a:schemeClr val="tx1"/>
                </a:solidFill>
                <a:latin typeface="+mn-lt"/>
                <a:ea typeface="+mn-ea"/>
                <a:cs typeface="+mn-cs"/>
              </a:rPr>
              <a:t>operator (or sometimes just the </a:t>
            </a:r>
            <a:r>
              <a:rPr lang="en-US" sz="1200" b="0" i="1" u="none" strike="noStrike" kern="1200" baseline="0" dirty="0">
                <a:solidFill>
                  <a:schemeClr val="tx1"/>
                </a:solidFill>
                <a:latin typeface="+mn-lt"/>
                <a:ea typeface="+mn-ea"/>
                <a:cs typeface="+mn-cs"/>
              </a:rPr>
              <a:t>ternary</a:t>
            </a:r>
          </a:p>
          <a:p>
            <a:r>
              <a:rPr lang="en-US" sz="1200" b="0" i="0" u="none" strike="noStrike" kern="1200" baseline="0" dirty="0">
                <a:solidFill>
                  <a:schemeClr val="tx1"/>
                </a:solidFill>
                <a:latin typeface="+mn-lt"/>
                <a:ea typeface="+mn-ea"/>
                <a:cs typeface="+mn-cs"/>
              </a:rPr>
              <a:t>operator since it is the only such operator in the language). The value on the</a:t>
            </a:r>
          </a:p>
          <a:p>
            <a:r>
              <a:rPr lang="en-US" sz="1200" b="0" i="0" u="none" strike="noStrike" kern="1200" baseline="0" dirty="0">
                <a:solidFill>
                  <a:schemeClr val="tx1"/>
                </a:solidFill>
                <a:latin typeface="+mn-lt"/>
                <a:ea typeface="+mn-ea"/>
                <a:cs typeface="+mn-cs"/>
              </a:rPr>
              <a:t>left of the question mark “picks” which of the other two values will come out.</a:t>
            </a:r>
          </a:p>
          <a:p>
            <a:r>
              <a:rPr lang="en-US" sz="1200" b="0" i="0" u="none" strike="noStrike" kern="1200" baseline="0" dirty="0">
                <a:solidFill>
                  <a:schemeClr val="tx1"/>
                </a:solidFill>
                <a:latin typeface="+mn-lt"/>
                <a:ea typeface="+mn-ea"/>
                <a:cs typeface="+mn-cs"/>
              </a:rPr>
              <a:t>When it is true, it chooses the middle value, and when it is false, it chooses the</a:t>
            </a:r>
          </a:p>
          <a:p>
            <a:r>
              <a:rPr lang="en-US" sz="1200" b="0" i="0" u="none" strike="noStrike" kern="1200" baseline="0" dirty="0">
                <a:solidFill>
                  <a:schemeClr val="tx1"/>
                </a:solidFill>
                <a:latin typeface="+mn-lt"/>
                <a:ea typeface="+mn-ea"/>
                <a:cs typeface="+mn-cs"/>
              </a:rPr>
              <a:t>value on the right.</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pPr/>
              <a:t>21</a:t>
            </a:fld>
            <a:endParaRPr lang="en-US"/>
          </a:p>
        </p:txBody>
      </p:sp>
    </p:spTree>
    <p:extLst>
      <p:ext uri="{BB962C8B-B14F-4D97-AF65-F5344CB8AC3E}">
        <p14:creationId xmlns:p14="http://schemas.microsoft.com/office/powerpoint/2010/main" val="208864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Many operations in the language that don’t produce a meaningful value</a:t>
            </a:r>
          </a:p>
          <a:p>
            <a:r>
              <a:rPr lang="en-US" sz="1200" b="0" i="0" u="none" strike="noStrike" kern="1200" baseline="0" dirty="0">
                <a:solidFill>
                  <a:schemeClr val="tx1"/>
                </a:solidFill>
                <a:latin typeface="+mn-lt"/>
                <a:ea typeface="+mn-ea"/>
                <a:cs typeface="+mn-cs"/>
              </a:rPr>
              <a:t>(you’ll see some later) yield undefined simply because they have to yield </a:t>
            </a:r>
            <a:r>
              <a:rPr lang="en-US" sz="1200" b="0" i="1" u="none" strike="noStrike" kern="1200" baseline="0" dirty="0">
                <a:solidFill>
                  <a:schemeClr val="tx1"/>
                </a:solidFill>
                <a:latin typeface="+mn-lt"/>
                <a:ea typeface="+mn-ea"/>
                <a:cs typeface="+mn-cs"/>
              </a:rPr>
              <a:t>some</a:t>
            </a:r>
          </a:p>
          <a:p>
            <a:r>
              <a:rPr lang="en-US" sz="1200" b="0" i="0" u="none" strike="noStrike" kern="1200" baseline="0" dirty="0">
                <a:solidFill>
                  <a:schemeClr val="tx1"/>
                </a:solidFill>
                <a:latin typeface="+mn-lt"/>
                <a:ea typeface="+mn-ea"/>
                <a:cs typeface="+mn-cs"/>
              </a:rPr>
              <a:t>value.</a:t>
            </a:r>
          </a:p>
          <a:p>
            <a:r>
              <a:rPr lang="en-US" sz="1200" b="0" i="0" u="none" strike="noStrike" kern="1200" baseline="0" dirty="0">
                <a:solidFill>
                  <a:schemeClr val="tx1"/>
                </a:solidFill>
                <a:latin typeface="+mn-lt"/>
                <a:ea typeface="+mn-ea"/>
                <a:cs typeface="+mn-cs"/>
              </a:rPr>
              <a:t>The difference in meaning between undefined and null is an accident of</a:t>
            </a:r>
          </a:p>
          <a:p>
            <a:r>
              <a:rPr lang="en-US" sz="1200" b="0" i="0" u="none" strike="noStrike" kern="1200" baseline="0" dirty="0">
                <a:solidFill>
                  <a:schemeClr val="tx1"/>
                </a:solidFill>
                <a:latin typeface="+mn-lt"/>
                <a:ea typeface="+mn-ea"/>
                <a:cs typeface="+mn-cs"/>
              </a:rPr>
              <a:t>JavaScript’s design, and it doesn’t matter most of the time. In cases where</a:t>
            </a:r>
          </a:p>
          <a:p>
            <a:r>
              <a:rPr lang="en-US" sz="1200" b="0" i="0" u="none" strike="noStrike" kern="1200" baseline="0" dirty="0">
                <a:solidFill>
                  <a:schemeClr val="tx1"/>
                </a:solidFill>
                <a:latin typeface="+mn-lt"/>
                <a:ea typeface="+mn-ea"/>
                <a:cs typeface="+mn-cs"/>
              </a:rPr>
              <a:t>you actually have to concern yourself with these values, I recommend treating</a:t>
            </a:r>
          </a:p>
          <a:p>
            <a:r>
              <a:rPr lang="en-US" sz="1200" b="0" i="0" u="none" strike="noStrike" kern="1200" baseline="0" dirty="0">
                <a:solidFill>
                  <a:schemeClr val="tx1"/>
                </a:solidFill>
                <a:latin typeface="+mn-lt"/>
                <a:ea typeface="+mn-ea"/>
                <a:cs typeface="+mn-cs"/>
              </a:rPr>
              <a:t>them as mostly interchangeable.</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pPr/>
              <a:t>22</a:t>
            </a:fld>
            <a:endParaRPr lang="en-US"/>
          </a:p>
        </p:txBody>
      </p:sp>
    </p:spTree>
    <p:extLst>
      <p:ext uri="{BB962C8B-B14F-4D97-AF65-F5344CB8AC3E}">
        <p14:creationId xmlns:p14="http://schemas.microsoft.com/office/powerpoint/2010/main" val="1865927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pPr/>
              <a:t>23</a:t>
            </a:fld>
            <a:endParaRPr lang="en-US"/>
          </a:p>
        </p:txBody>
      </p:sp>
    </p:spTree>
    <p:extLst>
      <p:ext uri="{BB962C8B-B14F-4D97-AF65-F5344CB8AC3E}">
        <p14:creationId xmlns:p14="http://schemas.microsoft.com/office/powerpoint/2010/main" val="326469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33CDD6-C1EA-481D-8A11-2E1B4211AC1D}"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864252-3587-4184-9B18-693453E503F0}" type="datetime1">
              <a:rPr lang="en-US" smtClean="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AEA4F1-4CB4-44A9-9DEF-C81FC6758AC0}"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D0DD1D-9150-48A0-892E-0777403FD74B}"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9E513-06A9-4AEB-B7B4-FE09A2C68AF8}"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0D626E-1B8E-415C-8046-E6D8F8483119}" type="datetime1">
              <a:rPr lang="en-US" smtClean="0"/>
              <a:pPr/>
              <a:t>9/23/2022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956771-C426-4FE7-BA37-FDDBE8224287}" type="datetime1">
              <a:rPr lang="en-US" smtClean="0"/>
              <a:pPr/>
              <a:t>9/23/2022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89111-0B25-4E96-8275-7FD1E1E59617}"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8F2AB-E30C-43FA-8CC0-B6FF7622DA35}"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F72F1E-6D35-47A2-9356-3DA5AEFB9B5D}"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8B1DF-9E3E-4050-A1CE-2F822ABE38D0}"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E01909-A9E5-41CE-957B-D822E302E4BB}" type="datetime1">
              <a:rPr lang="en-US" smtClean="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43897-ADB0-4DA0-8AA2-8A545D1B4402}" type="datetime1">
              <a:rPr lang="en-US" smtClean="0"/>
              <a:pPr/>
              <a:t>9/23/2022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AA1BB5-6BF0-4303-B6A3-DEE81506E543}" type="datetime1">
              <a:rPr lang="en-US" smtClean="0"/>
              <a:pPr/>
              <a:t>9/23/2022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0A3D93-B57E-4883-983C-C8188F48AA42}" type="datetime1">
              <a:rPr lang="en-US" smtClean="0"/>
              <a:pPr/>
              <a:t>9/23/2022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E4DC4D2-9F45-4DF3-92B7-2C3953A9E965}" type="datetime1">
              <a:rPr lang="en-US" smtClean="0"/>
              <a:pPr/>
              <a:t>9/23/2022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869AB-7B72-4521-B2E0-4F942B76B4FB}" type="datetime1">
              <a:rPr lang="en-US" smtClean="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84B69A-3956-4D48-9DAC-E97DFBD5AECA}" type="datetime1">
              <a:rPr lang="en-US" smtClean="0"/>
              <a:pPr/>
              <a:t>9/23/2022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4505AF-613E-4972-85A5-85E4A9A666C6}"/>
              </a:ext>
            </a:extLst>
          </p:cNvPr>
          <p:cNvSpPr>
            <a:spLocks noGrp="1"/>
          </p:cNvSpPr>
          <p:nvPr>
            <p:ph type="ctrTitle"/>
          </p:nvPr>
        </p:nvSpPr>
        <p:spPr>
          <a:xfrm>
            <a:off x="765728" y="2209014"/>
            <a:ext cx="11083894" cy="3329581"/>
          </a:xfrm>
        </p:spPr>
        <p:txBody>
          <a:bodyPr/>
          <a:lstStyle/>
          <a:p>
            <a:r>
              <a:rPr lang="en-US" dirty="0"/>
              <a:t/>
            </a:r>
            <a:br>
              <a:rPr lang="en-US" dirty="0"/>
            </a:br>
            <a:r>
              <a:rPr lang="en-US" b="1" dirty="0"/>
              <a:t>Chapter 1 </a:t>
            </a:r>
            <a:br>
              <a:rPr lang="en-US" b="1" dirty="0"/>
            </a:br>
            <a:r>
              <a:rPr lang="en-US" sz="5000" b="1" dirty="0"/>
              <a:t>Values</a:t>
            </a:r>
            <a:r>
              <a:rPr lang="en-US" sz="5000" b="1"/>
              <a:t>, Types </a:t>
            </a:r>
            <a:r>
              <a:rPr lang="en-US" sz="5000" b="1" dirty="0"/>
              <a:t>and 	Operators</a:t>
            </a:r>
            <a:r>
              <a:rPr lang="en-US" dirty="0"/>
              <a:t/>
            </a:r>
            <a:br>
              <a:rPr lang="en-US" dirty="0"/>
            </a:br>
            <a:endParaRPr lang="en-US" dirty="0"/>
          </a:p>
        </p:txBody>
      </p:sp>
      <p:sp>
        <p:nvSpPr>
          <p:cNvPr id="4" name="Slide Number Placeholder 3">
            <a:extLst>
              <a:ext uri="{FF2B5EF4-FFF2-40B4-BE49-F238E27FC236}">
                <a16:creationId xmlns:a16="http://schemas.microsoft.com/office/drawing/2014/main" xmlns="" id="{765FD61F-C601-4B88-AAB9-BA6FBE4DB26C}"/>
              </a:ext>
            </a:extLst>
          </p:cNvPr>
          <p:cNvSpPr>
            <a:spLocks noGrp="1"/>
          </p:cNvSpPr>
          <p:nvPr>
            <p:ph type="sldNum" sz="quarter" idx="12"/>
          </p:nvPr>
        </p:nvSpPr>
        <p:spPr/>
        <p:txBody>
          <a:bodyPr/>
          <a:lstStyle/>
          <a:p>
            <a:fld id="{D57F1E4F-1CFF-5643-939E-02111984F565}" type="slidenum">
              <a:rPr lang="en-US" smtClean="0"/>
              <a:pPr/>
              <a:t>1</a:t>
            </a:fld>
            <a:endParaRPr lang="en-US" dirty="0"/>
          </a:p>
        </p:txBody>
      </p:sp>
    </p:spTree>
    <p:extLst>
      <p:ext uri="{BB962C8B-B14F-4D97-AF65-F5344CB8AC3E}">
        <p14:creationId xmlns:p14="http://schemas.microsoft.com/office/powerpoint/2010/main" val="114799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9E9AAD-DAE3-4EC8-A2C9-969C0FD4191E}"/>
              </a:ext>
            </a:extLst>
          </p:cNvPr>
          <p:cNvSpPr>
            <a:spLocks noGrp="1"/>
          </p:cNvSpPr>
          <p:nvPr>
            <p:ph idx="1"/>
          </p:nvPr>
        </p:nvSpPr>
        <p:spPr>
          <a:xfrm>
            <a:off x="455220" y="1524064"/>
            <a:ext cx="10796414" cy="4709023"/>
          </a:xfrm>
        </p:spPr>
        <p:txBody>
          <a:bodyPr>
            <a:normAutofit lnSpcReduction="10000"/>
          </a:bodyPr>
          <a:lstStyle/>
          <a:p>
            <a:pPr marL="0" indent="0">
              <a:buNone/>
            </a:pPr>
            <a:r>
              <a:rPr lang="en-US" sz="2400" dirty="0"/>
              <a:t>Almost anything can be put between quotes, and JavaScript will make a string value out of it. But a few characters are more difficult.</a:t>
            </a:r>
          </a:p>
          <a:p>
            <a:pPr marL="0" indent="0">
              <a:buNone/>
            </a:pPr>
            <a:r>
              <a:rPr lang="en-US" sz="2400" dirty="0"/>
              <a:t>You can imagine how putting quotes between quotes might be hard. </a:t>
            </a:r>
            <a:r>
              <a:rPr lang="en-US" sz="2400" i="1" dirty="0"/>
              <a:t>Newlines </a:t>
            </a:r>
            <a:r>
              <a:rPr lang="en-US" sz="2400" dirty="0"/>
              <a:t>(the characters you get when you press enter) can be included without escaping only when the string is quoted with backticks (\‘).</a:t>
            </a:r>
          </a:p>
          <a:p>
            <a:pPr marL="0" indent="0">
              <a:buNone/>
            </a:pPr>
            <a:r>
              <a:rPr lang="en-US" sz="2400" dirty="0"/>
              <a:t>To make it possible to include such characters in a string, the following</a:t>
            </a:r>
          </a:p>
          <a:p>
            <a:pPr marL="0" indent="0">
              <a:buNone/>
            </a:pPr>
            <a:r>
              <a:rPr lang="en-US" sz="2400" dirty="0"/>
              <a:t>notation is used: whenever a backslash (\) is found inside quoted text, it</a:t>
            </a:r>
          </a:p>
          <a:p>
            <a:pPr marL="0" indent="0">
              <a:buNone/>
            </a:pPr>
            <a:r>
              <a:rPr lang="en-US" sz="2400" dirty="0"/>
              <a:t>indicates that the character after it has a special meaning. This is called</a:t>
            </a:r>
          </a:p>
          <a:p>
            <a:pPr marL="0" indent="0">
              <a:buNone/>
            </a:pPr>
            <a:r>
              <a:rPr lang="en-US" sz="2400" i="1" dirty="0"/>
              <a:t>escaping </a:t>
            </a:r>
            <a:r>
              <a:rPr lang="en-US" sz="2400" dirty="0"/>
              <a:t>the character. A quote that is preceded by a backslash will not end the string but be part of it.</a:t>
            </a:r>
          </a:p>
        </p:txBody>
      </p:sp>
      <p:sp>
        <p:nvSpPr>
          <p:cNvPr id="4" name="Slide Number Placeholder 3">
            <a:extLst>
              <a:ext uri="{FF2B5EF4-FFF2-40B4-BE49-F238E27FC236}">
                <a16:creationId xmlns:a16="http://schemas.microsoft.com/office/drawing/2014/main" xmlns="" id="{09DE7D40-E6CB-4F55-BE06-94BBC97CEF50}"/>
              </a:ext>
            </a:extLst>
          </p:cNvPr>
          <p:cNvSpPr>
            <a:spLocks noGrp="1"/>
          </p:cNvSpPr>
          <p:nvPr>
            <p:ph type="sldNum" sz="quarter" idx="12"/>
          </p:nvPr>
        </p:nvSpPr>
        <p:spPr/>
        <p:txBody>
          <a:bodyPr/>
          <a:lstStyle/>
          <a:p>
            <a:fld id="{D57F1E4F-1CFF-5643-939E-02111984F565}" type="slidenum">
              <a:rPr lang="en-US" smtClean="0"/>
              <a:pPr/>
              <a:t>10</a:t>
            </a:fld>
            <a:endParaRPr lang="en-US" dirty="0"/>
          </a:p>
        </p:txBody>
      </p:sp>
      <p:sp>
        <p:nvSpPr>
          <p:cNvPr id="5" name="Title 1">
            <a:extLst>
              <a:ext uri="{FF2B5EF4-FFF2-40B4-BE49-F238E27FC236}">
                <a16:creationId xmlns:a16="http://schemas.microsoft.com/office/drawing/2014/main" xmlns="" id="{AB3B50B2-BA89-4540-90E9-80E3AEC87E3A}"/>
              </a:ext>
            </a:extLst>
          </p:cNvPr>
          <p:cNvSpPr>
            <a:spLocks noGrp="1"/>
          </p:cNvSpPr>
          <p:nvPr>
            <p:ph type="title"/>
          </p:nvPr>
        </p:nvSpPr>
        <p:spPr>
          <a:xfrm>
            <a:off x="646111" y="452718"/>
            <a:ext cx="9404723" cy="1400530"/>
          </a:xfrm>
        </p:spPr>
        <p:txBody>
          <a:bodyPr/>
          <a:lstStyle/>
          <a:p>
            <a:r>
              <a:rPr lang="en-US" dirty="0"/>
              <a:t>Cont.…</a:t>
            </a:r>
          </a:p>
        </p:txBody>
      </p:sp>
    </p:spTree>
    <p:extLst>
      <p:ext uri="{BB962C8B-B14F-4D97-AF65-F5344CB8AC3E}">
        <p14:creationId xmlns:p14="http://schemas.microsoft.com/office/powerpoint/2010/main" val="1359218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86AC42D-7349-44BB-9741-93EE4937E036}"/>
              </a:ext>
            </a:extLst>
          </p:cNvPr>
          <p:cNvSpPr>
            <a:spLocks noGrp="1"/>
          </p:cNvSpPr>
          <p:nvPr>
            <p:ph idx="1"/>
          </p:nvPr>
        </p:nvSpPr>
        <p:spPr>
          <a:xfrm>
            <a:off x="646111" y="1839426"/>
            <a:ext cx="8946541" cy="4195481"/>
          </a:xfrm>
        </p:spPr>
        <p:txBody>
          <a:bodyPr>
            <a:normAutofit/>
          </a:bodyPr>
          <a:lstStyle/>
          <a:p>
            <a:pPr marL="0" indent="0">
              <a:buNone/>
            </a:pPr>
            <a:r>
              <a:rPr lang="en-US" sz="2500" dirty="0"/>
              <a:t>When an n character occurs after a backslash, it is interpreted as a newline.</a:t>
            </a:r>
          </a:p>
          <a:p>
            <a:pPr marL="0" indent="0">
              <a:buNone/>
            </a:pPr>
            <a:r>
              <a:rPr lang="en-US" sz="2500" dirty="0"/>
              <a:t>Similarly, a t after a backslash means a tab character.</a:t>
            </a:r>
          </a:p>
          <a:p>
            <a:pPr marL="0" indent="0">
              <a:buNone/>
            </a:pPr>
            <a:r>
              <a:rPr lang="en-US" sz="2500" dirty="0"/>
              <a:t>Take the following string:</a:t>
            </a:r>
          </a:p>
          <a:p>
            <a:pPr marL="0" indent="0">
              <a:buNone/>
            </a:pPr>
            <a:r>
              <a:rPr lang="en-US" sz="2500" b="1" dirty="0">
                <a:highlight>
                  <a:srgbClr val="808080"/>
                </a:highlight>
              </a:rPr>
              <a:t>"This is the first line\</a:t>
            </a:r>
            <a:r>
              <a:rPr lang="en-US" sz="2500" b="1" dirty="0" err="1">
                <a:highlight>
                  <a:srgbClr val="808080"/>
                </a:highlight>
              </a:rPr>
              <a:t>nAnd</a:t>
            </a:r>
            <a:r>
              <a:rPr lang="en-US" sz="2500" b="1" dirty="0">
                <a:highlight>
                  <a:srgbClr val="808080"/>
                </a:highlight>
              </a:rPr>
              <a:t> this is the second"</a:t>
            </a:r>
          </a:p>
          <a:p>
            <a:pPr marL="0" indent="0">
              <a:buNone/>
            </a:pPr>
            <a:r>
              <a:rPr lang="en-US" sz="2500" dirty="0"/>
              <a:t>The actual text contained is this:</a:t>
            </a:r>
          </a:p>
          <a:p>
            <a:pPr marL="0" indent="0">
              <a:buNone/>
            </a:pPr>
            <a:r>
              <a:rPr lang="en-US" sz="2500" dirty="0">
                <a:latin typeface="Bahnschrift Light" panose="020B0502040204020203" pitchFamily="34" charset="0"/>
              </a:rPr>
              <a:t>This is the first line</a:t>
            </a:r>
          </a:p>
          <a:p>
            <a:pPr marL="0" indent="0">
              <a:buNone/>
            </a:pPr>
            <a:r>
              <a:rPr lang="en-US" sz="2500" dirty="0">
                <a:latin typeface="Bahnschrift Light" panose="020B0502040204020203" pitchFamily="34" charset="0"/>
              </a:rPr>
              <a:t>And this is the second</a:t>
            </a:r>
          </a:p>
        </p:txBody>
      </p:sp>
      <p:sp>
        <p:nvSpPr>
          <p:cNvPr id="4" name="Slide Number Placeholder 3">
            <a:extLst>
              <a:ext uri="{FF2B5EF4-FFF2-40B4-BE49-F238E27FC236}">
                <a16:creationId xmlns:a16="http://schemas.microsoft.com/office/drawing/2014/main" xmlns="" id="{F27A4397-DB66-4988-88F3-115C4DD41DF3}"/>
              </a:ext>
            </a:extLst>
          </p:cNvPr>
          <p:cNvSpPr>
            <a:spLocks noGrp="1"/>
          </p:cNvSpPr>
          <p:nvPr>
            <p:ph type="sldNum" sz="quarter" idx="12"/>
          </p:nvPr>
        </p:nvSpPr>
        <p:spPr/>
        <p:txBody>
          <a:bodyPr/>
          <a:lstStyle/>
          <a:p>
            <a:fld id="{D57F1E4F-1CFF-5643-939E-02111984F565}" type="slidenum">
              <a:rPr lang="en-US" smtClean="0"/>
              <a:pPr/>
              <a:t>11</a:t>
            </a:fld>
            <a:endParaRPr lang="en-US" dirty="0"/>
          </a:p>
        </p:txBody>
      </p:sp>
      <p:sp>
        <p:nvSpPr>
          <p:cNvPr id="5" name="Title 1">
            <a:extLst>
              <a:ext uri="{FF2B5EF4-FFF2-40B4-BE49-F238E27FC236}">
                <a16:creationId xmlns:a16="http://schemas.microsoft.com/office/drawing/2014/main" xmlns="" id="{C9C1C3F8-C959-43AA-8D6F-7D28F1A7CB56}"/>
              </a:ext>
            </a:extLst>
          </p:cNvPr>
          <p:cNvSpPr>
            <a:spLocks noGrp="1"/>
          </p:cNvSpPr>
          <p:nvPr>
            <p:ph type="title"/>
          </p:nvPr>
        </p:nvSpPr>
        <p:spPr>
          <a:xfrm>
            <a:off x="646111" y="452718"/>
            <a:ext cx="9404723" cy="1400530"/>
          </a:xfrm>
        </p:spPr>
        <p:txBody>
          <a:bodyPr/>
          <a:lstStyle/>
          <a:p>
            <a:r>
              <a:rPr lang="en-US" dirty="0"/>
              <a:t>Cont.…</a:t>
            </a:r>
          </a:p>
        </p:txBody>
      </p:sp>
    </p:spTree>
    <p:extLst>
      <p:ext uri="{BB962C8B-B14F-4D97-AF65-F5344CB8AC3E}">
        <p14:creationId xmlns:p14="http://schemas.microsoft.com/office/powerpoint/2010/main" val="136682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A32032-8F28-4617-A029-3C3F6CBBC8F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FC7EDEFE-933B-4E83-A780-A4BB6CD8B020}"/>
              </a:ext>
            </a:extLst>
          </p:cNvPr>
          <p:cNvSpPr>
            <a:spLocks noGrp="1"/>
          </p:cNvSpPr>
          <p:nvPr>
            <p:ph idx="1"/>
          </p:nvPr>
        </p:nvSpPr>
        <p:spPr/>
        <p:txBody>
          <a:bodyPr>
            <a:normAutofit/>
          </a:bodyPr>
          <a:lstStyle/>
          <a:p>
            <a:pPr marL="0" indent="0">
              <a:buNone/>
            </a:pPr>
            <a:r>
              <a:rPr lang="en-US" sz="2500" dirty="0"/>
              <a:t>Strings cannot be divided, multiplied, or subtracted, but the + operator </a:t>
            </a:r>
            <a:r>
              <a:rPr lang="en-US" sz="2500" i="1" dirty="0"/>
              <a:t>can </a:t>
            </a:r>
            <a:r>
              <a:rPr lang="en-US" sz="2500" dirty="0"/>
              <a:t>be used on them. It does not add, but it </a:t>
            </a:r>
            <a:r>
              <a:rPr lang="en-US" sz="2500" i="1" dirty="0"/>
              <a:t>concatenates</a:t>
            </a:r>
            <a:r>
              <a:rPr lang="en-US" sz="2500" dirty="0"/>
              <a:t>—it glues two strings together. </a:t>
            </a:r>
          </a:p>
          <a:p>
            <a:pPr marL="0" indent="0">
              <a:buNone/>
            </a:pPr>
            <a:r>
              <a:rPr lang="en-US" sz="2500" dirty="0"/>
              <a:t>The following line will produce the string "concatenate":</a:t>
            </a:r>
          </a:p>
          <a:p>
            <a:pPr marL="0" indent="0">
              <a:buNone/>
            </a:pPr>
            <a:r>
              <a:rPr lang="en-US" sz="2500" dirty="0">
                <a:highlight>
                  <a:srgbClr val="808080"/>
                </a:highlight>
              </a:rPr>
              <a:t>"con" + "cat" + "e" + "</a:t>
            </a:r>
            <a:r>
              <a:rPr lang="en-US" sz="2500" dirty="0" err="1">
                <a:highlight>
                  <a:srgbClr val="808080"/>
                </a:highlight>
              </a:rPr>
              <a:t>nate</a:t>
            </a:r>
            <a:r>
              <a:rPr lang="en-US" sz="2500" dirty="0">
                <a:highlight>
                  <a:srgbClr val="808080"/>
                </a:highlight>
              </a:rPr>
              <a:t>“.</a:t>
            </a:r>
          </a:p>
        </p:txBody>
      </p:sp>
      <p:sp>
        <p:nvSpPr>
          <p:cNvPr id="4" name="Slide Number Placeholder 3">
            <a:extLst>
              <a:ext uri="{FF2B5EF4-FFF2-40B4-BE49-F238E27FC236}">
                <a16:creationId xmlns:a16="http://schemas.microsoft.com/office/drawing/2014/main" xmlns="" id="{9672264C-A6FE-4947-8896-D98C5729194E}"/>
              </a:ext>
            </a:extLst>
          </p:cNvPr>
          <p:cNvSpPr>
            <a:spLocks noGrp="1"/>
          </p:cNvSpPr>
          <p:nvPr>
            <p:ph type="sldNum" sz="quarter" idx="12"/>
          </p:nvPr>
        </p:nvSpPr>
        <p:spPr/>
        <p:txBody>
          <a:bodyPr/>
          <a:lstStyle/>
          <a:p>
            <a:fld id="{D57F1E4F-1CFF-5643-939E-02111984F565}" type="slidenum">
              <a:rPr lang="en-US" smtClean="0"/>
              <a:pPr/>
              <a:t>12</a:t>
            </a:fld>
            <a:endParaRPr lang="en-US" dirty="0"/>
          </a:p>
        </p:txBody>
      </p:sp>
    </p:spTree>
    <p:extLst>
      <p:ext uri="{BB962C8B-B14F-4D97-AF65-F5344CB8AC3E}">
        <p14:creationId xmlns:p14="http://schemas.microsoft.com/office/powerpoint/2010/main" val="138813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5B3AC-958C-4806-ADB1-51EDF86A1E1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70965FBC-3C98-4E1F-82AB-944634FDBD7F}"/>
              </a:ext>
            </a:extLst>
          </p:cNvPr>
          <p:cNvSpPr>
            <a:spLocks noGrp="1"/>
          </p:cNvSpPr>
          <p:nvPr>
            <p:ph idx="1"/>
          </p:nvPr>
        </p:nvSpPr>
        <p:spPr>
          <a:xfrm>
            <a:off x="1003104" y="1853248"/>
            <a:ext cx="8946541" cy="4195481"/>
          </a:xfrm>
        </p:spPr>
        <p:txBody>
          <a:bodyPr>
            <a:noAutofit/>
          </a:bodyPr>
          <a:lstStyle/>
          <a:p>
            <a:pPr marL="0" indent="0">
              <a:buNone/>
            </a:pPr>
            <a:r>
              <a:rPr lang="en-US" sz="2400" dirty="0"/>
              <a:t>Backtick-quoted strings, usually called </a:t>
            </a:r>
            <a:r>
              <a:rPr lang="en-US" sz="2400" i="1" dirty="0"/>
              <a:t>template literals</a:t>
            </a:r>
            <a:r>
              <a:rPr lang="en-US" sz="2400" dirty="0"/>
              <a:t>, can do a few more tricks.</a:t>
            </a:r>
          </a:p>
          <a:p>
            <a:pPr marL="0" indent="0">
              <a:buNone/>
            </a:pPr>
            <a:r>
              <a:rPr lang="en-US" sz="2400" dirty="0"/>
              <a:t> Apart from being able to span lines, they can also embed other values.</a:t>
            </a:r>
          </a:p>
          <a:p>
            <a:pPr marL="0" indent="0">
              <a:buNone/>
            </a:pPr>
            <a:r>
              <a:rPr lang="en-US" sz="2400" dirty="0">
                <a:highlight>
                  <a:srgbClr val="808080"/>
                </a:highlight>
              </a:rPr>
              <a:t>`half of 100 is ${100 / 2}`</a:t>
            </a:r>
          </a:p>
          <a:p>
            <a:pPr marL="0" indent="0">
              <a:buNone/>
            </a:pPr>
            <a:r>
              <a:rPr lang="en-US" sz="2400" dirty="0"/>
              <a:t>When you write something inside ${ } in a template literal, its result will be computed, converted to a string, and included at that position.</a:t>
            </a:r>
          </a:p>
          <a:p>
            <a:pPr marL="0" indent="0">
              <a:buNone/>
            </a:pPr>
            <a:r>
              <a:rPr lang="en-US" sz="2400" dirty="0"/>
              <a:t> The example produces “</a:t>
            </a:r>
            <a:r>
              <a:rPr lang="en-US" sz="2400" i="1" dirty="0"/>
              <a:t>half of 100 is 50</a:t>
            </a:r>
            <a:r>
              <a:rPr lang="en-US" sz="2400" dirty="0"/>
              <a:t>”.</a:t>
            </a:r>
          </a:p>
        </p:txBody>
      </p:sp>
      <p:sp>
        <p:nvSpPr>
          <p:cNvPr id="4" name="Slide Number Placeholder 3">
            <a:extLst>
              <a:ext uri="{FF2B5EF4-FFF2-40B4-BE49-F238E27FC236}">
                <a16:creationId xmlns:a16="http://schemas.microsoft.com/office/drawing/2014/main" xmlns="" id="{E97A7301-D6C9-4FE4-B741-339A31321D06}"/>
              </a:ext>
            </a:extLst>
          </p:cNvPr>
          <p:cNvSpPr>
            <a:spLocks noGrp="1"/>
          </p:cNvSpPr>
          <p:nvPr>
            <p:ph type="sldNum" sz="quarter" idx="12"/>
          </p:nvPr>
        </p:nvSpPr>
        <p:spPr/>
        <p:txBody>
          <a:bodyPr/>
          <a:lstStyle/>
          <a:p>
            <a:fld id="{D57F1E4F-1CFF-5643-939E-02111984F565}" type="slidenum">
              <a:rPr lang="en-US" smtClean="0"/>
              <a:pPr/>
              <a:t>13</a:t>
            </a:fld>
            <a:endParaRPr lang="en-US" dirty="0"/>
          </a:p>
        </p:txBody>
      </p:sp>
    </p:spTree>
    <p:extLst>
      <p:ext uri="{BB962C8B-B14F-4D97-AF65-F5344CB8AC3E}">
        <p14:creationId xmlns:p14="http://schemas.microsoft.com/office/powerpoint/2010/main" val="1660219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CF02CA-95B5-41DB-ADB4-9CAAC4C2F899}"/>
              </a:ext>
            </a:extLst>
          </p:cNvPr>
          <p:cNvSpPr>
            <a:spLocks noGrp="1"/>
          </p:cNvSpPr>
          <p:nvPr>
            <p:ph type="title"/>
          </p:nvPr>
        </p:nvSpPr>
        <p:spPr/>
        <p:txBody>
          <a:bodyPr/>
          <a:lstStyle/>
          <a:p>
            <a:r>
              <a:rPr lang="en-US" b="1" dirty="0"/>
              <a:t>Unary operators</a:t>
            </a:r>
            <a:endParaRPr lang="en-US" dirty="0"/>
          </a:p>
        </p:txBody>
      </p:sp>
      <p:sp>
        <p:nvSpPr>
          <p:cNvPr id="3" name="Content Placeholder 2">
            <a:extLst>
              <a:ext uri="{FF2B5EF4-FFF2-40B4-BE49-F238E27FC236}">
                <a16:creationId xmlns:a16="http://schemas.microsoft.com/office/drawing/2014/main" xmlns="" id="{83070162-FBB0-455B-9647-CD315F26B9F9}"/>
              </a:ext>
            </a:extLst>
          </p:cNvPr>
          <p:cNvSpPr>
            <a:spLocks noGrp="1"/>
          </p:cNvSpPr>
          <p:nvPr>
            <p:ph idx="1"/>
          </p:nvPr>
        </p:nvSpPr>
        <p:spPr/>
        <p:txBody>
          <a:bodyPr>
            <a:noAutofit/>
          </a:bodyPr>
          <a:lstStyle/>
          <a:p>
            <a:pPr marL="0" indent="0">
              <a:buNone/>
            </a:pPr>
            <a:r>
              <a:rPr lang="en-US" sz="2500" dirty="0"/>
              <a:t>Not all operators are symbols. Some are written as words. One example is the </a:t>
            </a:r>
            <a:r>
              <a:rPr lang="en-US" sz="2500" b="1" dirty="0" err="1"/>
              <a:t>typeof</a:t>
            </a:r>
            <a:r>
              <a:rPr lang="en-US" sz="2500" b="1" dirty="0"/>
              <a:t> operator</a:t>
            </a:r>
            <a:r>
              <a:rPr lang="en-US" sz="2500" dirty="0"/>
              <a:t>, which produces a string value naming the type of the value you give it.</a:t>
            </a:r>
          </a:p>
          <a:p>
            <a:pPr marL="0" indent="0">
              <a:buNone/>
            </a:pPr>
            <a:r>
              <a:rPr lang="en-US" sz="2500" dirty="0">
                <a:highlight>
                  <a:srgbClr val="808080"/>
                </a:highlight>
              </a:rPr>
              <a:t>console.log(</a:t>
            </a:r>
            <a:r>
              <a:rPr lang="en-US" sz="2500" dirty="0" err="1">
                <a:highlight>
                  <a:srgbClr val="808080"/>
                </a:highlight>
              </a:rPr>
              <a:t>typeof</a:t>
            </a:r>
            <a:r>
              <a:rPr lang="en-US" sz="2500" dirty="0">
                <a:highlight>
                  <a:srgbClr val="808080"/>
                </a:highlight>
              </a:rPr>
              <a:t> 4.5)</a:t>
            </a:r>
          </a:p>
          <a:p>
            <a:pPr marL="0" indent="0">
              <a:buNone/>
            </a:pPr>
            <a:r>
              <a:rPr lang="en-US" sz="2500" dirty="0"/>
              <a:t>// → number</a:t>
            </a:r>
          </a:p>
          <a:p>
            <a:pPr marL="0" indent="0">
              <a:buNone/>
            </a:pPr>
            <a:r>
              <a:rPr lang="en-US" sz="2500" dirty="0">
                <a:highlight>
                  <a:srgbClr val="808080"/>
                </a:highlight>
              </a:rPr>
              <a:t>console.log(</a:t>
            </a:r>
            <a:r>
              <a:rPr lang="en-US" sz="2500" dirty="0" err="1">
                <a:highlight>
                  <a:srgbClr val="808080"/>
                </a:highlight>
              </a:rPr>
              <a:t>typeof</a:t>
            </a:r>
            <a:r>
              <a:rPr lang="en-US" sz="2500" dirty="0">
                <a:highlight>
                  <a:srgbClr val="808080"/>
                </a:highlight>
              </a:rPr>
              <a:t> "x")</a:t>
            </a:r>
          </a:p>
          <a:p>
            <a:pPr marL="0" indent="0">
              <a:buNone/>
            </a:pPr>
            <a:r>
              <a:rPr lang="en-US" sz="2500" dirty="0"/>
              <a:t>// → string</a:t>
            </a:r>
          </a:p>
        </p:txBody>
      </p:sp>
      <p:sp>
        <p:nvSpPr>
          <p:cNvPr id="4" name="Slide Number Placeholder 3">
            <a:extLst>
              <a:ext uri="{FF2B5EF4-FFF2-40B4-BE49-F238E27FC236}">
                <a16:creationId xmlns:a16="http://schemas.microsoft.com/office/drawing/2014/main" xmlns="" id="{9B8F8C84-36DC-4593-99DD-91C6A0A1D020}"/>
              </a:ext>
            </a:extLst>
          </p:cNvPr>
          <p:cNvSpPr>
            <a:spLocks noGrp="1"/>
          </p:cNvSpPr>
          <p:nvPr>
            <p:ph type="sldNum" sz="quarter" idx="12"/>
          </p:nvPr>
        </p:nvSpPr>
        <p:spPr/>
        <p:txBody>
          <a:bodyPr/>
          <a:lstStyle/>
          <a:p>
            <a:fld id="{D57F1E4F-1CFF-5643-939E-02111984F565}" type="slidenum">
              <a:rPr lang="en-US" smtClean="0"/>
              <a:pPr/>
              <a:t>14</a:t>
            </a:fld>
            <a:endParaRPr lang="en-US" dirty="0"/>
          </a:p>
        </p:txBody>
      </p:sp>
    </p:spTree>
    <p:extLst>
      <p:ext uri="{BB962C8B-B14F-4D97-AF65-F5344CB8AC3E}">
        <p14:creationId xmlns:p14="http://schemas.microsoft.com/office/powerpoint/2010/main" val="54832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178C97-8A99-4E65-A803-DF63B550903E}"/>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3CDEBA60-1880-41BA-945F-1AFD5AA1C2DA}"/>
              </a:ext>
            </a:extLst>
          </p:cNvPr>
          <p:cNvSpPr>
            <a:spLocks noGrp="1"/>
          </p:cNvSpPr>
          <p:nvPr>
            <p:ph idx="1"/>
          </p:nvPr>
        </p:nvSpPr>
        <p:spPr/>
        <p:txBody>
          <a:bodyPr>
            <a:normAutofit/>
          </a:bodyPr>
          <a:lstStyle/>
          <a:p>
            <a:pPr marL="0" indent="0">
              <a:buNone/>
            </a:pPr>
            <a:r>
              <a:rPr lang="en-US" sz="2500" dirty="0"/>
              <a:t>The other operators shown all operated on two values, but </a:t>
            </a:r>
            <a:r>
              <a:rPr lang="en-US" sz="2500" dirty="0" err="1"/>
              <a:t>typeof</a:t>
            </a:r>
            <a:r>
              <a:rPr lang="en-US" sz="2500" dirty="0"/>
              <a:t> takes only one.</a:t>
            </a:r>
          </a:p>
          <a:p>
            <a:pPr marL="0" indent="0">
              <a:buNone/>
            </a:pPr>
            <a:r>
              <a:rPr lang="en-US" sz="2500" dirty="0"/>
              <a:t> Operators that use two values are called </a:t>
            </a:r>
            <a:r>
              <a:rPr lang="en-US" sz="2500" b="1" i="1" dirty="0"/>
              <a:t>binary </a:t>
            </a:r>
            <a:r>
              <a:rPr lang="en-US" sz="2500" b="1" dirty="0"/>
              <a:t>operators</a:t>
            </a:r>
            <a:r>
              <a:rPr lang="en-US" sz="2500" dirty="0"/>
              <a:t>, while those that take one are called </a:t>
            </a:r>
            <a:r>
              <a:rPr lang="en-US" sz="2500" b="1" i="1" dirty="0"/>
              <a:t>unary </a:t>
            </a:r>
            <a:r>
              <a:rPr lang="en-US" sz="2500" b="1" dirty="0"/>
              <a:t>operators</a:t>
            </a:r>
            <a:r>
              <a:rPr lang="en-US" sz="2500" dirty="0"/>
              <a:t>. The minus operator can be used both as a binary operator and as a unary operator.</a:t>
            </a:r>
          </a:p>
          <a:p>
            <a:pPr marL="0" indent="0">
              <a:buNone/>
            </a:pPr>
            <a:r>
              <a:rPr lang="en-US" sz="2500" dirty="0">
                <a:highlight>
                  <a:srgbClr val="808080"/>
                </a:highlight>
              </a:rPr>
              <a:t>console.log(- (10 - 2))</a:t>
            </a:r>
          </a:p>
          <a:p>
            <a:pPr marL="0" indent="0">
              <a:buNone/>
            </a:pPr>
            <a:r>
              <a:rPr lang="en-US" sz="2500" dirty="0"/>
              <a:t>// → -8</a:t>
            </a:r>
          </a:p>
        </p:txBody>
      </p:sp>
      <p:sp>
        <p:nvSpPr>
          <p:cNvPr id="4" name="Slide Number Placeholder 3">
            <a:extLst>
              <a:ext uri="{FF2B5EF4-FFF2-40B4-BE49-F238E27FC236}">
                <a16:creationId xmlns:a16="http://schemas.microsoft.com/office/drawing/2014/main" xmlns="" id="{6FA28185-A029-428E-8A25-ABF968C3EAB0}"/>
              </a:ext>
            </a:extLst>
          </p:cNvPr>
          <p:cNvSpPr>
            <a:spLocks noGrp="1"/>
          </p:cNvSpPr>
          <p:nvPr>
            <p:ph type="sldNum" sz="quarter" idx="12"/>
          </p:nvPr>
        </p:nvSpPr>
        <p:spPr/>
        <p:txBody>
          <a:bodyPr/>
          <a:lstStyle/>
          <a:p>
            <a:fld id="{D57F1E4F-1CFF-5643-939E-02111984F565}" type="slidenum">
              <a:rPr lang="en-US" smtClean="0"/>
              <a:pPr/>
              <a:t>15</a:t>
            </a:fld>
            <a:endParaRPr lang="en-US" dirty="0"/>
          </a:p>
        </p:txBody>
      </p:sp>
    </p:spTree>
    <p:extLst>
      <p:ext uri="{BB962C8B-B14F-4D97-AF65-F5344CB8AC3E}">
        <p14:creationId xmlns:p14="http://schemas.microsoft.com/office/powerpoint/2010/main" val="4154717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97073A-FFC8-4C18-9FCC-AC11B4CF4A6B}"/>
              </a:ext>
            </a:extLst>
          </p:cNvPr>
          <p:cNvSpPr>
            <a:spLocks noGrp="1"/>
          </p:cNvSpPr>
          <p:nvPr>
            <p:ph type="title"/>
          </p:nvPr>
        </p:nvSpPr>
        <p:spPr/>
        <p:txBody>
          <a:bodyPr/>
          <a:lstStyle/>
          <a:p>
            <a:r>
              <a:rPr lang="en-US" b="1" dirty="0"/>
              <a:t>Boolean values</a:t>
            </a:r>
            <a:endParaRPr lang="en-US" dirty="0"/>
          </a:p>
        </p:txBody>
      </p:sp>
      <p:sp>
        <p:nvSpPr>
          <p:cNvPr id="3" name="Content Placeholder 2">
            <a:extLst>
              <a:ext uri="{FF2B5EF4-FFF2-40B4-BE49-F238E27FC236}">
                <a16:creationId xmlns:a16="http://schemas.microsoft.com/office/drawing/2014/main" xmlns="" id="{E98D542E-DCEF-4A08-BA47-D179E641198D}"/>
              </a:ext>
            </a:extLst>
          </p:cNvPr>
          <p:cNvSpPr>
            <a:spLocks noGrp="1"/>
          </p:cNvSpPr>
          <p:nvPr>
            <p:ph idx="1"/>
          </p:nvPr>
        </p:nvSpPr>
        <p:spPr/>
        <p:txBody>
          <a:bodyPr>
            <a:normAutofit/>
          </a:bodyPr>
          <a:lstStyle/>
          <a:p>
            <a:pPr marL="0" indent="0">
              <a:buNone/>
            </a:pPr>
            <a:r>
              <a:rPr lang="en-US" sz="2500" dirty="0"/>
              <a:t>It is often useful to have a value that distinguishes between only two possibilities, like “yes” and “no” or “on” and “off”. </a:t>
            </a:r>
          </a:p>
          <a:p>
            <a:pPr marL="0" indent="0">
              <a:buNone/>
            </a:pPr>
            <a:r>
              <a:rPr lang="en-US" sz="2500" dirty="0"/>
              <a:t>For this purpose, JavaScript has a </a:t>
            </a:r>
            <a:r>
              <a:rPr lang="en-US" sz="2500" i="1" dirty="0"/>
              <a:t>Boolean </a:t>
            </a:r>
            <a:r>
              <a:rPr lang="en-US" sz="2500" dirty="0"/>
              <a:t>type, which has just two values, true and false, which are written as those words.</a:t>
            </a:r>
          </a:p>
        </p:txBody>
      </p:sp>
      <p:sp>
        <p:nvSpPr>
          <p:cNvPr id="4" name="Slide Number Placeholder 3">
            <a:extLst>
              <a:ext uri="{FF2B5EF4-FFF2-40B4-BE49-F238E27FC236}">
                <a16:creationId xmlns:a16="http://schemas.microsoft.com/office/drawing/2014/main" xmlns="" id="{15D9A380-B312-4D38-B1AA-2F01626FCB0E}"/>
              </a:ext>
            </a:extLst>
          </p:cNvPr>
          <p:cNvSpPr>
            <a:spLocks noGrp="1"/>
          </p:cNvSpPr>
          <p:nvPr>
            <p:ph type="sldNum" sz="quarter" idx="12"/>
          </p:nvPr>
        </p:nvSpPr>
        <p:spPr/>
        <p:txBody>
          <a:bodyPr/>
          <a:lstStyle/>
          <a:p>
            <a:fld id="{D57F1E4F-1CFF-5643-939E-02111984F565}" type="slidenum">
              <a:rPr lang="en-US" smtClean="0"/>
              <a:pPr/>
              <a:t>16</a:t>
            </a:fld>
            <a:endParaRPr lang="en-US" dirty="0"/>
          </a:p>
        </p:txBody>
      </p:sp>
    </p:spTree>
    <p:extLst>
      <p:ext uri="{BB962C8B-B14F-4D97-AF65-F5344CB8AC3E}">
        <p14:creationId xmlns:p14="http://schemas.microsoft.com/office/powerpoint/2010/main" val="187195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701E79-F7D1-48DC-BA7E-85DB22953ADB}"/>
              </a:ext>
            </a:extLst>
          </p:cNvPr>
          <p:cNvSpPr>
            <a:spLocks noGrp="1"/>
          </p:cNvSpPr>
          <p:nvPr>
            <p:ph type="title"/>
          </p:nvPr>
        </p:nvSpPr>
        <p:spPr/>
        <p:txBody>
          <a:bodyPr/>
          <a:lstStyle/>
          <a:p>
            <a:r>
              <a:rPr lang="en-US" b="1" dirty="0"/>
              <a:t>Comparison</a:t>
            </a:r>
            <a:endParaRPr lang="en-US" dirty="0"/>
          </a:p>
        </p:txBody>
      </p:sp>
      <p:sp>
        <p:nvSpPr>
          <p:cNvPr id="3" name="Content Placeholder 2">
            <a:extLst>
              <a:ext uri="{FF2B5EF4-FFF2-40B4-BE49-F238E27FC236}">
                <a16:creationId xmlns:a16="http://schemas.microsoft.com/office/drawing/2014/main" xmlns="" id="{B763E139-568C-4509-8F63-5F7FD68223A6}"/>
              </a:ext>
            </a:extLst>
          </p:cNvPr>
          <p:cNvSpPr>
            <a:spLocks noGrp="1"/>
          </p:cNvSpPr>
          <p:nvPr>
            <p:ph idx="1"/>
          </p:nvPr>
        </p:nvSpPr>
        <p:spPr>
          <a:xfrm>
            <a:off x="875201" y="1469036"/>
            <a:ext cx="8946541" cy="5186597"/>
          </a:xfrm>
        </p:spPr>
        <p:txBody>
          <a:bodyPr>
            <a:normAutofit lnSpcReduction="10000"/>
          </a:bodyPr>
          <a:lstStyle/>
          <a:p>
            <a:pPr marL="0" indent="0">
              <a:buNone/>
            </a:pPr>
            <a:r>
              <a:rPr lang="en-US" sz="2400" dirty="0"/>
              <a:t>Here is one way to produce Boolean values:</a:t>
            </a:r>
          </a:p>
          <a:p>
            <a:pPr marL="0" indent="0">
              <a:buNone/>
            </a:pPr>
            <a:r>
              <a:rPr lang="en-US" sz="2400" dirty="0">
                <a:highlight>
                  <a:srgbClr val="808080"/>
                </a:highlight>
              </a:rPr>
              <a:t>console.log(3 &gt; 2)</a:t>
            </a:r>
          </a:p>
          <a:p>
            <a:pPr marL="0" indent="0">
              <a:buNone/>
            </a:pPr>
            <a:r>
              <a:rPr lang="en-US" sz="2400" dirty="0"/>
              <a:t>// → true</a:t>
            </a:r>
          </a:p>
          <a:p>
            <a:pPr marL="0" indent="0">
              <a:buNone/>
            </a:pPr>
            <a:r>
              <a:rPr lang="en-US" sz="2400" dirty="0">
                <a:highlight>
                  <a:srgbClr val="808080"/>
                </a:highlight>
              </a:rPr>
              <a:t>console.log(3 &lt; 2)</a:t>
            </a:r>
          </a:p>
          <a:p>
            <a:pPr marL="0" indent="0">
              <a:buNone/>
            </a:pPr>
            <a:r>
              <a:rPr lang="en-US" sz="2400" dirty="0"/>
              <a:t>// → false</a:t>
            </a:r>
          </a:p>
          <a:p>
            <a:pPr marL="0" indent="0">
              <a:buNone/>
            </a:pPr>
            <a:r>
              <a:rPr lang="en-US" sz="2400" dirty="0"/>
              <a:t>The &gt; and &lt; signs are the traditional symbols for “is greater than” and “is less than”, respectively</a:t>
            </a:r>
          </a:p>
          <a:p>
            <a:pPr marL="0" indent="0">
              <a:buNone/>
            </a:pPr>
            <a:endParaRPr lang="en-US" sz="2400" dirty="0"/>
          </a:p>
          <a:p>
            <a:pPr marL="0" indent="0">
              <a:buNone/>
            </a:pPr>
            <a:r>
              <a:rPr lang="en-US" sz="2400" dirty="0"/>
              <a:t>Strings can be compared in the same way.</a:t>
            </a:r>
          </a:p>
          <a:p>
            <a:pPr marL="0" indent="0">
              <a:buNone/>
            </a:pPr>
            <a:r>
              <a:rPr lang="en-US" sz="2400" dirty="0">
                <a:highlight>
                  <a:srgbClr val="808080"/>
                </a:highlight>
              </a:rPr>
              <a:t>console.log("Aardvark" &lt; "Zoroaster")</a:t>
            </a:r>
          </a:p>
          <a:p>
            <a:pPr marL="0" indent="0">
              <a:buNone/>
            </a:pPr>
            <a:r>
              <a:rPr lang="en-US" sz="2400" dirty="0"/>
              <a:t>// → true</a:t>
            </a:r>
          </a:p>
        </p:txBody>
      </p:sp>
      <p:sp>
        <p:nvSpPr>
          <p:cNvPr id="4" name="Slide Number Placeholder 3">
            <a:extLst>
              <a:ext uri="{FF2B5EF4-FFF2-40B4-BE49-F238E27FC236}">
                <a16:creationId xmlns:a16="http://schemas.microsoft.com/office/drawing/2014/main" xmlns="" id="{05453869-8C41-47F9-A231-3BD6F68C87D1}"/>
              </a:ext>
            </a:extLst>
          </p:cNvPr>
          <p:cNvSpPr>
            <a:spLocks noGrp="1"/>
          </p:cNvSpPr>
          <p:nvPr>
            <p:ph type="sldNum" sz="quarter" idx="12"/>
          </p:nvPr>
        </p:nvSpPr>
        <p:spPr/>
        <p:txBody>
          <a:bodyPr/>
          <a:lstStyle/>
          <a:p>
            <a:fld id="{D57F1E4F-1CFF-5643-939E-02111984F565}" type="slidenum">
              <a:rPr lang="en-US" smtClean="0"/>
              <a:pPr/>
              <a:t>17</a:t>
            </a:fld>
            <a:endParaRPr lang="en-US" dirty="0"/>
          </a:p>
        </p:txBody>
      </p:sp>
    </p:spTree>
    <p:extLst>
      <p:ext uri="{BB962C8B-B14F-4D97-AF65-F5344CB8AC3E}">
        <p14:creationId xmlns:p14="http://schemas.microsoft.com/office/powerpoint/2010/main" val="78472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A96ABF-727D-476E-B404-CAD23C443D5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93DAF97C-F9EC-414D-8173-89382ACA0D12}"/>
              </a:ext>
            </a:extLst>
          </p:cNvPr>
          <p:cNvSpPr>
            <a:spLocks noGrp="1"/>
          </p:cNvSpPr>
          <p:nvPr>
            <p:ph idx="1"/>
          </p:nvPr>
        </p:nvSpPr>
        <p:spPr>
          <a:xfrm>
            <a:off x="646111" y="1378857"/>
            <a:ext cx="9599957" cy="5254171"/>
          </a:xfrm>
        </p:spPr>
        <p:txBody>
          <a:bodyPr>
            <a:normAutofit fontScale="92500" lnSpcReduction="20000"/>
          </a:bodyPr>
          <a:lstStyle/>
          <a:p>
            <a:pPr marL="0" indent="0">
              <a:buNone/>
            </a:pPr>
            <a:r>
              <a:rPr lang="en-US" sz="2400" dirty="0"/>
              <a:t>When comparing strings, JavaScript goes over the characters from left to right, comparing the Unicode codes one by one.</a:t>
            </a:r>
          </a:p>
          <a:p>
            <a:pPr marL="0" indent="0">
              <a:buNone/>
            </a:pPr>
            <a:r>
              <a:rPr lang="en-US" sz="2400" dirty="0"/>
              <a:t>Other similar operators are &gt;= (greater than or equal to), &lt;= (less than or equal to), == (equal to), and != (not equal to).</a:t>
            </a:r>
          </a:p>
          <a:p>
            <a:pPr marL="0" indent="0">
              <a:buNone/>
            </a:pPr>
            <a:r>
              <a:rPr lang="en-US" sz="2400" dirty="0">
                <a:highlight>
                  <a:srgbClr val="808080"/>
                </a:highlight>
              </a:rPr>
              <a:t>console.log("Itchy" != "Scratchy")</a:t>
            </a:r>
          </a:p>
          <a:p>
            <a:pPr marL="0" indent="0">
              <a:buNone/>
            </a:pPr>
            <a:r>
              <a:rPr lang="en-US" sz="2400" dirty="0"/>
              <a:t>// → true</a:t>
            </a:r>
          </a:p>
          <a:p>
            <a:pPr marL="0" indent="0">
              <a:buNone/>
            </a:pPr>
            <a:r>
              <a:rPr lang="en-US" sz="2400" dirty="0">
                <a:highlight>
                  <a:srgbClr val="808080"/>
                </a:highlight>
              </a:rPr>
              <a:t>console.log("Apple" == "Orange")</a:t>
            </a:r>
          </a:p>
          <a:p>
            <a:pPr marL="0" indent="0">
              <a:buNone/>
            </a:pPr>
            <a:r>
              <a:rPr lang="en-US" sz="2400" dirty="0"/>
              <a:t>// → false.</a:t>
            </a:r>
          </a:p>
          <a:p>
            <a:pPr marL="0" indent="0">
              <a:buNone/>
            </a:pPr>
            <a:endParaRPr lang="en-US" sz="2400" dirty="0"/>
          </a:p>
          <a:p>
            <a:pPr marL="0" indent="0">
              <a:buNone/>
            </a:pPr>
            <a:r>
              <a:rPr lang="en-US" sz="2400" dirty="0"/>
              <a:t>There is only one value in JavaScript that is not equal to itself, and that is</a:t>
            </a:r>
          </a:p>
          <a:p>
            <a:pPr marL="0" indent="0">
              <a:buNone/>
            </a:pPr>
            <a:r>
              <a:rPr lang="en-US" sz="2400" b="1" dirty="0" err="1"/>
              <a:t>NaN</a:t>
            </a:r>
            <a:r>
              <a:rPr lang="en-US" sz="2400" dirty="0"/>
              <a:t> (“not a number”).</a:t>
            </a:r>
          </a:p>
          <a:p>
            <a:pPr marL="0" indent="0">
              <a:buNone/>
            </a:pPr>
            <a:r>
              <a:rPr lang="en-US" sz="2400" dirty="0">
                <a:highlight>
                  <a:srgbClr val="808080"/>
                </a:highlight>
              </a:rPr>
              <a:t>console.log(</a:t>
            </a:r>
            <a:r>
              <a:rPr lang="en-US" sz="2400" dirty="0" err="1">
                <a:highlight>
                  <a:srgbClr val="808080"/>
                </a:highlight>
              </a:rPr>
              <a:t>NaN</a:t>
            </a:r>
            <a:r>
              <a:rPr lang="en-US" sz="2400" dirty="0">
                <a:highlight>
                  <a:srgbClr val="808080"/>
                </a:highlight>
              </a:rPr>
              <a:t> == </a:t>
            </a:r>
            <a:r>
              <a:rPr lang="en-US" sz="2400" dirty="0" err="1">
                <a:highlight>
                  <a:srgbClr val="808080"/>
                </a:highlight>
              </a:rPr>
              <a:t>NaN</a:t>
            </a:r>
            <a:r>
              <a:rPr lang="en-US" sz="2400" dirty="0">
                <a:highlight>
                  <a:srgbClr val="808080"/>
                </a:highlight>
              </a:rPr>
              <a:t>)</a:t>
            </a:r>
          </a:p>
          <a:p>
            <a:pPr marL="0" indent="0">
              <a:buNone/>
            </a:pPr>
            <a:r>
              <a:rPr lang="en-US" sz="2400" dirty="0"/>
              <a:t>// → false</a:t>
            </a:r>
          </a:p>
        </p:txBody>
      </p:sp>
      <p:sp>
        <p:nvSpPr>
          <p:cNvPr id="4" name="Slide Number Placeholder 3">
            <a:extLst>
              <a:ext uri="{FF2B5EF4-FFF2-40B4-BE49-F238E27FC236}">
                <a16:creationId xmlns:a16="http://schemas.microsoft.com/office/drawing/2014/main" xmlns="" id="{1AF017E4-8A52-4C9C-9A82-113FA53FEA8E}"/>
              </a:ext>
            </a:extLst>
          </p:cNvPr>
          <p:cNvSpPr>
            <a:spLocks noGrp="1"/>
          </p:cNvSpPr>
          <p:nvPr>
            <p:ph type="sldNum" sz="quarter" idx="12"/>
          </p:nvPr>
        </p:nvSpPr>
        <p:spPr/>
        <p:txBody>
          <a:bodyPr/>
          <a:lstStyle/>
          <a:p>
            <a:fld id="{D57F1E4F-1CFF-5643-939E-02111984F565}" type="slidenum">
              <a:rPr lang="en-US" smtClean="0"/>
              <a:pPr/>
              <a:t>18</a:t>
            </a:fld>
            <a:endParaRPr lang="en-US" dirty="0"/>
          </a:p>
        </p:txBody>
      </p:sp>
    </p:spTree>
    <p:extLst>
      <p:ext uri="{BB962C8B-B14F-4D97-AF65-F5344CB8AC3E}">
        <p14:creationId xmlns:p14="http://schemas.microsoft.com/office/powerpoint/2010/main" val="376442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3FC480-0794-43D5-93C2-F85BF7FC6CE4}"/>
              </a:ext>
            </a:extLst>
          </p:cNvPr>
          <p:cNvSpPr>
            <a:spLocks noGrp="1"/>
          </p:cNvSpPr>
          <p:nvPr>
            <p:ph type="title"/>
          </p:nvPr>
        </p:nvSpPr>
        <p:spPr/>
        <p:txBody>
          <a:bodyPr/>
          <a:lstStyle/>
          <a:p>
            <a:r>
              <a:rPr lang="en-US" b="1" dirty="0"/>
              <a:t>Logical operators</a:t>
            </a:r>
            <a:endParaRPr lang="en-US" dirty="0"/>
          </a:p>
        </p:txBody>
      </p:sp>
      <p:sp>
        <p:nvSpPr>
          <p:cNvPr id="3" name="Content Placeholder 2">
            <a:extLst>
              <a:ext uri="{FF2B5EF4-FFF2-40B4-BE49-F238E27FC236}">
                <a16:creationId xmlns:a16="http://schemas.microsoft.com/office/drawing/2014/main" xmlns="" id="{3F7CF201-F32B-40E0-8CAE-4EE957A59783}"/>
              </a:ext>
            </a:extLst>
          </p:cNvPr>
          <p:cNvSpPr>
            <a:spLocks noGrp="1"/>
          </p:cNvSpPr>
          <p:nvPr>
            <p:ph idx="1"/>
          </p:nvPr>
        </p:nvSpPr>
        <p:spPr>
          <a:xfrm>
            <a:off x="875201" y="1608311"/>
            <a:ext cx="8946541" cy="4952145"/>
          </a:xfrm>
        </p:spPr>
        <p:txBody>
          <a:bodyPr>
            <a:normAutofit lnSpcReduction="10000"/>
          </a:bodyPr>
          <a:lstStyle/>
          <a:p>
            <a:pPr marL="0" indent="0">
              <a:buNone/>
            </a:pPr>
            <a:r>
              <a:rPr lang="en-US" sz="2400" dirty="0"/>
              <a:t>There are also some operations that can be applied to Boolean values themselves.</a:t>
            </a:r>
          </a:p>
          <a:p>
            <a:pPr marL="0" indent="0">
              <a:buNone/>
            </a:pPr>
            <a:r>
              <a:rPr lang="en-US" sz="2400" dirty="0"/>
              <a:t>JavaScript supports three logical operators: </a:t>
            </a:r>
            <a:r>
              <a:rPr lang="en-US" sz="2400" i="1" dirty="0"/>
              <a:t>and</a:t>
            </a:r>
            <a:r>
              <a:rPr lang="en-US" sz="2400" dirty="0"/>
              <a:t>, </a:t>
            </a:r>
            <a:r>
              <a:rPr lang="en-US" sz="2400" i="1" dirty="0"/>
              <a:t>or</a:t>
            </a:r>
            <a:r>
              <a:rPr lang="en-US" sz="2400" dirty="0"/>
              <a:t>, and </a:t>
            </a:r>
            <a:r>
              <a:rPr lang="en-US" sz="2400" i="1" dirty="0"/>
              <a:t>not</a:t>
            </a:r>
            <a:r>
              <a:rPr lang="en-US" sz="2400" dirty="0"/>
              <a:t>. </a:t>
            </a:r>
          </a:p>
          <a:p>
            <a:pPr marL="0" indent="0">
              <a:buNone/>
            </a:pPr>
            <a:r>
              <a:rPr lang="en-US" sz="2400" dirty="0"/>
              <a:t>These can be used to “reason” about Booleans.</a:t>
            </a:r>
          </a:p>
          <a:p>
            <a:pPr marL="0" indent="0">
              <a:buNone/>
            </a:pPr>
            <a:r>
              <a:rPr lang="en-US" sz="2400" dirty="0"/>
              <a:t>The &amp;&amp; operator represents logical </a:t>
            </a:r>
            <a:r>
              <a:rPr lang="en-US" sz="2400" i="1" dirty="0"/>
              <a:t>and</a:t>
            </a:r>
            <a:r>
              <a:rPr lang="en-US" sz="2400" dirty="0"/>
              <a:t>. It is a binary operator, and its result is true only if both the values given to it are true.</a:t>
            </a:r>
          </a:p>
          <a:p>
            <a:pPr marL="0" indent="0">
              <a:buNone/>
            </a:pPr>
            <a:r>
              <a:rPr lang="en-US" sz="2400" dirty="0">
                <a:highlight>
                  <a:srgbClr val="808080"/>
                </a:highlight>
              </a:rPr>
              <a:t>console.log(true &amp;&amp; false)</a:t>
            </a:r>
          </a:p>
          <a:p>
            <a:pPr marL="0" indent="0">
              <a:buNone/>
            </a:pPr>
            <a:r>
              <a:rPr lang="en-US" sz="2400" dirty="0"/>
              <a:t>// → false</a:t>
            </a:r>
          </a:p>
          <a:p>
            <a:pPr marL="0" indent="0">
              <a:buNone/>
            </a:pPr>
            <a:r>
              <a:rPr lang="en-US" sz="2400" dirty="0">
                <a:highlight>
                  <a:srgbClr val="808080"/>
                </a:highlight>
              </a:rPr>
              <a:t>console.log(true &amp;&amp; true)</a:t>
            </a:r>
          </a:p>
          <a:p>
            <a:pPr marL="0" indent="0">
              <a:buNone/>
            </a:pPr>
            <a:r>
              <a:rPr lang="en-US" sz="2400" dirty="0"/>
              <a:t>// → true</a:t>
            </a:r>
          </a:p>
        </p:txBody>
      </p:sp>
      <p:sp>
        <p:nvSpPr>
          <p:cNvPr id="4" name="Slide Number Placeholder 3">
            <a:extLst>
              <a:ext uri="{FF2B5EF4-FFF2-40B4-BE49-F238E27FC236}">
                <a16:creationId xmlns:a16="http://schemas.microsoft.com/office/drawing/2014/main" xmlns="" id="{8E04A1A5-022D-4BC9-9788-9C6B3D3051AB}"/>
              </a:ext>
            </a:extLst>
          </p:cNvPr>
          <p:cNvSpPr>
            <a:spLocks noGrp="1"/>
          </p:cNvSpPr>
          <p:nvPr>
            <p:ph type="sldNum" sz="quarter" idx="12"/>
          </p:nvPr>
        </p:nvSpPr>
        <p:spPr/>
        <p:txBody>
          <a:bodyPr/>
          <a:lstStyle/>
          <a:p>
            <a:fld id="{D57F1E4F-1CFF-5643-939E-02111984F565}" type="slidenum">
              <a:rPr lang="en-US" smtClean="0"/>
              <a:pPr/>
              <a:t>19</a:t>
            </a:fld>
            <a:endParaRPr lang="en-US" dirty="0"/>
          </a:p>
        </p:txBody>
      </p:sp>
    </p:spTree>
    <p:extLst>
      <p:ext uri="{BB962C8B-B14F-4D97-AF65-F5344CB8AC3E}">
        <p14:creationId xmlns:p14="http://schemas.microsoft.com/office/powerpoint/2010/main" val="359402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D51C5-4085-490B-9F24-16CFF81F837C}"/>
              </a:ext>
            </a:extLst>
          </p:cNvPr>
          <p:cNvSpPr>
            <a:spLocks noGrp="1"/>
          </p:cNvSpPr>
          <p:nvPr>
            <p:ph type="title"/>
          </p:nvPr>
        </p:nvSpPr>
        <p:spPr/>
        <p:txBody>
          <a:bodyPr/>
          <a:lstStyle/>
          <a:p>
            <a:r>
              <a:rPr lang="en-US" b="1" dirty="0"/>
              <a:t>Values</a:t>
            </a:r>
            <a:endParaRPr lang="en-US" dirty="0"/>
          </a:p>
        </p:txBody>
      </p:sp>
      <p:sp>
        <p:nvSpPr>
          <p:cNvPr id="3" name="Content Placeholder 2">
            <a:extLst>
              <a:ext uri="{FF2B5EF4-FFF2-40B4-BE49-F238E27FC236}">
                <a16:creationId xmlns:a16="http://schemas.microsoft.com/office/drawing/2014/main" xmlns="" id="{185B7E22-F575-45F1-9DBC-A4F6B4106C10}"/>
              </a:ext>
            </a:extLst>
          </p:cNvPr>
          <p:cNvSpPr>
            <a:spLocks noGrp="1"/>
          </p:cNvSpPr>
          <p:nvPr>
            <p:ph idx="1"/>
          </p:nvPr>
        </p:nvSpPr>
        <p:spPr>
          <a:xfrm>
            <a:off x="875201" y="1390187"/>
            <a:ext cx="10022098" cy="4195481"/>
          </a:xfrm>
        </p:spPr>
        <p:txBody>
          <a:bodyPr>
            <a:noAutofit/>
          </a:bodyPr>
          <a:lstStyle/>
          <a:p>
            <a:pPr marL="0" indent="0">
              <a:buNone/>
            </a:pPr>
            <a:r>
              <a:rPr lang="en-US" sz="2500" dirty="0"/>
              <a:t>Imagine a sea of bits—an ocean of them. </a:t>
            </a:r>
          </a:p>
          <a:p>
            <a:pPr marL="0" indent="0">
              <a:buNone/>
            </a:pPr>
            <a:r>
              <a:rPr lang="en-US" sz="2500" dirty="0"/>
              <a:t>A typical modern computer has more than 30 billion bits in its volatile data storage (working memory). Nonvolatile storage (the hard disk or equivalent) tends to have yet a few orders of magnitude more.</a:t>
            </a:r>
          </a:p>
          <a:p>
            <a:pPr marL="0" indent="0">
              <a:buNone/>
            </a:pPr>
            <a:r>
              <a:rPr lang="en-US" sz="2500" dirty="0"/>
              <a:t>To be able to work with such quantities of bits without getting lost, we must separate them into chunks that represent pieces of information.</a:t>
            </a:r>
          </a:p>
        </p:txBody>
      </p:sp>
      <p:sp>
        <p:nvSpPr>
          <p:cNvPr id="4" name="Slide Number Placeholder 3">
            <a:extLst>
              <a:ext uri="{FF2B5EF4-FFF2-40B4-BE49-F238E27FC236}">
                <a16:creationId xmlns:a16="http://schemas.microsoft.com/office/drawing/2014/main" xmlns="" id="{4C06A9FD-99D8-4A6A-969A-38BBFB2CAC3B}"/>
              </a:ext>
            </a:extLst>
          </p:cNvPr>
          <p:cNvSpPr>
            <a:spLocks noGrp="1"/>
          </p:cNvSpPr>
          <p:nvPr>
            <p:ph type="sldNum" sz="quarter" idx="12"/>
          </p:nvPr>
        </p:nvSpPr>
        <p:spPr/>
        <p:txBody>
          <a:bodyPr/>
          <a:lstStyle/>
          <a:p>
            <a:fld id="{D57F1E4F-1CFF-5643-939E-02111984F565}" type="slidenum">
              <a:rPr lang="en-US" smtClean="0"/>
              <a:pPr/>
              <a:t>2</a:t>
            </a:fld>
            <a:endParaRPr lang="en-US" dirty="0"/>
          </a:p>
        </p:txBody>
      </p:sp>
    </p:spTree>
    <p:extLst>
      <p:ext uri="{BB962C8B-B14F-4D97-AF65-F5344CB8AC3E}">
        <p14:creationId xmlns:p14="http://schemas.microsoft.com/office/powerpoint/2010/main" val="481981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D0DDECC-5FAC-48E4-A64E-FE84835F9E42}"/>
              </a:ext>
            </a:extLst>
          </p:cNvPr>
          <p:cNvSpPr>
            <a:spLocks noGrp="1"/>
          </p:cNvSpPr>
          <p:nvPr>
            <p:ph idx="1"/>
          </p:nvPr>
        </p:nvSpPr>
        <p:spPr>
          <a:xfrm>
            <a:off x="1103312" y="1451430"/>
            <a:ext cx="8946541" cy="4796970"/>
          </a:xfrm>
        </p:spPr>
        <p:txBody>
          <a:bodyPr>
            <a:normAutofit/>
          </a:bodyPr>
          <a:lstStyle/>
          <a:p>
            <a:pPr marL="0" indent="0">
              <a:buNone/>
            </a:pPr>
            <a:r>
              <a:rPr lang="en-US" sz="2400" dirty="0"/>
              <a:t>The || operator denotes logical </a:t>
            </a:r>
            <a:r>
              <a:rPr lang="en-US" sz="2400" i="1" dirty="0"/>
              <a:t>or</a:t>
            </a:r>
            <a:r>
              <a:rPr lang="en-US" sz="2400" dirty="0"/>
              <a:t>. It produces true if either of the values given to it is true.</a:t>
            </a:r>
          </a:p>
          <a:p>
            <a:pPr marL="0" indent="0">
              <a:buNone/>
            </a:pPr>
            <a:r>
              <a:rPr lang="en-US" sz="2400" dirty="0">
                <a:highlight>
                  <a:srgbClr val="808080"/>
                </a:highlight>
              </a:rPr>
              <a:t>console.log(false || true)</a:t>
            </a:r>
          </a:p>
          <a:p>
            <a:pPr marL="0" indent="0">
              <a:buNone/>
            </a:pPr>
            <a:r>
              <a:rPr lang="en-US" sz="2400" dirty="0"/>
              <a:t>// → true</a:t>
            </a:r>
          </a:p>
          <a:p>
            <a:pPr marL="0" indent="0">
              <a:buNone/>
            </a:pPr>
            <a:r>
              <a:rPr lang="en-US" sz="2400" dirty="0">
                <a:highlight>
                  <a:srgbClr val="808080"/>
                </a:highlight>
              </a:rPr>
              <a:t>console.log(false || false)</a:t>
            </a:r>
          </a:p>
          <a:p>
            <a:pPr marL="0" indent="0">
              <a:buNone/>
            </a:pPr>
            <a:r>
              <a:rPr lang="en-US" sz="2400" dirty="0"/>
              <a:t>// → false</a:t>
            </a:r>
          </a:p>
        </p:txBody>
      </p:sp>
      <p:sp>
        <p:nvSpPr>
          <p:cNvPr id="4" name="Slide Number Placeholder 3">
            <a:extLst>
              <a:ext uri="{FF2B5EF4-FFF2-40B4-BE49-F238E27FC236}">
                <a16:creationId xmlns:a16="http://schemas.microsoft.com/office/drawing/2014/main" xmlns="" id="{0AA6EFFF-C6B5-4D75-AD58-DD1C453782ED}"/>
              </a:ext>
            </a:extLst>
          </p:cNvPr>
          <p:cNvSpPr>
            <a:spLocks noGrp="1"/>
          </p:cNvSpPr>
          <p:nvPr>
            <p:ph type="sldNum" sz="quarter" idx="12"/>
          </p:nvPr>
        </p:nvSpPr>
        <p:spPr/>
        <p:txBody>
          <a:bodyPr/>
          <a:lstStyle/>
          <a:p>
            <a:fld id="{D57F1E4F-1CFF-5643-939E-02111984F565}" type="slidenum">
              <a:rPr lang="en-US" smtClean="0"/>
              <a:pPr/>
              <a:t>20</a:t>
            </a:fld>
            <a:endParaRPr lang="en-US" dirty="0"/>
          </a:p>
        </p:txBody>
      </p:sp>
    </p:spTree>
    <p:extLst>
      <p:ext uri="{BB962C8B-B14F-4D97-AF65-F5344CB8AC3E}">
        <p14:creationId xmlns:p14="http://schemas.microsoft.com/office/powerpoint/2010/main" val="1252623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8C7579-216C-4BD8-B2E7-5168E7DFA5C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C849AD3E-9FF0-4923-90AA-E8AAFE47ED9D}"/>
              </a:ext>
            </a:extLst>
          </p:cNvPr>
          <p:cNvSpPr>
            <a:spLocks noGrp="1"/>
          </p:cNvSpPr>
          <p:nvPr>
            <p:ph idx="1"/>
          </p:nvPr>
        </p:nvSpPr>
        <p:spPr>
          <a:xfrm>
            <a:off x="798512" y="1666475"/>
            <a:ext cx="10087427" cy="4895796"/>
          </a:xfrm>
        </p:spPr>
        <p:txBody>
          <a:bodyPr>
            <a:normAutofit lnSpcReduction="10000"/>
          </a:bodyPr>
          <a:lstStyle/>
          <a:p>
            <a:pPr marL="0" indent="0">
              <a:buNone/>
            </a:pPr>
            <a:r>
              <a:rPr lang="en-US" sz="2400" i="1" dirty="0"/>
              <a:t>Not </a:t>
            </a:r>
            <a:r>
              <a:rPr lang="en-US" sz="2400" dirty="0"/>
              <a:t>is written as an exclamation mark (!). It is a unary operator that flips</a:t>
            </a:r>
          </a:p>
          <a:p>
            <a:pPr marL="0" indent="0">
              <a:buNone/>
            </a:pPr>
            <a:r>
              <a:rPr lang="en-US" sz="2400" dirty="0"/>
              <a:t>the value given to it—!true produces false, and !false gives true.</a:t>
            </a:r>
          </a:p>
          <a:p>
            <a:pPr marL="0" indent="0">
              <a:buNone/>
            </a:pPr>
            <a:r>
              <a:rPr lang="en-US" sz="2400" dirty="0"/>
              <a:t>The last logical operator I will discuss is not unary, not binary, but </a:t>
            </a:r>
            <a:r>
              <a:rPr lang="en-US" sz="2400" i="1" dirty="0"/>
              <a:t>ternary</a:t>
            </a:r>
            <a:r>
              <a:rPr lang="en-US" sz="2400" dirty="0"/>
              <a:t>, operating on three values. It is written with a question mark and a colon, like this:</a:t>
            </a:r>
          </a:p>
          <a:p>
            <a:pPr marL="0" indent="0">
              <a:buNone/>
            </a:pPr>
            <a:endParaRPr lang="en-US" sz="2400" dirty="0"/>
          </a:p>
          <a:p>
            <a:pPr marL="0" indent="0">
              <a:buNone/>
            </a:pPr>
            <a:r>
              <a:rPr lang="en-US" sz="2400" dirty="0">
                <a:highlight>
                  <a:srgbClr val="808080"/>
                </a:highlight>
              </a:rPr>
              <a:t>console.log(true ? 1 : 2);</a:t>
            </a:r>
          </a:p>
          <a:p>
            <a:pPr marL="0" indent="0">
              <a:buNone/>
            </a:pPr>
            <a:r>
              <a:rPr lang="en-US" sz="2400" dirty="0"/>
              <a:t>// → 1</a:t>
            </a:r>
          </a:p>
          <a:p>
            <a:pPr marL="0" indent="0">
              <a:buNone/>
            </a:pPr>
            <a:r>
              <a:rPr lang="en-US" sz="2400" dirty="0">
                <a:highlight>
                  <a:srgbClr val="808080"/>
                </a:highlight>
              </a:rPr>
              <a:t>console.log(false ? 1 : 2);</a:t>
            </a:r>
          </a:p>
          <a:p>
            <a:pPr marL="0" indent="0">
              <a:buNone/>
            </a:pPr>
            <a:r>
              <a:rPr lang="en-US" sz="2400" dirty="0"/>
              <a:t>// → 2</a:t>
            </a:r>
          </a:p>
        </p:txBody>
      </p:sp>
      <p:sp>
        <p:nvSpPr>
          <p:cNvPr id="4" name="Slide Number Placeholder 3">
            <a:extLst>
              <a:ext uri="{FF2B5EF4-FFF2-40B4-BE49-F238E27FC236}">
                <a16:creationId xmlns:a16="http://schemas.microsoft.com/office/drawing/2014/main" xmlns="" id="{010E50CE-A9BC-49A5-AA77-19B3144A5D76}"/>
              </a:ext>
            </a:extLst>
          </p:cNvPr>
          <p:cNvSpPr>
            <a:spLocks noGrp="1"/>
          </p:cNvSpPr>
          <p:nvPr>
            <p:ph type="sldNum" sz="quarter" idx="12"/>
          </p:nvPr>
        </p:nvSpPr>
        <p:spPr/>
        <p:txBody>
          <a:bodyPr/>
          <a:lstStyle/>
          <a:p>
            <a:fld id="{D57F1E4F-1CFF-5643-939E-02111984F565}" type="slidenum">
              <a:rPr lang="en-US" smtClean="0"/>
              <a:pPr/>
              <a:t>21</a:t>
            </a:fld>
            <a:endParaRPr lang="en-US" dirty="0"/>
          </a:p>
        </p:txBody>
      </p:sp>
    </p:spTree>
    <p:extLst>
      <p:ext uri="{BB962C8B-B14F-4D97-AF65-F5344CB8AC3E}">
        <p14:creationId xmlns:p14="http://schemas.microsoft.com/office/powerpoint/2010/main" val="1011174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397E9-F560-44C5-B8A7-CC41B67DF4FB}"/>
              </a:ext>
            </a:extLst>
          </p:cNvPr>
          <p:cNvSpPr>
            <a:spLocks noGrp="1"/>
          </p:cNvSpPr>
          <p:nvPr>
            <p:ph type="title"/>
          </p:nvPr>
        </p:nvSpPr>
        <p:spPr/>
        <p:txBody>
          <a:bodyPr/>
          <a:lstStyle/>
          <a:p>
            <a:r>
              <a:rPr lang="en-US" b="1" dirty="0"/>
              <a:t>Empty values</a:t>
            </a:r>
            <a:endParaRPr lang="en-US" dirty="0"/>
          </a:p>
        </p:txBody>
      </p:sp>
      <p:sp>
        <p:nvSpPr>
          <p:cNvPr id="3" name="Content Placeholder 2">
            <a:extLst>
              <a:ext uri="{FF2B5EF4-FFF2-40B4-BE49-F238E27FC236}">
                <a16:creationId xmlns:a16="http://schemas.microsoft.com/office/drawing/2014/main" xmlns="" id="{186EAFEE-BA71-4256-9241-88FCEC637E2E}"/>
              </a:ext>
            </a:extLst>
          </p:cNvPr>
          <p:cNvSpPr>
            <a:spLocks noGrp="1"/>
          </p:cNvSpPr>
          <p:nvPr>
            <p:ph idx="1"/>
          </p:nvPr>
        </p:nvSpPr>
        <p:spPr/>
        <p:txBody>
          <a:bodyPr>
            <a:normAutofit/>
          </a:bodyPr>
          <a:lstStyle/>
          <a:p>
            <a:pPr marL="0" indent="0">
              <a:buNone/>
            </a:pPr>
            <a:r>
              <a:rPr lang="en-US" sz="2500" dirty="0"/>
              <a:t>There are two special values, written null and undefined, that are used to denote the absence of a </a:t>
            </a:r>
            <a:r>
              <a:rPr lang="en-US" sz="2500" i="1" dirty="0"/>
              <a:t>meaningful </a:t>
            </a:r>
            <a:r>
              <a:rPr lang="en-US" sz="2500" dirty="0"/>
              <a:t>value. </a:t>
            </a:r>
          </a:p>
          <a:p>
            <a:pPr marL="0" indent="0">
              <a:buNone/>
            </a:pPr>
            <a:r>
              <a:rPr lang="en-US" sz="2500" dirty="0"/>
              <a:t>They are themselves values, but they carry no information.</a:t>
            </a:r>
          </a:p>
        </p:txBody>
      </p:sp>
      <p:sp>
        <p:nvSpPr>
          <p:cNvPr id="4" name="Slide Number Placeholder 3">
            <a:extLst>
              <a:ext uri="{FF2B5EF4-FFF2-40B4-BE49-F238E27FC236}">
                <a16:creationId xmlns:a16="http://schemas.microsoft.com/office/drawing/2014/main" xmlns="" id="{901EEB8D-545A-41E4-BC49-2000E410DE4F}"/>
              </a:ext>
            </a:extLst>
          </p:cNvPr>
          <p:cNvSpPr>
            <a:spLocks noGrp="1"/>
          </p:cNvSpPr>
          <p:nvPr>
            <p:ph type="sldNum" sz="quarter" idx="12"/>
          </p:nvPr>
        </p:nvSpPr>
        <p:spPr/>
        <p:txBody>
          <a:bodyPr/>
          <a:lstStyle/>
          <a:p>
            <a:fld id="{D57F1E4F-1CFF-5643-939E-02111984F565}" type="slidenum">
              <a:rPr lang="en-US" smtClean="0"/>
              <a:pPr/>
              <a:t>22</a:t>
            </a:fld>
            <a:endParaRPr lang="en-US" dirty="0"/>
          </a:p>
        </p:txBody>
      </p:sp>
    </p:spTree>
    <p:extLst>
      <p:ext uri="{BB962C8B-B14F-4D97-AF65-F5344CB8AC3E}">
        <p14:creationId xmlns:p14="http://schemas.microsoft.com/office/powerpoint/2010/main" val="420916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4BC9B6-47AF-4AB2-9B03-B5A5718406D9}"/>
              </a:ext>
            </a:extLst>
          </p:cNvPr>
          <p:cNvSpPr>
            <a:spLocks noGrp="1"/>
          </p:cNvSpPr>
          <p:nvPr>
            <p:ph type="title"/>
          </p:nvPr>
        </p:nvSpPr>
        <p:spPr/>
        <p:txBody>
          <a:bodyPr/>
          <a:lstStyle/>
          <a:p>
            <a:r>
              <a:rPr lang="en-US" b="1" dirty="0"/>
              <a:t>Automatic type conversion</a:t>
            </a:r>
            <a:endParaRPr lang="en-US" dirty="0"/>
          </a:p>
        </p:txBody>
      </p:sp>
      <p:sp>
        <p:nvSpPr>
          <p:cNvPr id="3" name="Content Placeholder 2">
            <a:extLst>
              <a:ext uri="{FF2B5EF4-FFF2-40B4-BE49-F238E27FC236}">
                <a16:creationId xmlns:a16="http://schemas.microsoft.com/office/drawing/2014/main" xmlns="" id="{0A29BD91-4F75-40CA-AD74-2F230F76EAE9}"/>
              </a:ext>
            </a:extLst>
          </p:cNvPr>
          <p:cNvSpPr>
            <a:spLocks noGrp="1"/>
          </p:cNvSpPr>
          <p:nvPr>
            <p:ph idx="1"/>
          </p:nvPr>
        </p:nvSpPr>
        <p:spPr>
          <a:xfrm>
            <a:off x="646111" y="1289154"/>
            <a:ext cx="10221758" cy="5568846"/>
          </a:xfrm>
        </p:spPr>
        <p:txBody>
          <a:bodyPr>
            <a:normAutofit fontScale="92500" lnSpcReduction="20000"/>
          </a:bodyPr>
          <a:lstStyle/>
          <a:p>
            <a:pPr marL="0" indent="0">
              <a:buNone/>
            </a:pPr>
            <a:r>
              <a:rPr lang="en-US" sz="2400" dirty="0"/>
              <a:t>In the Introduction, I mentioned that JavaScript goes out of its way to accept</a:t>
            </a:r>
          </a:p>
          <a:p>
            <a:pPr marL="0" indent="0">
              <a:buNone/>
            </a:pPr>
            <a:r>
              <a:rPr lang="en-US" sz="2400" dirty="0"/>
              <a:t>almost any program you give it, even programs that do odd things.</a:t>
            </a:r>
          </a:p>
          <a:p>
            <a:pPr marL="0" indent="0">
              <a:buNone/>
            </a:pPr>
            <a:r>
              <a:rPr lang="en-US" sz="2400" dirty="0"/>
              <a:t> This is nicely demonstrated by the following expressions:</a:t>
            </a:r>
          </a:p>
          <a:p>
            <a:pPr marL="0" indent="0">
              <a:buNone/>
            </a:pPr>
            <a:r>
              <a:rPr lang="en-US" sz="2400" dirty="0">
                <a:highlight>
                  <a:srgbClr val="808080"/>
                </a:highlight>
              </a:rPr>
              <a:t>console.log(8 * null)</a:t>
            </a:r>
          </a:p>
          <a:p>
            <a:pPr marL="0" indent="0">
              <a:buNone/>
            </a:pPr>
            <a:r>
              <a:rPr lang="en-US" sz="2400" dirty="0"/>
              <a:t>// → 0</a:t>
            </a:r>
          </a:p>
          <a:p>
            <a:pPr marL="0" indent="0">
              <a:buNone/>
            </a:pPr>
            <a:r>
              <a:rPr lang="en-US" sz="2400" dirty="0">
                <a:highlight>
                  <a:srgbClr val="808080"/>
                </a:highlight>
              </a:rPr>
              <a:t>console.log("5" - 1)</a:t>
            </a:r>
          </a:p>
          <a:p>
            <a:pPr marL="0" indent="0">
              <a:buNone/>
            </a:pPr>
            <a:r>
              <a:rPr lang="en-US" sz="2400" dirty="0"/>
              <a:t>// → 4</a:t>
            </a:r>
          </a:p>
          <a:p>
            <a:pPr marL="0" indent="0">
              <a:buNone/>
            </a:pPr>
            <a:r>
              <a:rPr lang="en-US" sz="2400" dirty="0">
                <a:highlight>
                  <a:srgbClr val="808080"/>
                </a:highlight>
              </a:rPr>
              <a:t>console.log("5" + 1)</a:t>
            </a:r>
          </a:p>
          <a:p>
            <a:pPr marL="0" indent="0">
              <a:buNone/>
            </a:pPr>
            <a:r>
              <a:rPr lang="en-US" sz="2400" dirty="0"/>
              <a:t>// → 51</a:t>
            </a:r>
          </a:p>
          <a:p>
            <a:pPr marL="0" indent="0">
              <a:buNone/>
            </a:pPr>
            <a:r>
              <a:rPr lang="en-US" sz="2400" dirty="0">
                <a:highlight>
                  <a:srgbClr val="808080"/>
                </a:highlight>
              </a:rPr>
              <a:t>console.log("five" * 2)</a:t>
            </a:r>
          </a:p>
          <a:p>
            <a:r>
              <a:rPr lang="en-US" sz="2400" dirty="0"/>
              <a:t>// → </a:t>
            </a:r>
            <a:r>
              <a:rPr lang="en-US" sz="2400" dirty="0" err="1"/>
              <a:t>NaN</a:t>
            </a:r>
            <a:endParaRPr lang="en-US" sz="2400" dirty="0"/>
          </a:p>
          <a:p>
            <a:r>
              <a:rPr lang="en-US" sz="2400" dirty="0">
                <a:highlight>
                  <a:srgbClr val="808080"/>
                </a:highlight>
              </a:rPr>
              <a:t>console.log(false == 0)</a:t>
            </a:r>
          </a:p>
          <a:p>
            <a:r>
              <a:rPr lang="en-US" sz="2400" dirty="0"/>
              <a:t>// → true</a:t>
            </a:r>
          </a:p>
        </p:txBody>
      </p:sp>
      <p:sp>
        <p:nvSpPr>
          <p:cNvPr id="4" name="Slide Number Placeholder 3">
            <a:extLst>
              <a:ext uri="{FF2B5EF4-FFF2-40B4-BE49-F238E27FC236}">
                <a16:creationId xmlns:a16="http://schemas.microsoft.com/office/drawing/2014/main" xmlns="" id="{1D166F0F-BEAE-4E1D-95CB-393BE808EA99}"/>
              </a:ext>
            </a:extLst>
          </p:cNvPr>
          <p:cNvSpPr>
            <a:spLocks noGrp="1"/>
          </p:cNvSpPr>
          <p:nvPr>
            <p:ph type="sldNum" sz="quarter" idx="12"/>
          </p:nvPr>
        </p:nvSpPr>
        <p:spPr/>
        <p:txBody>
          <a:bodyPr/>
          <a:lstStyle/>
          <a:p>
            <a:fld id="{D57F1E4F-1CFF-5643-939E-02111984F565}" type="slidenum">
              <a:rPr lang="en-US" smtClean="0"/>
              <a:pPr/>
              <a:t>23</a:t>
            </a:fld>
            <a:endParaRPr lang="en-US" dirty="0"/>
          </a:p>
        </p:txBody>
      </p:sp>
    </p:spTree>
    <p:extLst>
      <p:ext uri="{BB962C8B-B14F-4D97-AF65-F5344CB8AC3E}">
        <p14:creationId xmlns:p14="http://schemas.microsoft.com/office/powerpoint/2010/main" val="2621788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C9066-5AE5-4DEF-95F6-1F735198B5DE}"/>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68675BC7-4F92-4CEB-823E-91CCAD21D789}"/>
              </a:ext>
            </a:extLst>
          </p:cNvPr>
          <p:cNvSpPr>
            <a:spLocks noGrp="1"/>
          </p:cNvSpPr>
          <p:nvPr>
            <p:ph idx="1"/>
          </p:nvPr>
        </p:nvSpPr>
        <p:spPr/>
        <p:txBody>
          <a:bodyPr>
            <a:normAutofit/>
          </a:bodyPr>
          <a:lstStyle/>
          <a:p>
            <a:pPr marL="0" indent="0">
              <a:buNone/>
            </a:pPr>
            <a:r>
              <a:rPr lang="en-US" sz="2400" dirty="0"/>
              <a:t>However, when null or undefined occurs on either side of the operator, it produces true only if both sides are one of null or undefined.</a:t>
            </a:r>
          </a:p>
          <a:p>
            <a:pPr marL="0" indent="0">
              <a:buNone/>
            </a:pPr>
            <a:r>
              <a:rPr lang="en-US" sz="2400" dirty="0">
                <a:highlight>
                  <a:srgbClr val="808080"/>
                </a:highlight>
              </a:rPr>
              <a:t>console.log(null == undefined);</a:t>
            </a:r>
          </a:p>
          <a:p>
            <a:pPr marL="0" indent="0">
              <a:buNone/>
            </a:pPr>
            <a:r>
              <a:rPr lang="en-US" sz="2400" dirty="0"/>
              <a:t>// → true</a:t>
            </a:r>
          </a:p>
          <a:p>
            <a:pPr marL="0" indent="0">
              <a:buNone/>
            </a:pPr>
            <a:r>
              <a:rPr lang="en-US" sz="2400" dirty="0">
                <a:highlight>
                  <a:srgbClr val="808080"/>
                </a:highlight>
              </a:rPr>
              <a:t>console.log(null == 0);</a:t>
            </a:r>
          </a:p>
          <a:p>
            <a:pPr marL="0" indent="0">
              <a:buNone/>
            </a:pPr>
            <a:r>
              <a:rPr lang="en-US" sz="2400" dirty="0"/>
              <a:t>// → false</a:t>
            </a:r>
          </a:p>
        </p:txBody>
      </p:sp>
      <p:sp>
        <p:nvSpPr>
          <p:cNvPr id="4" name="Slide Number Placeholder 3">
            <a:extLst>
              <a:ext uri="{FF2B5EF4-FFF2-40B4-BE49-F238E27FC236}">
                <a16:creationId xmlns:a16="http://schemas.microsoft.com/office/drawing/2014/main" xmlns="" id="{6833DD5C-6296-4D7E-8D20-A1AE4A7ED51F}"/>
              </a:ext>
            </a:extLst>
          </p:cNvPr>
          <p:cNvSpPr>
            <a:spLocks noGrp="1"/>
          </p:cNvSpPr>
          <p:nvPr>
            <p:ph type="sldNum" sz="quarter" idx="12"/>
          </p:nvPr>
        </p:nvSpPr>
        <p:spPr/>
        <p:txBody>
          <a:bodyPr/>
          <a:lstStyle/>
          <a:p>
            <a:fld id="{D57F1E4F-1CFF-5643-939E-02111984F565}" type="slidenum">
              <a:rPr lang="en-US" smtClean="0"/>
              <a:pPr/>
              <a:t>24</a:t>
            </a:fld>
            <a:endParaRPr lang="en-US" dirty="0"/>
          </a:p>
        </p:txBody>
      </p:sp>
    </p:spTree>
    <p:extLst>
      <p:ext uri="{BB962C8B-B14F-4D97-AF65-F5344CB8AC3E}">
        <p14:creationId xmlns:p14="http://schemas.microsoft.com/office/powerpoint/2010/main" val="3107107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6CD12B-446C-4DA6-A791-6A48B78B3D02}"/>
              </a:ext>
            </a:extLst>
          </p:cNvPr>
          <p:cNvSpPr>
            <a:spLocks noGrp="1"/>
          </p:cNvSpPr>
          <p:nvPr>
            <p:ph type="title"/>
          </p:nvPr>
        </p:nvSpPr>
        <p:spPr/>
        <p:txBody>
          <a:bodyPr/>
          <a:lstStyle/>
          <a:p>
            <a:r>
              <a:rPr lang="en-US" b="1" dirty="0"/>
              <a:t>Short-circuiting of logical operators</a:t>
            </a:r>
            <a:endParaRPr lang="en-US" dirty="0"/>
          </a:p>
        </p:txBody>
      </p:sp>
      <p:sp>
        <p:nvSpPr>
          <p:cNvPr id="3" name="Content Placeholder 2">
            <a:extLst>
              <a:ext uri="{FF2B5EF4-FFF2-40B4-BE49-F238E27FC236}">
                <a16:creationId xmlns:a16="http://schemas.microsoft.com/office/drawing/2014/main" xmlns="" id="{4B129111-F428-4A01-8BB0-0751EE9DB053}"/>
              </a:ext>
            </a:extLst>
          </p:cNvPr>
          <p:cNvSpPr>
            <a:spLocks noGrp="1"/>
          </p:cNvSpPr>
          <p:nvPr>
            <p:ph idx="1"/>
          </p:nvPr>
        </p:nvSpPr>
        <p:spPr>
          <a:xfrm>
            <a:off x="1103312" y="1514007"/>
            <a:ext cx="10087427" cy="5171605"/>
          </a:xfrm>
        </p:spPr>
        <p:txBody>
          <a:bodyPr>
            <a:normAutofit fontScale="92500" lnSpcReduction="10000"/>
          </a:bodyPr>
          <a:lstStyle/>
          <a:p>
            <a:pPr marL="0" indent="0">
              <a:buNone/>
            </a:pPr>
            <a:r>
              <a:rPr lang="en-US" sz="2400" dirty="0"/>
              <a:t>The logical operators &amp;&amp; and || handle values of different types in a peculiar way.</a:t>
            </a:r>
          </a:p>
          <a:p>
            <a:pPr marL="0" indent="0">
              <a:buNone/>
            </a:pPr>
            <a:r>
              <a:rPr lang="en-US" sz="2400" dirty="0"/>
              <a:t>They will convert the value on their left side to Boolean type in order to decide what to do, but depending on the operator and the result of that conversion, they will return either the </a:t>
            </a:r>
            <a:r>
              <a:rPr lang="en-US" sz="2400" i="1" dirty="0"/>
              <a:t>original </a:t>
            </a:r>
            <a:r>
              <a:rPr lang="en-US" sz="2400" dirty="0"/>
              <a:t>left-hand value or the righthand value.</a:t>
            </a:r>
          </a:p>
          <a:p>
            <a:pPr marL="0" indent="0">
              <a:buNone/>
            </a:pPr>
            <a:endParaRPr lang="en-US" sz="2400" dirty="0"/>
          </a:p>
          <a:p>
            <a:pPr marL="0" indent="0">
              <a:buNone/>
            </a:pPr>
            <a:r>
              <a:rPr lang="en-US" sz="2400" dirty="0"/>
              <a:t>This has the expected effect when the values are Boolean and does something analogous for values of other types.</a:t>
            </a:r>
          </a:p>
          <a:p>
            <a:pPr marL="0" indent="0">
              <a:buNone/>
            </a:pPr>
            <a:r>
              <a:rPr lang="en-US" sz="2400" dirty="0">
                <a:highlight>
                  <a:srgbClr val="808080"/>
                </a:highlight>
              </a:rPr>
              <a:t>console.log(null || "user")</a:t>
            </a:r>
          </a:p>
          <a:p>
            <a:pPr marL="0" indent="0">
              <a:buNone/>
            </a:pPr>
            <a:r>
              <a:rPr lang="en-US" sz="2400" dirty="0"/>
              <a:t>// → user</a:t>
            </a:r>
          </a:p>
          <a:p>
            <a:pPr marL="0" indent="0">
              <a:buNone/>
            </a:pPr>
            <a:r>
              <a:rPr lang="en-US" sz="2400" dirty="0">
                <a:highlight>
                  <a:srgbClr val="808080"/>
                </a:highlight>
              </a:rPr>
              <a:t>console.log("Agnes" || "user")</a:t>
            </a:r>
          </a:p>
          <a:p>
            <a:pPr marL="0" indent="0">
              <a:buNone/>
            </a:pPr>
            <a:r>
              <a:rPr lang="en-US" sz="2400" dirty="0"/>
              <a:t>// → Agnes</a:t>
            </a:r>
          </a:p>
        </p:txBody>
      </p:sp>
      <p:sp>
        <p:nvSpPr>
          <p:cNvPr id="4" name="Slide Number Placeholder 3">
            <a:extLst>
              <a:ext uri="{FF2B5EF4-FFF2-40B4-BE49-F238E27FC236}">
                <a16:creationId xmlns:a16="http://schemas.microsoft.com/office/drawing/2014/main" xmlns="" id="{7C91640C-8116-4866-A8B6-02B732CD9EA9}"/>
              </a:ext>
            </a:extLst>
          </p:cNvPr>
          <p:cNvSpPr>
            <a:spLocks noGrp="1"/>
          </p:cNvSpPr>
          <p:nvPr>
            <p:ph type="sldNum" sz="quarter" idx="12"/>
          </p:nvPr>
        </p:nvSpPr>
        <p:spPr/>
        <p:txBody>
          <a:bodyPr/>
          <a:lstStyle/>
          <a:p>
            <a:fld id="{D57F1E4F-1CFF-5643-939E-02111984F565}" type="slidenum">
              <a:rPr lang="en-US" smtClean="0"/>
              <a:pPr/>
              <a:t>25</a:t>
            </a:fld>
            <a:endParaRPr lang="en-US" dirty="0"/>
          </a:p>
        </p:txBody>
      </p:sp>
    </p:spTree>
    <p:extLst>
      <p:ext uri="{BB962C8B-B14F-4D97-AF65-F5344CB8AC3E}">
        <p14:creationId xmlns:p14="http://schemas.microsoft.com/office/powerpoint/2010/main" val="625586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D46B83-06FE-48F0-ADA9-71BA56C4DB7E}"/>
              </a:ext>
            </a:extLst>
          </p:cNvPr>
          <p:cNvSpPr>
            <a:spLocks noGrp="1"/>
          </p:cNvSpPr>
          <p:nvPr>
            <p:ph type="title"/>
          </p:nvPr>
        </p:nvSpPr>
        <p:spPr/>
        <p:txBody>
          <a:bodyPr/>
          <a:lstStyle/>
          <a:p>
            <a:r>
              <a:rPr lang="en-US" b="1" dirty="0"/>
              <a:t>Summary</a:t>
            </a:r>
            <a:endParaRPr lang="en-US" dirty="0"/>
          </a:p>
        </p:txBody>
      </p:sp>
      <p:sp>
        <p:nvSpPr>
          <p:cNvPr id="3" name="Content Placeholder 2">
            <a:extLst>
              <a:ext uri="{FF2B5EF4-FFF2-40B4-BE49-F238E27FC236}">
                <a16:creationId xmlns:a16="http://schemas.microsoft.com/office/drawing/2014/main" xmlns="" id="{A3D4C2CE-C5F4-47F7-83DC-4AA711463B53}"/>
              </a:ext>
            </a:extLst>
          </p:cNvPr>
          <p:cNvSpPr>
            <a:spLocks noGrp="1"/>
          </p:cNvSpPr>
          <p:nvPr>
            <p:ph idx="1"/>
          </p:nvPr>
        </p:nvSpPr>
        <p:spPr>
          <a:xfrm>
            <a:off x="494675" y="1349116"/>
            <a:ext cx="10208301" cy="4899284"/>
          </a:xfrm>
        </p:spPr>
        <p:txBody>
          <a:bodyPr>
            <a:normAutofit fontScale="92500" lnSpcReduction="10000"/>
          </a:bodyPr>
          <a:lstStyle/>
          <a:p>
            <a:pPr marL="0" indent="0">
              <a:buNone/>
            </a:pPr>
            <a:r>
              <a:rPr lang="en-US" dirty="0"/>
              <a:t>We looked at four types of JavaScript values in this chapter: numbers, strings, Booleans, and undefined values.</a:t>
            </a:r>
          </a:p>
          <a:p>
            <a:pPr marL="0" indent="0">
              <a:buNone/>
            </a:pPr>
            <a:r>
              <a:rPr lang="en-US" dirty="0"/>
              <a:t>Such values are created by typing in their name (true, null) or value (13</a:t>
            </a:r>
          </a:p>
          <a:p>
            <a:pPr marL="0" indent="0">
              <a:buNone/>
            </a:pPr>
            <a:r>
              <a:rPr lang="en-US" dirty="0"/>
              <a:t>, "</a:t>
            </a:r>
            <a:r>
              <a:rPr lang="en-US" dirty="0" err="1"/>
              <a:t>abc</a:t>
            </a:r>
            <a:r>
              <a:rPr lang="en-US" dirty="0"/>
              <a:t>"). You can combine and transform values with operators. </a:t>
            </a:r>
          </a:p>
          <a:p>
            <a:pPr marL="0" indent="0">
              <a:buNone/>
            </a:pPr>
            <a:r>
              <a:rPr lang="en-US" dirty="0"/>
              <a:t>We saw binary operators for arithmetic (+, -, *, /, and %), string concatenation (+),</a:t>
            </a:r>
          </a:p>
          <a:p>
            <a:pPr marL="0" indent="0">
              <a:buNone/>
            </a:pPr>
            <a:r>
              <a:rPr lang="en-US" dirty="0"/>
              <a:t>comparison (==, !=, ===, !==, &lt;, &gt;, &lt;=, &gt;=), and logic (&amp;&amp;, ||), as well as several</a:t>
            </a:r>
          </a:p>
          <a:p>
            <a:pPr marL="0" indent="0">
              <a:buNone/>
            </a:pPr>
            <a:r>
              <a:rPr lang="en-US" dirty="0"/>
              <a:t>unary operators (- to negate a number, ! to negate logically, and </a:t>
            </a:r>
            <a:r>
              <a:rPr lang="en-US" dirty="0" err="1"/>
              <a:t>typeof</a:t>
            </a:r>
            <a:r>
              <a:rPr lang="en-US" dirty="0"/>
              <a:t> to</a:t>
            </a:r>
          </a:p>
          <a:p>
            <a:pPr marL="0" indent="0">
              <a:buNone/>
            </a:pPr>
            <a:r>
              <a:rPr lang="en-US" dirty="0"/>
              <a:t>find a value’s type) and a ternary operator (?:) to pick one of two values based</a:t>
            </a:r>
          </a:p>
          <a:p>
            <a:pPr marL="0" indent="0">
              <a:buNone/>
            </a:pPr>
            <a:r>
              <a:rPr lang="en-US" dirty="0"/>
              <a:t>on a third value.</a:t>
            </a:r>
          </a:p>
          <a:p>
            <a:pPr marL="0" indent="0">
              <a:buNone/>
            </a:pPr>
            <a:r>
              <a:rPr lang="en-US" dirty="0"/>
              <a:t>This gives you enough information to use JavaScript as a pocket calculator</a:t>
            </a:r>
          </a:p>
          <a:p>
            <a:pPr marL="0" indent="0">
              <a:buNone/>
            </a:pPr>
            <a:r>
              <a:rPr lang="en-US" dirty="0"/>
              <a:t>but not much more. </a:t>
            </a:r>
          </a:p>
          <a:p>
            <a:pPr marL="0" indent="0">
              <a:buNone/>
            </a:pPr>
            <a:r>
              <a:rPr lang="en-US" dirty="0"/>
              <a:t>The next chapter will start tying these expressions together</a:t>
            </a:r>
          </a:p>
          <a:p>
            <a:pPr marL="0" indent="0">
              <a:buNone/>
            </a:pPr>
            <a:r>
              <a:rPr lang="en-US" dirty="0"/>
              <a:t>into basic programs.</a:t>
            </a:r>
          </a:p>
        </p:txBody>
      </p:sp>
      <p:sp>
        <p:nvSpPr>
          <p:cNvPr id="4" name="Slide Number Placeholder 3">
            <a:extLst>
              <a:ext uri="{FF2B5EF4-FFF2-40B4-BE49-F238E27FC236}">
                <a16:creationId xmlns:a16="http://schemas.microsoft.com/office/drawing/2014/main" xmlns="" id="{8537133D-892D-4BF5-A42F-F4C5176F405C}"/>
              </a:ext>
            </a:extLst>
          </p:cNvPr>
          <p:cNvSpPr>
            <a:spLocks noGrp="1"/>
          </p:cNvSpPr>
          <p:nvPr>
            <p:ph type="sldNum" sz="quarter" idx="12"/>
          </p:nvPr>
        </p:nvSpPr>
        <p:spPr/>
        <p:txBody>
          <a:bodyPr/>
          <a:lstStyle/>
          <a:p>
            <a:fld id="{D57F1E4F-1CFF-5643-939E-02111984F565}" type="slidenum">
              <a:rPr lang="en-US" smtClean="0"/>
              <a:pPr/>
              <a:t>26</a:t>
            </a:fld>
            <a:endParaRPr lang="en-US" dirty="0"/>
          </a:p>
        </p:txBody>
      </p:sp>
    </p:spTree>
    <p:extLst>
      <p:ext uri="{BB962C8B-B14F-4D97-AF65-F5344CB8AC3E}">
        <p14:creationId xmlns:p14="http://schemas.microsoft.com/office/powerpoint/2010/main" val="942695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39B0DE-42A7-4F3F-AAF7-31633C86EA17}"/>
              </a:ext>
            </a:extLst>
          </p:cNvPr>
          <p:cNvSpPr>
            <a:spLocks noGrp="1"/>
          </p:cNvSpPr>
          <p:nvPr>
            <p:ph type="title"/>
          </p:nvPr>
        </p:nvSpPr>
        <p:spPr>
          <a:xfrm>
            <a:off x="1366916" y="2896114"/>
            <a:ext cx="9404723" cy="1400530"/>
          </a:xfrm>
        </p:spPr>
        <p:txBody>
          <a:bodyPr/>
          <a:lstStyle/>
          <a:p>
            <a:pPr algn="ctr"/>
            <a:r>
              <a:rPr lang="en-US" sz="8000" b="1" dirty="0"/>
              <a:t>END</a:t>
            </a:r>
          </a:p>
        </p:txBody>
      </p:sp>
      <p:sp>
        <p:nvSpPr>
          <p:cNvPr id="4" name="Slide Number Placeholder 3">
            <a:extLst>
              <a:ext uri="{FF2B5EF4-FFF2-40B4-BE49-F238E27FC236}">
                <a16:creationId xmlns:a16="http://schemas.microsoft.com/office/drawing/2014/main" xmlns="" id="{AC1B81B2-C3B6-4225-8ED8-BBBFAEB9FC09}"/>
              </a:ext>
            </a:extLst>
          </p:cNvPr>
          <p:cNvSpPr>
            <a:spLocks noGrp="1"/>
          </p:cNvSpPr>
          <p:nvPr>
            <p:ph type="sldNum" sz="quarter" idx="12"/>
          </p:nvPr>
        </p:nvSpPr>
        <p:spPr/>
        <p:txBody>
          <a:bodyPr/>
          <a:lstStyle/>
          <a:p>
            <a:fld id="{D57F1E4F-1CFF-5643-939E-02111984F565}" type="slidenum">
              <a:rPr lang="en-US" smtClean="0"/>
              <a:pPr/>
              <a:t>27</a:t>
            </a:fld>
            <a:endParaRPr lang="en-US" dirty="0"/>
          </a:p>
        </p:txBody>
      </p:sp>
    </p:spTree>
    <p:extLst>
      <p:ext uri="{BB962C8B-B14F-4D97-AF65-F5344CB8AC3E}">
        <p14:creationId xmlns:p14="http://schemas.microsoft.com/office/powerpoint/2010/main" val="409768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E5EFB2C-D48C-4048-83C4-A674890C05C4}"/>
              </a:ext>
            </a:extLst>
          </p:cNvPr>
          <p:cNvSpPr>
            <a:spLocks noGrp="1"/>
          </p:cNvSpPr>
          <p:nvPr>
            <p:ph idx="1"/>
          </p:nvPr>
        </p:nvSpPr>
        <p:spPr>
          <a:xfrm>
            <a:off x="994255" y="1608301"/>
            <a:ext cx="8946541" cy="4195481"/>
          </a:xfrm>
        </p:spPr>
        <p:txBody>
          <a:bodyPr>
            <a:normAutofit/>
          </a:bodyPr>
          <a:lstStyle/>
          <a:p>
            <a:pPr marL="0" indent="0">
              <a:buNone/>
            </a:pPr>
            <a:r>
              <a:rPr lang="en-US" sz="2500" dirty="0"/>
              <a:t>In a JavaScript environment, those chunks are called </a:t>
            </a:r>
            <a:r>
              <a:rPr lang="en-US" sz="2500" i="1" dirty="0"/>
              <a:t>values</a:t>
            </a:r>
            <a:r>
              <a:rPr lang="en-US" sz="2500" dirty="0"/>
              <a:t>. Though all values are made of bits, they play different roles. Every value has a type that determines its role.</a:t>
            </a:r>
          </a:p>
          <a:p>
            <a:pPr marL="0" indent="0">
              <a:buNone/>
            </a:pPr>
            <a:r>
              <a:rPr lang="en-US" sz="2500" dirty="0"/>
              <a:t>Some values are numbers, some values are pieces of text, some values are functions, and so on.</a:t>
            </a:r>
          </a:p>
          <a:p>
            <a:pPr marL="0" indent="0">
              <a:buNone/>
            </a:pPr>
            <a:r>
              <a:rPr lang="en-US" sz="2500" dirty="0"/>
              <a:t>To create a value, you must merely invoke its name.</a:t>
            </a:r>
          </a:p>
        </p:txBody>
      </p:sp>
      <p:sp>
        <p:nvSpPr>
          <p:cNvPr id="4" name="Slide Number Placeholder 3">
            <a:extLst>
              <a:ext uri="{FF2B5EF4-FFF2-40B4-BE49-F238E27FC236}">
                <a16:creationId xmlns:a16="http://schemas.microsoft.com/office/drawing/2014/main" xmlns="" id="{DF53656D-C2BD-4F97-8647-C7D38D1C4F43}"/>
              </a:ext>
            </a:extLst>
          </p:cNvPr>
          <p:cNvSpPr>
            <a:spLocks noGrp="1"/>
          </p:cNvSpPr>
          <p:nvPr>
            <p:ph type="sldNum" sz="quarter" idx="12"/>
          </p:nvPr>
        </p:nvSpPr>
        <p:spPr/>
        <p:txBody>
          <a:bodyPr/>
          <a:lstStyle/>
          <a:p>
            <a:fld id="{D57F1E4F-1CFF-5643-939E-02111984F565}" type="slidenum">
              <a:rPr lang="en-US" smtClean="0"/>
              <a:pPr/>
              <a:t>3</a:t>
            </a:fld>
            <a:endParaRPr lang="en-US" dirty="0"/>
          </a:p>
        </p:txBody>
      </p:sp>
    </p:spTree>
    <p:extLst>
      <p:ext uri="{BB962C8B-B14F-4D97-AF65-F5344CB8AC3E}">
        <p14:creationId xmlns:p14="http://schemas.microsoft.com/office/powerpoint/2010/main" val="178223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F7D55-6EE5-49BF-95B3-1712C414C797}"/>
              </a:ext>
            </a:extLst>
          </p:cNvPr>
          <p:cNvSpPr>
            <a:spLocks noGrp="1"/>
          </p:cNvSpPr>
          <p:nvPr>
            <p:ph type="title"/>
          </p:nvPr>
        </p:nvSpPr>
        <p:spPr/>
        <p:txBody>
          <a:bodyPr/>
          <a:lstStyle/>
          <a:p>
            <a:r>
              <a:rPr lang="en-US" b="1" dirty="0"/>
              <a:t>Numbers</a:t>
            </a:r>
            <a:endParaRPr lang="en-US" dirty="0"/>
          </a:p>
        </p:txBody>
      </p:sp>
      <p:sp>
        <p:nvSpPr>
          <p:cNvPr id="3" name="Content Placeholder 2">
            <a:extLst>
              <a:ext uri="{FF2B5EF4-FFF2-40B4-BE49-F238E27FC236}">
                <a16:creationId xmlns:a16="http://schemas.microsoft.com/office/drawing/2014/main" xmlns="" id="{6932CCD4-5DF0-4F5A-8DAE-D6AFBDF5DD6F}"/>
              </a:ext>
            </a:extLst>
          </p:cNvPr>
          <p:cNvSpPr>
            <a:spLocks noGrp="1"/>
          </p:cNvSpPr>
          <p:nvPr>
            <p:ph idx="1"/>
          </p:nvPr>
        </p:nvSpPr>
        <p:spPr/>
        <p:txBody>
          <a:bodyPr>
            <a:normAutofit/>
          </a:bodyPr>
          <a:lstStyle/>
          <a:p>
            <a:pPr marL="0" indent="0">
              <a:buNone/>
            </a:pPr>
            <a:r>
              <a:rPr lang="en-US" sz="2500" dirty="0"/>
              <a:t>Values of the </a:t>
            </a:r>
            <a:r>
              <a:rPr lang="en-US" sz="2500" i="1" dirty="0"/>
              <a:t>number </a:t>
            </a:r>
            <a:r>
              <a:rPr lang="en-US" sz="2500" dirty="0"/>
              <a:t>type are, unsurprisingly, numeric values. In a JavaScript program, they are written as follows:</a:t>
            </a:r>
          </a:p>
          <a:p>
            <a:pPr marL="0" indent="0">
              <a:buNone/>
            </a:pPr>
            <a:r>
              <a:rPr lang="en-US" sz="2500" dirty="0"/>
              <a:t>13</a:t>
            </a:r>
          </a:p>
        </p:txBody>
      </p:sp>
      <p:sp>
        <p:nvSpPr>
          <p:cNvPr id="4" name="Slide Number Placeholder 3">
            <a:extLst>
              <a:ext uri="{FF2B5EF4-FFF2-40B4-BE49-F238E27FC236}">
                <a16:creationId xmlns:a16="http://schemas.microsoft.com/office/drawing/2014/main" xmlns="" id="{2AAC756C-906D-49BE-9271-241229DF694E}"/>
              </a:ext>
            </a:extLst>
          </p:cNvPr>
          <p:cNvSpPr>
            <a:spLocks noGrp="1"/>
          </p:cNvSpPr>
          <p:nvPr>
            <p:ph type="sldNum" sz="quarter" idx="12"/>
          </p:nvPr>
        </p:nvSpPr>
        <p:spPr/>
        <p:txBody>
          <a:bodyPr/>
          <a:lstStyle/>
          <a:p>
            <a:fld id="{D57F1E4F-1CFF-5643-939E-02111984F565}" type="slidenum">
              <a:rPr lang="en-US" smtClean="0"/>
              <a:pPr/>
              <a:t>4</a:t>
            </a:fld>
            <a:endParaRPr lang="en-US" dirty="0"/>
          </a:p>
        </p:txBody>
      </p:sp>
    </p:spTree>
    <p:extLst>
      <p:ext uri="{BB962C8B-B14F-4D97-AF65-F5344CB8AC3E}">
        <p14:creationId xmlns:p14="http://schemas.microsoft.com/office/powerpoint/2010/main" val="4165311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5395A-432F-4A7D-B217-5639044F8A66}"/>
              </a:ext>
            </a:extLst>
          </p:cNvPr>
          <p:cNvSpPr>
            <a:spLocks noGrp="1"/>
          </p:cNvSpPr>
          <p:nvPr>
            <p:ph type="title"/>
          </p:nvPr>
        </p:nvSpPr>
        <p:spPr/>
        <p:txBody>
          <a:bodyPr/>
          <a:lstStyle/>
          <a:p>
            <a:r>
              <a:rPr lang="en-US" b="1" dirty="0"/>
              <a:t>Arithmetic</a:t>
            </a:r>
            <a:endParaRPr lang="en-US" dirty="0"/>
          </a:p>
        </p:txBody>
      </p:sp>
      <p:sp>
        <p:nvSpPr>
          <p:cNvPr id="3" name="Content Placeholder 2">
            <a:extLst>
              <a:ext uri="{FF2B5EF4-FFF2-40B4-BE49-F238E27FC236}">
                <a16:creationId xmlns:a16="http://schemas.microsoft.com/office/drawing/2014/main" xmlns="" id="{F27E23FF-1C34-4FE0-89A0-E734416EE566}"/>
              </a:ext>
            </a:extLst>
          </p:cNvPr>
          <p:cNvSpPr>
            <a:spLocks noGrp="1"/>
          </p:cNvSpPr>
          <p:nvPr>
            <p:ph idx="1"/>
          </p:nvPr>
        </p:nvSpPr>
        <p:spPr/>
        <p:txBody>
          <a:bodyPr>
            <a:normAutofit/>
          </a:bodyPr>
          <a:lstStyle/>
          <a:p>
            <a:pPr marL="0" indent="0">
              <a:buNone/>
            </a:pPr>
            <a:r>
              <a:rPr lang="en-US" sz="2500" dirty="0"/>
              <a:t>The main thing to do with numbers is arithmetic. Arithmetic operations such</a:t>
            </a:r>
          </a:p>
          <a:p>
            <a:pPr marL="0" indent="0">
              <a:buNone/>
            </a:pPr>
            <a:r>
              <a:rPr lang="en-US" sz="2500" dirty="0"/>
              <a:t>as addition or multiplication take two number values and produce a new number</a:t>
            </a:r>
          </a:p>
          <a:p>
            <a:pPr marL="0" indent="0">
              <a:buNone/>
            </a:pPr>
            <a:r>
              <a:rPr lang="en-US" sz="2500" dirty="0"/>
              <a:t>from them. Here is what they look like in JavaScript:</a:t>
            </a:r>
          </a:p>
          <a:p>
            <a:pPr marL="0" indent="0">
              <a:buNone/>
            </a:pPr>
            <a:r>
              <a:rPr lang="en-US" sz="2500" dirty="0"/>
              <a:t>100 + 4 * 11.</a:t>
            </a:r>
          </a:p>
          <a:p>
            <a:pPr marL="0" indent="0">
              <a:buNone/>
            </a:pPr>
            <a:r>
              <a:rPr lang="en-US" sz="2500" dirty="0"/>
              <a:t>The + and * symbols are called </a:t>
            </a:r>
            <a:r>
              <a:rPr lang="en-US" sz="2500" i="1" dirty="0"/>
              <a:t>operators</a:t>
            </a:r>
            <a:r>
              <a:rPr lang="en-US" sz="2500" dirty="0"/>
              <a:t>.</a:t>
            </a:r>
          </a:p>
        </p:txBody>
      </p:sp>
      <p:sp>
        <p:nvSpPr>
          <p:cNvPr id="4" name="Slide Number Placeholder 3">
            <a:extLst>
              <a:ext uri="{FF2B5EF4-FFF2-40B4-BE49-F238E27FC236}">
                <a16:creationId xmlns:a16="http://schemas.microsoft.com/office/drawing/2014/main" xmlns="" id="{09D80AC1-E4C8-4ECF-B346-0FE1050E75F9}"/>
              </a:ext>
            </a:extLst>
          </p:cNvPr>
          <p:cNvSpPr>
            <a:spLocks noGrp="1"/>
          </p:cNvSpPr>
          <p:nvPr>
            <p:ph type="sldNum" sz="quarter" idx="12"/>
          </p:nvPr>
        </p:nvSpPr>
        <p:spPr/>
        <p:txBody>
          <a:bodyPr/>
          <a:lstStyle/>
          <a:p>
            <a:fld id="{D57F1E4F-1CFF-5643-939E-02111984F565}" type="slidenum">
              <a:rPr lang="en-US" smtClean="0"/>
              <a:pPr/>
              <a:t>5</a:t>
            </a:fld>
            <a:endParaRPr lang="en-US" dirty="0"/>
          </a:p>
        </p:txBody>
      </p:sp>
    </p:spTree>
    <p:extLst>
      <p:ext uri="{BB962C8B-B14F-4D97-AF65-F5344CB8AC3E}">
        <p14:creationId xmlns:p14="http://schemas.microsoft.com/office/powerpoint/2010/main" val="3603160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E626688-82A2-4F1E-AD56-31C6D19DFFD9}"/>
              </a:ext>
            </a:extLst>
          </p:cNvPr>
          <p:cNvSpPr>
            <a:spLocks noGrp="1"/>
          </p:cNvSpPr>
          <p:nvPr>
            <p:ph idx="1"/>
          </p:nvPr>
        </p:nvSpPr>
        <p:spPr>
          <a:xfrm>
            <a:off x="1103312" y="1539351"/>
            <a:ext cx="8946541" cy="4195481"/>
          </a:xfrm>
        </p:spPr>
        <p:txBody>
          <a:bodyPr>
            <a:normAutofit/>
          </a:bodyPr>
          <a:lstStyle/>
          <a:p>
            <a:pPr marL="0" indent="0">
              <a:buNone/>
            </a:pPr>
            <a:r>
              <a:rPr lang="en-US" sz="2500" dirty="0"/>
              <a:t>The % symbol is used to represent the </a:t>
            </a:r>
            <a:r>
              <a:rPr lang="en-US" sz="2500" i="1" dirty="0"/>
              <a:t>remainder </a:t>
            </a:r>
            <a:r>
              <a:rPr lang="en-US" sz="2500" dirty="0"/>
              <a:t>operation. X % Y</a:t>
            </a:r>
          </a:p>
          <a:p>
            <a:pPr marL="0" indent="0">
              <a:buNone/>
            </a:pPr>
            <a:r>
              <a:rPr lang="en-US" sz="2500" dirty="0"/>
              <a:t>is the remainder of dividing X by Y. For example, 314 % 100 produces 14, and  144 % 12 gives 0. The remainder operator’s precedence is the same as that of multiplication and division. You’ll also often see this operator referred to as </a:t>
            </a:r>
            <a:r>
              <a:rPr lang="en-US" sz="2500" i="1" dirty="0"/>
              <a:t>modulo</a:t>
            </a:r>
            <a:r>
              <a:rPr lang="en-US" sz="2500" dirty="0"/>
              <a:t>.</a:t>
            </a:r>
          </a:p>
        </p:txBody>
      </p:sp>
      <p:sp>
        <p:nvSpPr>
          <p:cNvPr id="4" name="Slide Number Placeholder 3">
            <a:extLst>
              <a:ext uri="{FF2B5EF4-FFF2-40B4-BE49-F238E27FC236}">
                <a16:creationId xmlns:a16="http://schemas.microsoft.com/office/drawing/2014/main" xmlns="" id="{54127418-11A6-469F-A40F-D265E1D8EA4E}"/>
              </a:ext>
            </a:extLst>
          </p:cNvPr>
          <p:cNvSpPr>
            <a:spLocks noGrp="1"/>
          </p:cNvSpPr>
          <p:nvPr>
            <p:ph type="sldNum" sz="quarter" idx="12"/>
          </p:nvPr>
        </p:nvSpPr>
        <p:spPr/>
        <p:txBody>
          <a:bodyPr/>
          <a:lstStyle/>
          <a:p>
            <a:fld id="{D57F1E4F-1CFF-5643-939E-02111984F565}" type="slidenum">
              <a:rPr lang="en-US" smtClean="0"/>
              <a:pPr/>
              <a:t>6</a:t>
            </a:fld>
            <a:endParaRPr lang="en-US" dirty="0"/>
          </a:p>
        </p:txBody>
      </p:sp>
    </p:spTree>
    <p:extLst>
      <p:ext uri="{BB962C8B-B14F-4D97-AF65-F5344CB8AC3E}">
        <p14:creationId xmlns:p14="http://schemas.microsoft.com/office/powerpoint/2010/main" val="1087881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13E95-EE4F-4C45-8198-67B35060D20D}"/>
              </a:ext>
            </a:extLst>
          </p:cNvPr>
          <p:cNvSpPr>
            <a:spLocks noGrp="1"/>
          </p:cNvSpPr>
          <p:nvPr>
            <p:ph type="title"/>
          </p:nvPr>
        </p:nvSpPr>
        <p:spPr/>
        <p:txBody>
          <a:bodyPr/>
          <a:lstStyle/>
          <a:p>
            <a:r>
              <a:rPr lang="en-US" b="1" dirty="0"/>
              <a:t>Special numbers</a:t>
            </a:r>
            <a:endParaRPr lang="en-US" dirty="0"/>
          </a:p>
        </p:txBody>
      </p:sp>
      <p:sp>
        <p:nvSpPr>
          <p:cNvPr id="3" name="Content Placeholder 2">
            <a:extLst>
              <a:ext uri="{FF2B5EF4-FFF2-40B4-BE49-F238E27FC236}">
                <a16:creationId xmlns:a16="http://schemas.microsoft.com/office/drawing/2014/main" xmlns="" id="{C9A15200-0589-4774-9521-BE9BCBEF5E35}"/>
              </a:ext>
            </a:extLst>
          </p:cNvPr>
          <p:cNvSpPr>
            <a:spLocks noGrp="1"/>
          </p:cNvSpPr>
          <p:nvPr>
            <p:ph idx="1"/>
          </p:nvPr>
        </p:nvSpPr>
        <p:spPr/>
        <p:txBody>
          <a:bodyPr>
            <a:normAutofit/>
          </a:bodyPr>
          <a:lstStyle/>
          <a:p>
            <a:pPr marL="0" indent="0">
              <a:buNone/>
            </a:pPr>
            <a:r>
              <a:rPr lang="en-US" sz="2500" dirty="0"/>
              <a:t>There are three special values in JavaScript that are considered numbers but don’t behave like normal numbers.</a:t>
            </a:r>
          </a:p>
          <a:p>
            <a:pPr marL="0" indent="0">
              <a:buNone/>
            </a:pPr>
            <a:r>
              <a:rPr lang="en-US" sz="2500" dirty="0"/>
              <a:t>The first two are Infinity and -Infinity, which represent the positive and negative infinities.</a:t>
            </a:r>
          </a:p>
          <a:p>
            <a:pPr marL="0" indent="0">
              <a:buNone/>
            </a:pPr>
            <a:r>
              <a:rPr lang="en-US" sz="2800" dirty="0"/>
              <a:t>Infinity - 1 is still Infinity, and so on. Don’t put too</a:t>
            </a:r>
          </a:p>
          <a:p>
            <a:pPr marL="0" indent="0">
              <a:buNone/>
            </a:pPr>
            <a:r>
              <a:rPr lang="en-US" sz="2800" dirty="0"/>
              <a:t>much trust in infinity-based computation, though.</a:t>
            </a:r>
            <a:endParaRPr lang="en-US" sz="2500" dirty="0"/>
          </a:p>
        </p:txBody>
      </p:sp>
      <p:sp>
        <p:nvSpPr>
          <p:cNvPr id="4" name="Slide Number Placeholder 3">
            <a:extLst>
              <a:ext uri="{FF2B5EF4-FFF2-40B4-BE49-F238E27FC236}">
                <a16:creationId xmlns:a16="http://schemas.microsoft.com/office/drawing/2014/main" xmlns="" id="{2A3CE5E3-4CC3-48AB-B513-ACE2F1650805}"/>
              </a:ext>
            </a:extLst>
          </p:cNvPr>
          <p:cNvSpPr>
            <a:spLocks noGrp="1"/>
          </p:cNvSpPr>
          <p:nvPr>
            <p:ph type="sldNum" sz="quarter" idx="12"/>
          </p:nvPr>
        </p:nvSpPr>
        <p:spPr/>
        <p:txBody>
          <a:bodyPr/>
          <a:lstStyle/>
          <a:p>
            <a:fld id="{D57F1E4F-1CFF-5643-939E-02111984F565}" type="slidenum">
              <a:rPr lang="en-US" smtClean="0"/>
              <a:pPr/>
              <a:t>7</a:t>
            </a:fld>
            <a:endParaRPr lang="en-US" dirty="0"/>
          </a:p>
        </p:txBody>
      </p:sp>
    </p:spTree>
    <p:extLst>
      <p:ext uri="{BB962C8B-B14F-4D97-AF65-F5344CB8AC3E}">
        <p14:creationId xmlns:p14="http://schemas.microsoft.com/office/powerpoint/2010/main" val="120070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D17684A-8CC0-4AAF-8C58-E490BDC17EE0}"/>
              </a:ext>
            </a:extLst>
          </p:cNvPr>
          <p:cNvSpPr>
            <a:spLocks noGrp="1"/>
          </p:cNvSpPr>
          <p:nvPr>
            <p:ph idx="1"/>
          </p:nvPr>
        </p:nvSpPr>
        <p:spPr>
          <a:xfrm>
            <a:off x="990578" y="1702190"/>
            <a:ext cx="8946541" cy="4195481"/>
          </a:xfrm>
        </p:spPr>
        <p:txBody>
          <a:bodyPr>
            <a:normAutofit/>
          </a:bodyPr>
          <a:lstStyle/>
          <a:p>
            <a:pPr marL="0" indent="0">
              <a:buNone/>
            </a:pPr>
            <a:r>
              <a:rPr lang="en-US" sz="2500" dirty="0"/>
              <a:t>It isn’t mathematically sound, and it will quickly lead to the next special number: </a:t>
            </a:r>
            <a:r>
              <a:rPr lang="en-US" sz="2500" dirty="0" err="1"/>
              <a:t>NaN</a:t>
            </a:r>
            <a:r>
              <a:rPr lang="en-US" sz="2500" dirty="0"/>
              <a:t>.</a:t>
            </a:r>
          </a:p>
          <a:p>
            <a:pPr marL="0" indent="0">
              <a:buNone/>
            </a:pPr>
            <a:r>
              <a:rPr lang="en-US" sz="2500" dirty="0" err="1"/>
              <a:t>NaN</a:t>
            </a:r>
            <a:r>
              <a:rPr lang="en-US" sz="2500" dirty="0"/>
              <a:t> stands for “not a number”, even though it </a:t>
            </a:r>
            <a:r>
              <a:rPr lang="en-US" sz="2500" i="1" dirty="0"/>
              <a:t>is </a:t>
            </a:r>
            <a:r>
              <a:rPr lang="en-US" sz="2500" dirty="0"/>
              <a:t>a value of the number type.</a:t>
            </a:r>
          </a:p>
          <a:p>
            <a:pPr marL="0" indent="0">
              <a:buNone/>
            </a:pPr>
            <a:r>
              <a:rPr lang="en-US" sz="2500" dirty="0"/>
              <a:t>You’ll get this result when you, for example, try to calculate 0 / 0 (zero divided by zero), Infinity - Infinity, or any number of other numeric operations that don’t yield a meaningful result.</a:t>
            </a:r>
          </a:p>
        </p:txBody>
      </p:sp>
      <p:sp>
        <p:nvSpPr>
          <p:cNvPr id="4" name="Slide Number Placeholder 3">
            <a:extLst>
              <a:ext uri="{FF2B5EF4-FFF2-40B4-BE49-F238E27FC236}">
                <a16:creationId xmlns:a16="http://schemas.microsoft.com/office/drawing/2014/main" xmlns="" id="{F486D86E-AEE8-4BC8-94D5-582BAE6C3298}"/>
              </a:ext>
            </a:extLst>
          </p:cNvPr>
          <p:cNvSpPr>
            <a:spLocks noGrp="1"/>
          </p:cNvSpPr>
          <p:nvPr>
            <p:ph type="sldNum" sz="quarter" idx="12"/>
          </p:nvPr>
        </p:nvSpPr>
        <p:spPr/>
        <p:txBody>
          <a:bodyPr/>
          <a:lstStyle/>
          <a:p>
            <a:fld id="{D57F1E4F-1CFF-5643-939E-02111984F565}" type="slidenum">
              <a:rPr lang="en-US" smtClean="0"/>
              <a:pPr/>
              <a:t>8</a:t>
            </a:fld>
            <a:endParaRPr lang="en-US" dirty="0"/>
          </a:p>
        </p:txBody>
      </p:sp>
    </p:spTree>
    <p:extLst>
      <p:ext uri="{BB962C8B-B14F-4D97-AF65-F5344CB8AC3E}">
        <p14:creationId xmlns:p14="http://schemas.microsoft.com/office/powerpoint/2010/main" val="724156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66837-6A61-4C65-AB87-C92055F3F32B}"/>
              </a:ext>
            </a:extLst>
          </p:cNvPr>
          <p:cNvSpPr>
            <a:spLocks noGrp="1"/>
          </p:cNvSpPr>
          <p:nvPr>
            <p:ph type="title"/>
          </p:nvPr>
        </p:nvSpPr>
        <p:spPr/>
        <p:txBody>
          <a:bodyPr/>
          <a:lstStyle/>
          <a:p>
            <a:r>
              <a:rPr lang="en-US" b="1" dirty="0"/>
              <a:t>Strings</a:t>
            </a:r>
            <a:endParaRPr lang="en-US" dirty="0"/>
          </a:p>
        </p:txBody>
      </p:sp>
      <p:sp>
        <p:nvSpPr>
          <p:cNvPr id="3" name="Content Placeholder 2">
            <a:extLst>
              <a:ext uri="{FF2B5EF4-FFF2-40B4-BE49-F238E27FC236}">
                <a16:creationId xmlns:a16="http://schemas.microsoft.com/office/drawing/2014/main" xmlns="" id="{1F95BD60-50FB-40C2-895B-657889A27F59}"/>
              </a:ext>
            </a:extLst>
          </p:cNvPr>
          <p:cNvSpPr>
            <a:spLocks noGrp="1"/>
          </p:cNvSpPr>
          <p:nvPr>
            <p:ph idx="1"/>
          </p:nvPr>
        </p:nvSpPr>
        <p:spPr>
          <a:xfrm>
            <a:off x="482007" y="1853248"/>
            <a:ext cx="10708732" cy="4195481"/>
          </a:xfrm>
        </p:spPr>
        <p:txBody>
          <a:bodyPr>
            <a:normAutofit/>
          </a:bodyPr>
          <a:lstStyle/>
          <a:p>
            <a:pPr marL="0" indent="0">
              <a:buNone/>
            </a:pPr>
            <a:r>
              <a:rPr lang="en-US" sz="2500" dirty="0"/>
              <a:t>The next basic data type is the </a:t>
            </a:r>
            <a:r>
              <a:rPr lang="en-US" sz="2500" i="1" dirty="0"/>
              <a:t>string</a:t>
            </a:r>
            <a:r>
              <a:rPr lang="en-US" sz="2500" dirty="0"/>
              <a:t>. Strings are used to represent text. They are written by enclosing their content in quotes.</a:t>
            </a:r>
          </a:p>
          <a:p>
            <a:pPr marL="0" indent="0">
              <a:buNone/>
            </a:pPr>
            <a:r>
              <a:rPr lang="en-US" sz="2500" dirty="0">
                <a:highlight>
                  <a:srgbClr val="808080"/>
                </a:highlight>
                <a:latin typeface="Bahnschrift Light" panose="020B0502040204020203" pitchFamily="34" charset="0"/>
              </a:rPr>
              <a:t>`Down on the sea`</a:t>
            </a:r>
          </a:p>
          <a:p>
            <a:pPr marL="0" indent="0">
              <a:buNone/>
            </a:pPr>
            <a:r>
              <a:rPr lang="en-US" sz="2500" dirty="0">
                <a:highlight>
                  <a:srgbClr val="808080"/>
                </a:highlight>
                <a:latin typeface="Bahnschrift Light" panose="020B0502040204020203" pitchFamily="34" charset="0"/>
              </a:rPr>
              <a:t>"Lie on the ocean“</a:t>
            </a:r>
          </a:p>
          <a:p>
            <a:pPr marL="0" indent="0">
              <a:buNone/>
            </a:pPr>
            <a:r>
              <a:rPr lang="en-US" sz="2500" dirty="0">
                <a:highlight>
                  <a:srgbClr val="808080"/>
                </a:highlight>
                <a:latin typeface="Bahnschrift Light" panose="020B0502040204020203" pitchFamily="34" charset="0"/>
              </a:rPr>
              <a:t>’ Float on the ocean'</a:t>
            </a:r>
          </a:p>
          <a:p>
            <a:pPr marL="0" indent="0">
              <a:buNone/>
            </a:pPr>
            <a:r>
              <a:rPr lang="en-US" sz="2500" dirty="0"/>
              <a:t>You can use single quotes, double quotes, or backticks to mark strings, as long as the quotes at the start and the end of the string match.</a:t>
            </a:r>
          </a:p>
          <a:p>
            <a:pPr marL="0" indent="0">
              <a:buNone/>
            </a:pPr>
            <a:endParaRPr lang="en-US" sz="2500" dirty="0"/>
          </a:p>
        </p:txBody>
      </p:sp>
      <p:sp>
        <p:nvSpPr>
          <p:cNvPr id="4" name="Slide Number Placeholder 3">
            <a:extLst>
              <a:ext uri="{FF2B5EF4-FFF2-40B4-BE49-F238E27FC236}">
                <a16:creationId xmlns:a16="http://schemas.microsoft.com/office/drawing/2014/main" xmlns="" id="{BE0250E1-4F9E-4448-9C1D-856FE56DBEE5}"/>
              </a:ext>
            </a:extLst>
          </p:cNvPr>
          <p:cNvSpPr>
            <a:spLocks noGrp="1"/>
          </p:cNvSpPr>
          <p:nvPr>
            <p:ph type="sldNum" sz="quarter" idx="12"/>
          </p:nvPr>
        </p:nvSpPr>
        <p:spPr/>
        <p:txBody>
          <a:bodyPr/>
          <a:lstStyle/>
          <a:p>
            <a:fld id="{D57F1E4F-1CFF-5643-939E-02111984F565}" type="slidenum">
              <a:rPr lang="en-US" smtClean="0"/>
              <a:pPr/>
              <a:t>9</a:t>
            </a:fld>
            <a:endParaRPr lang="en-US" dirty="0"/>
          </a:p>
        </p:txBody>
      </p:sp>
    </p:spTree>
    <p:extLst>
      <p:ext uri="{BB962C8B-B14F-4D97-AF65-F5344CB8AC3E}">
        <p14:creationId xmlns:p14="http://schemas.microsoft.com/office/powerpoint/2010/main" val="37651058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2345</TotalTime>
  <Words>3017</Words>
  <Application>Microsoft Office PowerPoint</Application>
  <PresentationFormat>Widescreen</PresentationFormat>
  <Paragraphs>292</Paragraphs>
  <Slides>27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Bahnschrift Light</vt:lpstr>
      <vt:lpstr>Calibri</vt:lpstr>
      <vt:lpstr>Century Gothic</vt:lpstr>
      <vt:lpstr>Wingdings 3</vt:lpstr>
      <vt:lpstr>Ion</vt:lpstr>
      <vt:lpstr> Chapter 1  Values, Types and  Operators </vt:lpstr>
      <vt:lpstr>Values</vt:lpstr>
      <vt:lpstr>PowerPoint Presentation</vt:lpstr>
      <vt:lpstr>Numbers</vt:lpstr>
      <vt:lpstr>Arithmetic</vt:lpstr>
      <vt:lpstr>PowerPoint Presentation</vt:lpstr>
      <vt:lpstr>Special numbers</vt:lpstr>
      <vt:lpstr>PowerPoint Presentation</vt:lpstr>
      <vt:lpstr>Strings</vt:lpstr>
      <vt:lpstr>Cont.…</vt:lpstr>
      <vt:lpstr>Cont.…</vt:lpstr>
      <vt:lpstr>Cont.…</vt:lpstr>
      <vt:lpstr>Cont.…</vt:lpstr>
      <vt:lpstr>Unary operators</vt:lpstr>
      <vt:lpstr>Cont.…</vt:lpstr>
      <vt:lpstr>Boolean values</vt:lpstr>
      <vt:lpstr>Comparison</vt:lpstr>
      <vt:lpstr>Cont.…</vt:lpstr>
      <vt:lpstr>Logical operators</vt:lpstr>
      <vt:lpstr>PowerPoint Presentation</vt:lpstr>
      <vt:lpstr>Cont.…</vt:lpstr>
      <vt:lpstr>Empty values</vt:lpstr>
      <vt:lpstr>Automatic type conversion</vt:lpstr>
      <vt:lpstr>Cont.…</vt:lpstr>
      <vt:lpstr>Short-circuiting of logical operators</vt:lpstr>
      <vt:lpstr>Summary</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Mohamud Osman Hamud</dc:creator>
  <cp:lastModifiedBy>Engineer</cp:lastModifiedBy>
  <cp:revision>30</cp:revision>
  <dcterms:created xsi:type="dcterms:W3CDTF">2019-09-02T18:33:22Z</dcterms:created>
  <dcterms:modified xsi:type="dcterms:W3CDTF">2022-09-23T13:07:17Z</dcterms:modified>
</cp:coreProperties>
</file>