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302" r:id="rId4"/>
    <p:sldId id="258" r:id="rId5"/>
    <p:sldId id="289" r:id="rId6"/>
    <p:sldId id="264" r:id="rId7"/>
    <p:sldId id="265" r:id="rId8"/>
    <p:sldId id="303" r:id="rId9"/>
    <p:sldId id="306" r:id="rId10"/>
    <p:sldId id="304" r:id="rId11"/>
    <p:sldId id="305" r:id="rId12"/>
    <p:sldId id="259" r:id="rId13"/>
    <p:sldId id="260" r:id="rId14"/>
    <p:sldId id="261" r:id="rId15"/>
    <p:sldId id="262" r:id="rId16"/>
    <p:sldId id="263" r:id="rId17"/>
    <p:sldId id="266" r:id="rId18"/>
    <p:sldId id="291" r:id="rId19"/>
    <p:sldId id="267" r:id="rId20"/>
    <p:sldId id="268" r:id="rId21"/>
    <p:sldId id="269" r:id="rId22"/>
    <p:sldId id="270" r:id="rId23"/>
    <p:sldId id="290" r:id="rId24"/>
    <p:sldId id="272" r:id="rId25"/>
    <p:sldId id="292" r:id="rId26"/>
    <p:sldId id="273" r:id="rId27"/>
    <p:sldId id="293" r:id="rId28"/>
    <p:sldId id="274" r:id="rId29"/>
    <p:sldId id="294" r:id="rId30"/>
    <p:sldId id="275" r:id="rId31"/>
    <p:sldId id="296" r:id="rId32"/>
    <p:sldId id="276" r:id="rId33"/>
    <p:sldId id="277" r:id="rId34"/>
    <p:sldId id="278" r:id="rId35"/>
    <p:sldId id="279" r:id="rId36"/>
    <p:sldId id="297" r:id="rId37"/>
    <p:sldId id="280" r:id="rId38"/>
    <p:sldId id="298" r:id="rId39"/>
    <p:sldId id="299" r:id="rId40"/>
    <p:sldId id="281" r:id="rId41"/>
    <p:sldId id="282" r:id="rId42"/>
    <p:sldId id="301" r:id="rId43"/>
    <p:sldId id="283" r:id="rId44"/>
    <p:sldId id="284" r:id="rId45"/>
    <p:sldId id="300" r:id="rId46"/>
    <p:sldId id="271" r:id="rId47"/>
    <p:sldId id="285" r:id="rId48"/>
    <p:sldId id="295" r:id="rId49"/>
    <p:sldId id="286" r:id="rId50"/>
    <p:sldId id="287" r:id="rId51"/>
    <p:sldId id="28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2449" autoAdjust="0"/>
  </p:normalViewPr>
  <p:slideViewPr>
    <p:cSldViewPr snapToGrid="0">
      <p:cViewPr>
        <p:scale>
          <a:sx n="55" d="100"/>
          <a:sy n="55" d="100"/>
        </p:scale>
        <p:origin x="1074"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F0CBA-CE3C-4CFB-A2AF-630A399FE750}"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EF963-D948-4731-859A-DB92470C2B18}" type="slidenum">
              <a:rPr lang="en-US" smtClean="0"/>
              <a:t>‹#›</a:t>
            </a:fld>
            <a:endParaRPr lang="en-US"/>
          </a:p>
        </p:txBody>
      </p:sp>
    </p:spTree>
    <p:extLst>
      <p:ext uri="{BB962C8B-B14F-4D97-AF65-F5344CB8AC3E}">
        <p14:creationId xmlns:p14="http://schemas.microsoft.com/office/powerpoint/2010/main" val="1372991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previous statement creates a binding called caught and uses it to grab</a:t>
            </a:r>
          </a:p>
          <a:p>
            <a:r>
              <a:rPr lang="en-US" sz="1200" b="0" i="0" u="none" strike="noStrike" kern="1200" baseline="0" dirty="0">
                <a:solidFill>
                  <a:schemeClr val="tx1"/>
                </a:solidFill>
                <a:latin typeface="+mn-lt"/>
                <a:ea typeface="+mn-ea"/>
                <a:cs typeface="+mn-cs"/>
              </a:rPr>
              <a:t>hold of the number that is produced by multiplying 5 by 5.</a:t>
            </a:r>
          </a:p>
          <a:p>
            <a:r>
              <a:rPr lang="en-US" sz="1200" b="0" i="0" u="none" strike="noStrike" kern="1200" baseline="0" dirty="0">
                <a:solidFill>
                  <a:schemeClr val="tx1"/>
                </a:solidFill>
                <a:latin typeface="+mn-lt"/>
                <a:ea typeface="+mn-ea"/>
                <a:cs typeface="+mn-cs"/>
              </a:rPr>
              <a:t>After a binding has been defined, its name can be used as an expression. The</a:t>
            </a:r>
          </a:p>
          <a:p>
            <a:r>
              <a:rPr lang="en-US" sz="1200" b="0" i="0" u="none" strike="noStrike" kern="1200" baseline="0" dirty="0">
                <a:solidFill>
                  <a:schemeClr val="tx1"/>
                </a:solidFill>
                <a:latin typeface="+mn-lt"/>
                <a:ea typeface="+mn-ea"/>
                <a:cs typeface="+mn-cs"/>
              </a:rPr>
              <a:t>value of such an expression is the value the binding currently holds.</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4</a:t>
            </a:fld>
            <a:endParaRPr lang="en-US"/>
          </a:p>
        </p:txBody>
      </p:sp>
    </p:spTree>
    <p:extLst>
      <p:ext uri="{BB962C8B-B14F-4D97-AF65-F5344CB8AC3E}">
        <p14:creationId xmlns:p14="http://schemas.microsoft.com/office/powerpoint/2010/main" val="2334904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28</a:t>
            </a:fld>
            <a:endParaRPr lang="en-US"/>
          </a:p>
        </p:txBody>
      </p:sp>
    </p:spTree>
    <p:extLst>
      <p:ext uri="{BB962C8B-B14F-4D97-AF65-F5344CB8AC3E}">
        <p14:creationId xmlns:p14="http://schemas.microsoft.com/office/powerpoint/2010/main" val="67141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program will first check whether num is less than 10. If it is, it chooses</a:t>
            </a:r>
          </a:p>
          <a:p>
            <a:r>
              <a:rPr lang="en-US" sz="1200" b="0" i="0" u="none" strike="noStrike" kern="1200" baseline="0" dirty="0">
                <a:solidFill>
                  <a:schemeClr val="tx1"/>
                </a:solidFill>
                <a:latin typeface="+mn-lt"/>
                <a:ea typeface="+mn-ea"/>
                <a:cs typeface="+mn-cs"/>
              </a:rPr>
              <a:t>that branch, shows "Small", and is done. If it isn’t, it takes the else branch,</a:t>
            </a:r>
          </a:p>
          <a:p>
            <a:r>
              <a:rPr lang="en-US" sz="1200" b="0" i="0" u="none" strike="noStrike" kern="1200" baseline="0" dirty="0">
                <a:solidFill>
                  <a:schemeClr val="tx1"/>
                </a:solidFill>
                <a:latin typeface="+mn-lt"/>
                <a:ea typeface="+mn-ea"/>
                <a:cs typeface="+mn-cs"/>
              </a:rPr>
              <a:t>which itself contains a second if. If the second condition (&lt; 100) holds, that</a:t>
            </a:r>
          </a:p>
          <a:p>
            <a:r>
              <a:rPr lang="en-US" sz="1200" b="0" i="0" u="none" strike="noStrike" kern="1200" baseline="0" dirty="0">
                <a:solidFill>
                  <a:schemeClr val="tx1"/>
                </a:solidFill>
                <a:latin typeface="+mn-lt"/>
                <a:ea typeface="+mn-ea"/>
                <a:cs typeface="+mn-cs"/>
              </a:rPr>
              <a:t>means the number is between 10 and 100, and "Medium" is shown. If it doesn’t,</a:t>
            </a:r>
          </a:p>
          <a:p>
            <a:r>
              <a:rPr lang="en-US" sz="1200" b="0" i="0" u="none" strike="noStrike" kern="1200" baseline="0" dirty="0">
                <a:solidFill>
                  <a:schemeClr val="tx1"/>
                </a:solidFill>
                <a:latin typeface="+mn-lt"/>
                <a:ea typeface="+mn-ea"/>
                <a:cs typeface="+mn-cs"/>
              </a:rPr>
              <a:t>the second and last else branch is chosen.</a:t>
            </a:r>
          </a:p>
          <a:p>
            <a:r>
              <a:rPr lang="en-US" sz="1200" b="0" i="0" u="none" strike="noStrike" kern="1200" baseline="0" dirty="0">
                <a:solidFill>
                  <a:schemeClr val="tx1"/>
                </a:solidFill>
                <a:latin typeface="+mn-lt"/>
                <a:ea typeface="+mn-ea"/>
                <a:cs typeface="+mn-cs"/>
              </a:rPr>
              <a:t>The schema for this program looks something like this:</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30</a:t>
            </a:fld>
            <a:endParaRPr lang="en-US"/>
          </a:p>
        </p:txBody>
      </p:sp>
    </p:spTree>
    <p:extLst>
      <p:ext uri="{BB962C8B-B14F-4D97-AF65-F5344CB8AC3E}">
        <p14:creationId xmlns:p14="http://schemas.microsoft.com/office/powerpoint/2010/main" val="177738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program will force you to enter a name. It will ask again and again until</a:t>
            </a:r>
          </a:p>
          <a:p>
            <a:r>
              <a:rPr lang="en-US" sz="1200" b="0" i="0" u="none" strike="noStrike" kern="1200" baseline="0" dirty="0">
                <a:solidFill>
                  <a:schemeClr val="tx1"/>
                </a:solidFill>
                <a:latin typeface="+mn-lt"/>
                <a:ea typeface="+mn-ea"/>
                <a:cs typeface="+mn-cs"/>
              </a:rPr>
              <a:t>it gets something that is not an empty string. Applying the ! operator will</a:t>
            </a:r>
          </a:p>
          <a:p>
            <a:r>
              <a:rPr lang="en-US" sz="1200" b="0" i="0" u="none" strike="noStrike" kern="1200" baseline="0" dirty="0">
                <a:solidFill>
                  <a:schemeClr val="tx1"/>
                </a:solidFill>
                <a:latin typeface="+mn-lt"/>
                <a:ea typeface="+mn-ea"/>
                <a:cs typeface="+mn-cs"/>
              </a:rPr>
              <a:t>convert a value to Boolean type before negating it, and all strings except ""</a:t>
            </a:r>
          </a:p>
          <a:p>
            <a:r>
              <a:rPr lang="en-US" sz="1200" b="0" i="0" u="none" strike="noStrike" kern="1200" baseline="0" dirty="0">
                <a:solidFill>
                  <a:schemeClr val="tx1"/>
                </a:solidFill>
                <a:latin typeface="+mn-lt"/>
                <a:ea typeface="+mn-ea"/>
                <a:cs typeface="+mn-cs"/>
              </a:rPr>
              <a:t>convert to true. This means the loop continues going round until you provide</a:t>
            </a:r>
          </a:p>
          <a:p>
            <a:r>
              <a:rPr lang="en-US" sz="1200" b="0" i="0" u="none" strike="noStrike" kern="1200" baseline="0" dirty="0">
                <a:solidFill>
                  <a:schemeClr val="tx1"/>
                </a:solidFill>
                <a:latin typeface="+mn-lt"/>
                <a:ea typeface="+mn-ea"/>
                <a:cs typeface="+mn-cs"/>
              </a:rPr>
              <a:t>a non-empty name.</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37</a:t>
            </a:fld>
            <a:endParaRPr lang="en-US"/>
          </a:p>
        </p:txBody>
      </p:sp>
    </p:spTree>
    <p:extLst>
      <p:ext uri="{BB962C8B-B14F-4D97-AF65-F5344CB8AC3E}">
        <p14:creationId xmlns:p14="http://schemas.microsoft.com/office/powerpoint/2010/main" val="3762607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program is exactly equivalent to the earlier even-number-printing example.</a:t>
            </a:r>
          </a:p>
          <a:p>
            <a:r>
              <a:rPr lang="en-US" sz="1200" b="0" i="0" u="none" strike="noStrike" kern="1200" baseline="0" dirty="0">
                <a:solidFill>
                  <a:schemeClr val="tx1"/>
                </a:solidFill>
                <a:latin typeface="+mn-lt"/>
                <a:ea typeface="+mn-ea"/>
                <a:cs typeface="+mn-cs"/>
              </a:rPr>
              <a:t>The only change is that all the statements that are related to the “state”</a:t>
            </a:r>
          </a:p>
          <a:p>
            <a:r>
              <a:rPr lang="en-US" sz="1200" b="0" i="0" u="none" strike="noStrike" kern="1200" baseline="0" dirty="0">
                <a:solidFill>
                  <a:schemeClr val="tx1"/>
                </a:solidFill>
                <a:latin typeface="+mn-lt"/>
                <a:ea typeface="+mn-ea"/>
                <a:cs typeface="+mn-cs"/>
              </a:rPr>
              <a:t>of the loop are grouped together after for.</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 parentheses after a for keyword must contain two semicolons. The part</a:t>
            </a:r>
          </a:p>
          <a:p>
            <a:r>
              <a:rPr lang="en-US" sz="1200" b="0" i="0" u="none" strike="noStrike" kern="1200" baseline="0" dirty="0">
                <a:solidFill>
                  <a:schemeClr val="tx1"/>
                </a:solidFill>
                <a:latin typeface="+mn-lt"/>
                <a:ea typeface="+mn-ea"/>
                <a:cs typeface="+mn-cs"/>
              </a:rPr>
              <a:t>before the first semicolon </a:t>
            </a:r>
            <a:r>
              <a:rPr lang="en-US" sz="1200" b="0" i="1" u="none" strike="noStrike" kern="1200" baseline="0" dirty="0">
                <a:solidFill>
                  <a:schemeClr val="tx1"/>
                </a:solidFill>
                <a:latin typeface="+mn-lt"/>
                <a:ea typeface="+mn-ea"/>
                <a:cs typeface="+mn-cs"/>
              </a:rPr>
              <a:t>initializes </a:t>
            </a:r>
            <a:r>
              <a:rPr lang="en-US" sz="1200" b="0" i="0" u="none" strike="noStrike" kern="1200" baseline="0" dirty="0">
                <a:solidFill>
                  <a:schemeClr val="tx1"/>
                </a:solidFill>
                <a:latin typeface="+mn-lt"/>
                <a:ea typeface="+mn-ea"/>
                <a:cs typeface="+mn-cs"/>
              </a:rPr>
              <a:t>the loop, usually by defining a binding.</a:t>
            </a:r>
          </a:p>
          <a:p>
            <a:r>
              <a:rPr lang="en-US" sz="1200" b="0" i="0" u="none" strike="noStrike" kern="1200" baseline="0" dirty="0">
                <a:solidFill>
                  <a:schemeClr val="tx1"/>
                </a:solidFill>
                <a:latin typeface="+mn-lt"/>
                <a:ea typeface="+mn-ea"/>
                <a:cs typeface="+mn-cs"/>
              </a:rPr>
              <a:t>The second part is the expression that </a:t>
            </a:r>
            <a:r>
              <a:rPr lang="en-US" sz="1200" b="0" i="1" u="none" strike="noStrike" kern="1200" baseline="0" dirty="0">
                <a:solidFill>
                  <a:schemeClr val="tx1"/>
                </a:solidFill>
                <a:latin typeface="+mn-lt"/>
                <a:ea typeface="+mn-ea"/>
                <a:cs typeface="+mn-cs"/>
              </a:rPr>
              <a:t>checks </a:t>
            </a:r>
            <a:r>
              <a:rPr lang="en-US" sz="1200" b="0" i="0" u="none" strike="noStrike" kern="1200" baseline="0" dirty="0">
                <a:solidFill>
                  <a:schemeClr val="tx1"/>
                </a:solidFill>
                <a:latin typeface="+mn-lt"/>
                <a:ea typeface="+mn-ea"/>
                <a:cs typeface="+mn-cs"/>
              </a:rPr>
              <a:t>whether the loop must continue.</a:t>
            </a:r>
          </a:p>
          <a:p>
            <a:r>
              <a:rPr lang="en-US" sz="1200" b="0" i="0" u="none" strike="noStrike" kern="1200" baseline="0" dirty="0">
                <a:solidFill>
                  <a:schemeClr val="tx1"/>
                </a:solidFill>
                <a:latin typeface="+mn-lt"/>
                <a:ea typeface="+mn-ea"/>
                <a:cs typeface="+mn-cs"/>
              </a:rPr>
              <a:t>The final part </a:t>
            </a:r>
            <a:r>
              <a:rPr lang="en-US" sz="1200" b="0" i="1" u="none" strike="noStrike" kern="1200" baseline="0" dirty="0">
                <a:solidFill>
                  <a:schemeClr val="tx1"/>
                </a:solidFill>
                <a:latin typeface="+mn-lt"/>
                <a:ea typeface="+mn-ea"/>
                <a:cs typeface="+mn-cs"/>
              </a:rPr>
              <a:t>updates </a:t>
            </a:r>
            <a:r>
              <a:rPr lang="en-US" sz="1200" b="0" i="0" u="none" strike="noStrike" kern="1200" baseline="0" dirty="0">
                <a:solidFill>
                  <a:schemeClr val="tx1"/>
                </a:solidFill>
                <a:latin typeface="+mn-lt"/>
                <a:ea typeface="+mn-ea"/>
                <a:cs typeface="+mn-cs"/>
              </a:rPr>
              <a:t>the state of the loop after every iteration. In most cases,</a:t>
            </a:r>
          </a:p>
          <a:p>
            <a:r>
              <a:rPr lang="en-US" sz="1200" b="0" i="0" u="none" strike="noStrike" kern="1200" baseline="0" dirty="0">
                <a:solidFill>
                  <a:schemeClr val="tx1"/>
                </a:solidFill>
                <a:latin typeface="+mn-lt"/>
                <a:ea typeface="+mn-ea"/>
                <a:cs typeface="+mn-cs"/>
              </a:rPr>
              <a:t>this is shorter and clearer than a while construct.</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One main difference is </a:t>
            </a:r>
            <a:r>
              <a:rPr lang="en-US" b="1" dirty="0"/>
              <a:t>while</a:t>
            </a:r>
            <a:r>
              <a:rPr lang="en-US" sz="1200" b="1" i="0" kern="1200" dirty="0">
                <a:solidFill>
                  <a:schemeClr val="tx1"/>
                </a:solidFill>
                <a:effectLst/>
                <a:latin typeface="+mn-lt"/>
                <a:ea typeface="+mn-ea"/>
                <a:cs typeface="+mn-cs"/>
              </a:rPr>
              <a:t> loops are best suited when you do not know ahead of time the number of iterations that you need to do. When you know this before entering the loop you can use </a:t>
            </a:r>
            <a:r>
              <a:rPr lang="en-US" b="1" dirty="0" err="1"/>
              <a:t>for</a:t>
            </a:r>
            <a:r>
              <a:rPr lang="en-US" sz="1200" b="1" i="0" kern="1200" dirty="0" err="1">
                <a:solidFill>
                  <a:schemeClr val="tx1"/>
                </a:solidFill>
                <a:effectLst/>
                <a:latin typeface="+mn-lt"/>
                <a:ea typeface="+mn-ea"/>
                <a:cs typeface="+mn-cs"/>
              </a:rPr>
              <a:t>loop</a:t>
            </a:r>
            <a:r>
              <a:rPr lang="en-US" sz="1200" b="1" i="0" kern="1200" dirty="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5"/>
          </p:nvPr>
        </p:nvSpPr>
        <p:spPr/>
        <p:txBody>
          <a:bodyPr/>
          <a:lstStyle/>
          <a:p>
            <a:fld id="{183EF963-D948-4731-859A-DB92470C2B18}" type="slidenum">
              <a:rPr lang="en-US" smtClean="0"/>
              <a:t>40</a:t>
            </a:fld>
            <a:endParaRPr lang="en-US"/>
          </a:p>
        </p:txBody>
      </p:sp>
    </p:spTree>
    <p:extLst>
      <p:ext uri="{BB962C8B-B14F-4D97-AF65-F5344CB8AC3E}">
        <p14:creationId xmlns:p14="http://schemas.microsoft.com/office/powerpoint/2010/main" val="3439099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47</a:t>
            </a:fld>
            <a:endParaRPr lang="en-US"/>
          </a:p>
        </p:txBody>
      </p:sp>
    </p:spTree>
    <p:extLst>
      <p:ext uri="{BB962C8B-B14F-4D97-AF65-F5344CB8AC3E}">
        <p14:creationId xmlns:p14="http://schemas.microsoft.com/office/powerpoint/2010/main" val="1470020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is not uncommon for code to look like this:</a:t>
            </a:r>
          </a:p>
          <a:p>
            <a:r>
              <a:rPr lang="en-US" sz="1200" b="0" i="0" u="none" strike="noStrike" kern="1200" baseline="0" dirty="0">
                <a:solidFill>
                  <a:schemeClr val="tx1"/>
                </a:solidFill>
                <a:latin typeface="+mn-lt"/>
                <a:ea typeface="+mn-ea"/>
                <a:cs typeface="+mn-cs"/>
              </a:rPr>
              <a:t>if (x == "value1") action1();</a:t>
            </a:r>
          </a:p>
          <a:p>
            <a:r>
              <a:rPr lang="en-US" sz="1200" b="0" i="0" u="none" strike="noStrike" kern="1200" baseline="0" dirty="0">
                <a:solidFill>
                  <a:schemeClr val="tx1"/>
                </a:solidFill>
                <a:latin typeface="+mn-lt"/>
                <a:ea typeface="+mn-ea"/>
                <a:cs typeface="+mn-cs"/>
              </a:rPr>
              <a:t>else if (x == "value2") action2();</a:t>
            </a:r>
          </a:p>
          <a:p>
            <a:r>
              <a:rPr lang="en-US" sz="1200" b="0" i="0" u="none" strike="noStrike" kern="1200" baseline="0" dirty="0">
                <a:solidFill>
                  <a:schemeClr val="tx1"/>
                </a:solidFill>
                <a:latin typeface="+mn-lt"/>
                <a:ea typeface="+mn-ea"/>
                <a:cs typeface="+mn-cs"/>
              </a:rPr>
              <a:t>else if (x == "value3") action3();</a:t>
            </a:r>
          </a:p>
          <a:p>
            <a:r>
              <a:rPr lang="en-US" sz="1200" b="0" i="0" u="none" strike="noStrike" kern="1200" baseline="0" dirty="0">
                <a:solidFill>
                  <a:schemeClr val="tx1"/>
                </a:solidFill>
                <a:latin typeface="+mn-lt"/>
                <a:ea typeface="+mn-ea"/>
                <a:cs typeface="+mn-cs"/>
              </a:rPr>
              <a:t>else </a:t>
            </a:r>
            <a:r>
              <a:rPr lang="en-US" sz="1200" b="0" i="0" u="none" strike="noStrike" kern="1200" baseline="0" dirty="0" err="1">
                <a:solidFill>
                  <a:schemeClr val="tx1"/>
                </a:solidFill>
                <a:latin typeface="+mn-lt"/>
                <a:ea typeface="+mn-ea"/>
                <a:cs typeface="+mn-cs"/>
              </a:rPr>
              <a:t>defaultAction</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is a construct called switch that is intended to express such a “dispatch”</a:t>
            </a:r>
          </a:p>
          <a:p>
            <a:r>
              <a:rPr lang="en-US" sz="1200" b="0" i="0" u="none" strike="noStrike" kern="1200" baseline="0" dirty="0">
                <a:solidFill>
                  <a:schemeClr val="tx1"/>
                </a:solidFill>
                <a:latin typeface="+mn-lt"/>
                <a:ea typeface="+mn-ea"/>
                <a:cs typeface="+mn-cs"/>
              </a:rPr>
              <a:t>in a more direct way. Unfortunately, the syntax JavaScript uses for</a:t>
            </a:r>
          </a:p>
          <a:p>
            <a:r>
              <a:rPr lang="en-US" sz="1200" b="0" i="0" u="none" strike="noStrike" kern="1200" baseline="0" dirty="0">
                <a:solidFill>
                  <a:schemeClr val="tx1"/>
                </a:solidFill>
                <a:latin typeface="+mn-lt"/>
                <a:ea typeface="+mn-ea"/>
                <a:cs typeface="+mn-cs"/>
              </a:rPr>
              <a:t>this (which it inherited from the C/Java line of programming languages) is</a:t>
            </a:r>
          </a:p>
          <a:p>
            <a:r>
              <a:rPr lang="en-US" sz="1200" b="0" i="0" u="none" strike="noStrike" kern="1200" baseline="0" dirty="0">
                <a:solidFill>
                  <a:schemeClr val="tx1"/>
                </a:solidFill>
                <a:latin typeface="+mn-lt"/>
                <a:ea typeface="+mn-ea"/>
                <a:cs typeface="+mn-cs"/>
              </a:rPr>
              <a:t>somewhat awkward—a chain of if statements may look better.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You may put any number of case labels inside the block opened by switch.</a:t>
            </a:r>
          </a:p>
          <a:p>
            <a:r>
              <a:rPr lang="en-US" sz="1200" b="0" i="0" u="none" strike="noStrike" kern="1200" baseline="0" dirty="0">
                <a:solidFill>
                  <a:schemeClr val="tx1"/>
                </a:solidFill>
                <a:latin typeface="+mn-lt"/>
                <a:ea typeface="+mn-ea"/>
                <a:cs typeface="+mn-cs"/>
              </a:rPr>
              <a:t>The program will start executing at the label that corresponds to the value</a:t>
            </a:r>
          </a:p>
          <a:p>
            <a:r>
              <a:rPr lang="en-US" sz="1200" b="0" i="0" u="none" strike="noStrike" kern="1200" baseline="0" dirty="0">
                <a:solidFill>
                  <a:schemeClr val="tx1"/>
                </a:solidFill>
                <a:latin typeface="+mn-lt"/>
                <a:ea typeface="+mn-ea"/>
                <a:cs typeface="+mn-cs"/>
              </a:rPr>
              <a:t>that switch was given, or at default if no matching value is found. It will</a:t>
            </a:r>
          </a:p>
          <a:p>
            <a:r>
              <a:rPr lang="en-US" sz="1200" b="0" i="0" u="none" strike="noStrike" kern="1200" baseline="0" dirty="0">
                <a:solidFill>
                  <a:schemeClr val="tx1"/>
                </a:solidFill>
                <a:latin typeface="+mn-lt"/>
                <a:ea typeface="+mn-ea"/>
                <a:cs typeface="+mn-cs"/>
              </a:rPr>
              <a:t>continue executing, even across other labels, until it reaches a break statement.</a:t>
            </a:r>
          </a:p>
          <a:p>
            <a:r>
              <a:rPr lang="en-US" sz="1200" b="0" i="0" u="none" strike="noStrike" kern="1200" baseline="0" dirty="0">
                <a:solidFill>
                  <a:schemeClr val="tx1"/>
                </a:solidFill>
                <a:latin typeface="+mn-lt"/>
                <a:ea typeface="+mn-ea"/>
                <a:cs typeface="+mn-cs"/>
              </a:rPr>
              <a:t>In some cases, such as the "sunny" case in the example, this can be used to</a:t>
            </a:r>
          </a:p>
          <a:p>
            <a:r>
              <a:rPr lang="en-US" sz="1200" b="0" i="0" u="none" strike="noStrike" kern="1200" baseline="0" dirty="0">
                <a:solidFill>
                  <a:schemeClr val="tx1"/>
                </a:solidFill>
                <a:latin typeface="+mn-lt"/>
                <a:ea typeface="+mn-ea"/>
                <a:cs typeface="+mn-cs"/>
              </a:rPr>
              <a:t>share some code between cases (it recommends going outside for both sunny</a:t>
            </a:r>
          </a:p>
          <a:p>
            <a:r>
              <a:rPr lang="en-US" sz="1200" b="0" i="0" u="none" strike="noStrike" kern="1200" baseline="0" dirty="0">
                <a:solidFill>
                  <a:schemeClr val="tx1"/>
                </a:solidFill>
                <a:latin typeface="+mn-lt"/>
                <a:ea typeface="+mn-ea"/>
                <a:cs typeface="+mn-cs"/>
              </a:rPr>
              <a:t>and cloudy weather). But be careful—it is easy to forget such a break, which</a:t>
            </a:r>
          </a:p>
          <a:p>
            <a:r>
              <a:rPr lang="en-US" sz="1200" b="0" i="0" u="none" strike="noStrike" kern="1200" baseline="0" dirty="0">
                <a:solidFill>
                  <a:schemeClr val="tx1"/>
                </a:solidFill>
                <a:latin typeface="+mn-lt"/>
                <a:ea typeface="+mn-ea"/>
                <a:cs typeface="+mn-cs"/>
              </a:rPr>
              <a:t>will cause the program to execute code you do not want executed.</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49</a:t>
            </a:fld>
            <a:endParaRPr lang="en-US"/>
          </a:p>
        </p:txBody>
      </p:sp>
    </p:spTree>
    <p:extLst>
      <p:ext uri="{BB962C8B-B14F-4D97-AF65-F5344CB8AC3E}">
        <p14:creationId xmlns:p14="http://schemas.microsoft.com/office/powerpoint/2010/main" val="46837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6</a:t>
            </a:fld>
            <a:endParaRPr lang="en-US"/>
          </a:p>
        </p:txBody>
      </p:sp>
    </p:spTree>
    <p:extLst>
      <p:ext uri="{BB962C8B-B14F-4D97-AF65-F5344CB8AC3E}">
        <p14:creationId xmlns:p14="http://schemas.microsoft.com/office/powerpoint/2010/main" val="173080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You should imagine bindings as tentacles, rather than boxes. They do not</a:t>
            </a:r>
          </a:p>
          <a:p>
            <a:r>
              <a:rPr lang="en-US" sz="1200" b="0" i="1" u="none" strike="noStrike" kern="1200" baseline="0" dirty="0">
                <a:solidFill>
                  <a:schemeClr val="tx1"/>
                </a:solidFill>
                <a:latin typeface="+mn-lt"/>
                <a:ea typeface="+mn-ea"/>
                <a:cs typeface="+mn-cs"/>
              </a:rPr>
              <a:t>contain </a:t>
            </a:r>
            <a:r>
              <a:rPr lang="en-US" sz="1200" b="0" i="0" u="none" strike="noStrike" kern="1200" baseline="0" dirty="0">
                <a:solidFill>
                  <a:schemeClr val="tx1"/>
                </a:solidFill>
                <a:latin typeface="+mn-lt"/>
                <a:ea typeface="+mn-ea"/>
                <a:cs typeface="+mn-cs"/>
              </a:rPr>
              <a:t>values; they </a:t>
            </a:r>
            <a:r>
              <a:rPr lang="en-US" sz="1200" b="0" i="1" u="none" strike="noStrike" kern="1200" baseline="0" dirty="0">
                <a:solidFill>
                  <a:schemeClr val="tx1"/>
                </a:solidFill>
                <a:latin typeface="+mn-lt"/>
                <a:ea typeface="+mn-ea"/>
                <a:cs typeface="+mn-cs"/>
              </a:rPr>
              <a:t>grasp </a:t>
            </a:r>
            <a:r>
              <a:rPr lang="en-US" sz="1200" b="0" i="0" u="none" strike="noStrike" kern="1200" baseline="0" dirty="0">
                <a:solidFill>
                  <a:schemeClr val="tx1"/>
                </a:solidFill>
                <a:latin typeface="+mn-lt"/>
                <a:ea typeface="+mn-ea"/>
                <a:cs typeface="+mn-cs"/>
              </a:rPr>
              <a:t>them—two bindings can refer to the same value.</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14</a:t>
            </a:fld>
            <a:endParaRPr lang="en-US"/>
          </a:p>
        </p:txBody>
      </p:sp>
    </p:spTree>
    <p:extLst>
      <p:ext uri="{BB962C8B-B14F-4D97-AF65-F5344CB8AC3E}">
        <p14:creationId xmlns:p14="http://schemas.microsoft.com/office/powerpoint/2010/main" val="1210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now, remember that it mostly does the same thing, but we’ll</a:t>
            </a:r>
          </a:p>
          <a:p>
            <a:r>
              <a:rPr lang="en-US" sz="1200" b="0" i="0" u="none" strike="noStrike" kern="1200" baseline="0" dirty="0">
                <a:solidFill>
                  <a:schemeClr val="tx1"/>
                </a:solidFill>
                <a:latin typeface="+mn-lt"/>
                <a:ea typeface="+mn-ea"/>
                <a:cs typeface="+mn-cs"/>
              </a:rPr>
              <a:t>rarely use it in this book because it has some confusing properties.</a:t>
            </a:r>
          </a:p>
          <a:p>
            <a:r>
              <a:rPr lang="en-US" sz="1200" b="0" i="0" u="none" strike="noStrike" kern="1200" baseline="0" dirty="0">
                <a:solidFill>
                  <a:schemeClr val="tx1"/>
                </a:solidFill>
                <a:latin typeface="+mn-lt"/>
                <a:ea typeface="+mn-ea"/>
                <a:cs typeface="+mn-cs"/>
              </a:rPr>
              <a:t>The word const stands for </a:t>
            </a:r>
            <a:r>
              <a:rPr lang="en-US" sz="1200" b="0" i="1" u="none" strike="noStrike" kern="1200" baseline="0" dirty="0">
                <a:solidFill>
                  <a:schemeClr val="tx1"/>
                </a:solidFill>
                <a:latin typeface="+mn-lt"/>
                <a:ea typeface="+mn-ea"/>
                <a:cs typeface="+mn-cs"/>
              </a:rPr>
              <a:t>constant</a:t>
            </a:r>
            <a:r>
              <a:rPr lang="en-US" sz="1200" b="0" i="0" u="none" strike="noStrike" kern="1200" baseline="0" dirty="0">
                <a:solidFill>
                  <a:schemeClr val="tx1"/>
                </a:solidFill>
                <a:latin typeface="+mn-lt"/>
                <a:ea typeface="+mn-ea"/>
                <a:cs typeface="+mn-cs"/>
              </a:rPr>
              <a:t>. It defines a constant binding, which</a:t>
            </a:r>
          </a:p>
          <a:p>
            <a:r>
              <a:rPr lang="en-US" sz="1200" b="0" i="0" u="none" strike="noStrike" kern="1200" baseline="0" dirty="0">
                <a:solidFill>
                  <a:schemeClr val="tx1"/>
                </a:solidFill>
                <a:latin typeface="+mn-lt"/>
                <a:ea typeface="+mn-ea"/>
                <a:cs typeface="+mn-cs"/>
              </a:rPr>
              <a:t>points at the same value for as long as it lives. This is useful for bindings that</a:t>
            </a:r>
          </a:p>
          <a:p>
            <a:r>
              <a:rPr lang="en-US" sz="1200" b="0" i="0" u="none" strike="noStrike" kern="1200" baseline="0" dirty="0">
                <a:solidFill>
                  <a:schemeClr val="tx1"/>
                </a:solidFill>
                <a:latin typeface="+mn-lt"/>
                <a:ea typeface="+mn-ea"/>
                <a:cs typeface="+mn-cs"/>
              </a:rPr>
              <a:t>give a name to a value so that you can easily refer to it later.</a:t>
            </a:r>
            <a:endParaRPr lang="en-US" dirty="0"/>
          </a:p>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16</a:t>
            </a:fld>
            <a:endParaRPr lang="en-US"/>
          </a:p>
        </p:txBody>
      </p:sp>
    </p:spTree>
    <p:extLst>
      <p:ext uri="{BB962C8B-B14F-4D97-AF65-F5344CB8AC3E}">
        <p14:creationId xmlns:p14="http://schemas.microsoft.com/office/powerpoint/2010/main" val="212221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Executing a function is called </a:t>
            </a:r>
            <a:r>
              <a:rPr lang="en-US" sz="1200" b="0" i="1" u="none" strike="noStrike" kern="1200" baseline="0" dirty="0">
                <a:solidFill>
                  <a:schemeClr val="tx1"/>
                </a:solidFill>
                <a:latin typeface="+mn-lt"/>
                <a:ea typeface="+mn-ea"/>
                <a:cs typeface="+mn-cs"/>
              </a:rPr>
              <a:t>invoking</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calling</a:t>
            </a:r>
            <a:r>
              <a:rPr lang="en-US" sz="1200" b="0" i="0" u="none" strike="noStrike" kern="1200" baseline="0" dirty="0">
                <a:solidFill>
                  <a:schemeClr val="tx1"/>
                </a:solidFill>
                <a:latin typeface="+mn-lt"/>
                <a:ea typeface="+mn-ea"/>
                <a:cs typeface="+mn-cs"/>
              </a:rPr>
              <a:t>, or </a:t>
            </a:r>
            <a:r>
              <a:rPr lang="en-US" sz="1200" b="0" i="1" u="none" strike="noStrike" kern="1200" baseline="0" dirty="0">
                <a:solidFill>
                  <a:schemeClr val="tx1"/>
                </a:solidFill>
                <a:latin typeface="+mn-lt"/>
                <a:ea typeface="+mn-ea"/>
                <a:cs typeface="+mn-cs"/>
              </a:rPr>
              <a:t>applying </a:t>
            </a:r>
            <a:r>
              <a:rPr lang="en-US" sz="1200" b="0" i="0" u="none" strike="noStrike" kern="1200" baseline="0" dirty="0">
                <a:solidFill>
                  <a:schemeClr val="tx1"/>
                </a:solidFill>
                <a:latin typeface="+mn-lt"/>
                <a:ea typeface="+mn-ea"/>
                <a:cs typeface="+mn-cs"/>
              </a:rPr>
              <a:t>it. You can</a:t>
            </a:r>
          </a:p>
          <a:p>
            <a:r>
              <a:rPr lang="en-US" sz="1200" b="0" i="0" u="none" strike="noStrike" kern="1200" baseline="0" dirty="0">
                <a:solidFill>
                  <a:schemeClr val="tx1"/>
                </a:solidFill>
                <a:latin typeface="+mn-lt"/>
                <a:ea typeface="+mn-ea"/>
                <a:cs typeface="+mn-cs"/>
              </a:rPr>
              <a:t>call a function by putting parentheses after an expression that produces a</a:t>
            </a:r>
          </a:p>
          <a:p>
            <a:r>
              <a:rPr lang="en-US" sz="1200" b="0" i="0" u="none" strike="noStrike" kern="1200" baseline="0" dirty="0">
                <a:solidFill>
                  <a:schemeClr val="tx1"/>
                </a:solidFill>
                <a:latin typeface="+mn-lt"/>
                <a:ea typeface="+mn-ea"/>
                <a:cs typeface="+mn-cs"/>
              </a:rPr>
              <a:t>function value. Usually you’ll directly use the name of the binding that holds</a:t>
            </a:r>
          </a:p>
          <a:p>
            <a:r>
              <a:rPr lang="en-US" sz="1200" b="0" i="0" u="none" strike="noStrike" kern="1200" baseline="0" dirty="0">
                <a:solidFill>
                  <a:schemeClr val="tx1"/>
                </a:solidFill>
                <a:latin typeface="+mn-lt"/>
                <a:ea typeface="+mn-ea"/>
                <a:cs typeface="+mn-cs"/>
              </a:rPr>
              <a:t>the function. The values between the parentheses are given to the program</a:t>
            </a:r>
          </a:p>
          <a:p>
            <a:r>
              <a:rPr lang="en-US" sz="1200" b="0" i="0" u="none" strike="noStrike" kern="1200" baseline="0" dirty="0">
                <a:solidFill>
                  <a:schemeClr val="tx1"/>
                </a:solidFill>
                <a:latin typeface="+mn-lt"/>
                <a:ea typeface="+mn-ea"/>
                <a:cs typeface="+mn-cs"/>
              </a:rPr>
              <a:t>inside the function. In the example, the prompt function uses the string that</a:t>
            </a:r>
          </a:p>
          <a:p>
            <a:r>
              <a:rPr lang="en-US" sz="1200" b="0" i="0" u="none" strike="noStrike" kern="1200" baseline="0" dirty="0">
                <a:solidFill>
                  <a:schemeClr val="tx1"/>
                </a:solidFill>
                <a:latin typeface="+mn-lt"/>
                <a:ea typeface="+mn-ea"/>
                <a:cs typeface="+mn-cs"/>
              </a:rPr>
              <a:t>we give it as the text to show in the dialog box. Values given to functions are</a:t>
            </a:r>
          </a:p>
          <a:p>
            <a:r>
              <a:rPr lang="en-US" sz="1200" b="0" i="0" u="none" strike="noStrike" kern="1200" baseline="0" dirty="0">
                <a:solidFill>
                  <a:schemeClr val="tx1"/>
                </a:solidFill>
                <a:latin typeface="+mn-lt"/>
                <a:ea typeface="+mn-ea"/>
                <a:cs typeface="+mn-cs"/>
              </a:rPr>
              <a:t>called </a:t>
            </a:r>
            <a:r>
              <a:rPr lang="en-US" sz="1200" b="0" i="1" u="none" strike="noStrike" kern="1200" baseline="0" dirty="0">
                <a:solidFill>
                  <a:schemeClr val="tx1"/>
                </a:solidFill>
                <a:latin typeface="+mn-lt"/>
                <a:ea typeface="+mn-ea"/>
                <a:cs typeface="+mn-cs"/>
              </a:rPr>
              <a:t>arguments</a:t>
            </a:r>
            <a:r>
              <a:rPr lang="en-US" sz="1200" b="0" i="0" u="none" strike="noStrike" kern="1200" baseline="0" dirty="0">
                <a:solidFill>
                  <a:schemeClr val="tx1"/>
                </a:solidFill>
                <a:latin typeface="+mn-lt"/>
                <a:ea typeface="+mn-ea"/>
                <a:cs typeface="+mn-cs"/>
              </a:rPr>
              <a:t>. Different functions might need a different number or different</a:t>
            </a:r>
          </a:p>
          <a:p>
            <a:r>
              <a:rPr lang="en-US" sz="1200" b="0" i="0" u="none" strike="noStrike" kern="1200" baseline="0" dirty="0">
                <a:solidFill>
                  <a:schemeClr val="tx1"/>
                </a:solidFill>
                <a:latin typeface="+mn-lt"/>
                <a:ea typeface="+mn-ea"/>
                <a:cs typeface="+mn-cs"/>
              </a:rPr>
              <a:t>types of arguments.</a:t>
            </a:r>
          </a:p>
          <a:p>
            <a:r>
              <a:rPr lang="en-US" sz="1200" b="0" i="0" u="none" strike="noStrike" kern="1200" baseline="0" dirty="0">
                <a:solidFill>
                  <a:schemeClr val="tx1"/>
                </a:solidFill>
                <a:latin typeface="+mn-lt"/>
                <a:ea typeface="+mn-ea"/>
                <a:cs typeface="+mn-cs"/>
              </a:rPr>
              <a:t>The prompt function isn’t used much in modern web programming, mostly</a:t>
            </a:r>
          </a:p>
          <a:p>
            <a:r>
              <a:rPr lang="en-US" sz="1200" b="0" i="0" u="none" strike="noStrike" kern="1200" baseline="0" dirty="0">
                <a:solidFill>
                  <a:schemeClr val="tx1"/>
                </a:solidFill>
                <a:latin typeface="+mn-lt"/>
                <a:ea typeface="+mn-ea"/>
                <a:cs typeface="+mn-cs"/>
              </a:rPr>
              <a:t>because you have no control over the way the resulting dialog looks, but can</a:t>
            </a:r>
          </a:p>
          <a:p>
            <a:r>
              <a:rPr lang="en-US" sz="1200" b="0" i="0" u="none" strike="noStrike" kern="1200" baseline="0" dirty="0">
                <a:solidFill>
                  <a:schemeClr val="tx1"/>
                </a:solidFill>
                <a:latin typeface="+mn-lt"/>
                <a:ea typeface="+mn-ea"/>
                <a:cs typeface="+mn-cs"/>
              </a:rPr>
              <a:t>be helpful in toy programs and experiments.</a:t>
            </a:r>
            <a:endParaRPr lang="en-US" dirty="0"/>
          </a:p>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19</a:t>
            </a:fld>
            <a:endParaRPr lang="en-US"/>
          </a:p>
        </p:txBody>
      </p:sp>
    </p:spTree>
    <p:extLst>
      <p:ext uri="{BB962C8B-B14F-4D97-AF65-F5344CB8AC3E}">
        <p14:creationId xmlns:p14="http://schemas.microsoft.com/office/powerpoint/2010/main" val="4041386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browsers,</a:t>
            </a:r>
          </a:p>
          <a:p>
            <a:r>
              <a:rPr lang="en-US" sz="1200" b="0" i="0" u="none" strike="noStrike" kern="1200" baseline="0" dirty="0">
                <a:solidFill>
                  <a:schemeClr val="tx1"/>
                </a:solidFill>
                <a:latin typeface="+mn-lt"/>
                <a:ea typeface="+mn-ea"/>
                <a:cs typeface="+mn-cs"/>
              </a:rPr>
              <a:t>the output lands in the JavaScript console. This part of the browser interface</a:t>
            </a:r>
          </a:p>
          <a:p>
            <a:r>
              <a:rPr lang="en-US" sz="1200" b="0" i="0" u="none" strike="noStrike" kern="1200" baseline="0" dirty="0">
                <a:solidFill>
                  <a:schemeClr val="tx1"/>
                </a:solidFill>
                <a:latin typeface="+mn-lt"/>
                <a:ea typeface="+mn-ea"/>
                <a:cs typeface="+mn-cs"/>
              </a:rPr>
              <a:t>is hidden by default, but most browsers open it when you press F12 or, on a</a:t>
            </a:r>
          </a:p>
          <a:p>
            <a:r>
              <a:rPr lang="en-US" sz="1200" b="0" i="0" u="none" strike="noStrike" kern="1200" baseline="0" dirty="0">
                <a:solidFill>
                  <a:schemeClr val="tx1"/>
                </a:solidFill>
                <a:latin typeface="+mn-lt"/>
                <a:ea typeface="+mn-ea"/>
                <a:cs typeface="+mn-cs"/>
              </a:rPr>
              <a:t>Mac, command-option-I. If that does not work, search through the menus</a:t>
            </a:r>
          </a:p>
          <a:p>
            <a:r>
              <a:rPr lang="en-US" sz="1200" b="0" i="0" u="none" strike="noStrike" kern="1200" baseline="0" dirty="0">
                <a:solidFill>
                  <a:schemeClr val="tx1"/>
                </a:solidFill>
                <a:latin typeface="+mn-lt"/>
                <a:ea typeface="+mn-ea"/>
                <a:cs typeface="+mn-cs"/>
              </a:rPr>
              <a:t>for an item named Developer Tools or similar.</a:t>
            </a:r>
          </a:p>
          <a:p>
            <a:r>
              <a:rPr lang="en-US" sz="1200" b="0" i="0" u="none" strike="noStrike" kern="1200" baseline="0" dirty="0">
                <a:solidFill>
                  <a:schemeClr val="tx1"/>
                </a:solidFill>
                <a:latin typeface="+mn-lt"/>
                <a:ea typeface="+mn-ea"/>
                <a:cs typeface="+mn-cs"/>
              </a:rPr>
              <a:t>Though binding names cannot contain period characters, console.log does</a:t>
            </a:r>
          </a:p>
          <a:p>
            <a:r>
              <a:rPr lang="en-US" sz="1200" b="0" i="0" u="none" strike="noStrike" kern="1200" baseline="0" dirty="0">
                <a:solidFill>
                  <a:schemeClr val="tx1"/>
                </a:solidFill>
                <a:latin typeface="+mn-lt"/>
                <a:ea typeface="+mn-ea"/>
                <a:cs typeface="+mn-cs"/>
              </a:rPr>
              <a:t>have one. This is because console.log isn’t a simple binding. It is actually an expression that retrieves the log property from the value held by the console</a:t>
            </a:r>
          </a:p>
          <a:p>
            <a:r>
              <a:rPr lang="en-US" sz="1200" b="0" i="0" u="none" strike="noStrike" kern="1200" baseline="0" dirty="0">
                <a:solidFill>
                  <a:schemeClr val="tx1"/>
                </a:solidFill>
                <a:latin typeface="+mn-lt"/>
                <a:ea typeface="+mn-ea"/>
                <a:cs typeface="+mn-cs"/>
              </a:rPr>
              <a:t>binding.</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20</a:t>
            </a:fld>
            <a:endParaRPr lang="en-US"/>
          </a:p>
        </p:txBody>
      </p:sp>
    </p:spTree>
    <p:extLst>
      <p:ext uri="{BB962C8B-B14F-4D97-AF65-F5344CB8AC3E}">
        <p14:creationId xmlns:p14="http://schemas.microsoft.com/office/powerpoint/2010/main" val="296113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21</a:t>
            </a:fld>
            <a:endParaRPr lang="en-US"/>
          </a:p>
        </p:txBody>
      </p:sp>
    </p:spTree>
    <p:extLst>
      <p:ext uri="{BB962C8B-B14F-4D97-AF65-F5344CB8AC3E}">
        <p14:creationId xmlns:p14="http://schemas.microsoft.com/office/powerpoint/2010/main" val="367830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function Number converts a value to a number. We need that conversion</a:t>
            </a:r>
          </a:p>
          <a:p>
            <a:r>
              <a:rPr lang="en-US" sz="1200" b="0" i="0" u="none" strike="noStrike" kern="1200" baseline="0" dirty="0">
                <a:solidFill>
                  <a:schemeClr val="tx1"/>
                </a:solidFill>
                <a:latin typeface="+mn-lt"/>
                <a:ea typeface="+mn-ea"/>
                <a:cs typeface="+mn-cs"/>
              </a:rPr>
              <a:t>because the result of prompt is a string value, and we want a number. There</a:t>
            </a:r>
          </a:p>
          <a:p>
            <a:r>
              <a:rPr lang="en-US" sz="1200" b="0" i="0" u="none" strike="noStrike" kern="1200" baseline="0" dirty="0">
                <a:solidFill>
                  <a:schemeClr val="tx1"/>
                </a:solidFill>
                <a:latin typeface="+mn-lt"/>
                <a:ea typeface="+mn-ea"/>
                <a:cs typeface="+mn-cs"/>
              </a:rPr>
              <a:t>are similar functions called String and Boolean that convert values to those</a:t>
            </a:r>
          </a:p>
          <a:p>
            <a:r>
              <a:rPr lang="en-US" sz="1200" b="0" i="0" u="none" strike="noStrike" kern="1200" baseline="0" dirty="0">
                <a:solidFill>
                  <a:schemeClr val="tx1"/>
                </a:solidFill>
                <a:latin typeface="+mn-lt"/>
                <a:ea typeface="+mn-ea"/>
                <a:cs typeface="+mn-cs"/>
              </a:rPr>
              <a:t>types.</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22</a:t>
            </a:fld>
            <a:endParaRPr lang="en-US"/>
          </a:p>
        </p:txBody>
      </p:sp>
    </p:spTree>
    <p:extLst>
      <p:ext uri="{BB962C8B-B14F-4D97-AF65-F5344CB8AC3E}">
        <p14:creationId xmlns:p14="http://schemas.microsoft.com/office/powerpoint/2010/main" val="335713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With this modification, if you enter “parrot”, no output is shown.</a:t>
            </a:r>
          </a:p>
          <a:p>
            <a:r>
              <a:rPr lang="en-US" sz="1200" b="0" i="0" u="none" strike="noStrike" kern="1200" baseline="0" dirty="0">
                <a:solidFill>
                  <a:schemeClr val="tx1"/>
                </a:solidFill>
                <a:latin typeface="+mn-lt"/>
                <a:ea typeface="+mn-ea"/>
                <a:cs typeface="+mn-cs"/>
              </a:rPr>
              <a:t>The if keyword executes or skips a statement depending on the value of</a:t>
            </a:r>
          </a:p>
          <a:p>
            <a:r>
              <a:rPr lang="en-US" sz="1200" b="0" i="0" u="none" strike="noStrike" kern="1200" baseline="0" dirty="0">
                <a:solidFill>
                  <a:schemeClr val="tx1"/>
                </a:solidFill>
                <a:latin typeface="+mn-lt"/>
                <a:ea typeface="+mn-ea"/>
                <a:cs typeface="+mn-cs"/>
              </a:rPr>
              <a:t>a Boolean expression. The deciding expression is written after the keyword,</a:t>
            </a:r>
          </a:p>
          <a:p>
            <a:r>
              <a:rPr lang="en-US" sz="1200" b="0" i="0" u="none" strike="noStrike" kern="1200" baseline="0" dirty="0">
                <a:solidFill>
                  <a:schemeClr val="tx1"/>
                </a:solidFill>
                <a:latin typeface="+mn-lt"/>
                <a:ea typeface="+mn-ea"/>
                <a:cs typeface="+mn-cs"/>
              </a:rPr>
              <a:t>between parentheses, followed by the statement to execute.</a:t>
            </a: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Number.isNaN</a:t>
            </a:r>
            <a:r>
              <a:rPr lang="en-US" sz="1200" b="0" i="0" u="none" strike="noStrike" kern="1200" baseline="0" dirty="0">
                <a:solidFill>
                  <a:schemeClr val="tx1"/>
                </a:solidFill>
                <a:latin typeface="+mn-lt"/>
                <a:ea typeface="+mn-ea"/>
                <a:cs typeface="+mn-cs"/>
              </a:rPr>
              <a:t> function is a standard JavaScript function that returns</a:t>
            </a:r>
          </a:p>
          <a:p>
            <a:r>
              <a:rPr lang="en-US" sz="1200" b="0" i="0" u="none" strike="noStrike" kern="1200" baseline="0" dirty="0">
                <a:solidFill>
                  <a:schemeClr val="tx1"/>
                </a:solidFill>
                <a:latin typeface="+mn-lt"/>
                <a:ea typeface="+mn-ea"/>
                <a:cs typeface="+mn-cs"/>
              </a:rPr>
              <a:t>true only if the argument it is given is </a:t>
            </a:r>
            <a:r>
              <a:rPr lang="en-US" sz="1200" b="0" i="0" u="none" strike="noStrike" kern="1200" baseline="0" dirty="0" err="1">
                <a:solidFill>
                  <a:schemeClr val="tx1"/>
                </a:solidFill>
                <a:latin typeface="+mn-lt"/>
                <a:ea typeface="+mn-ea"/>
                <a:cs typeface="+mn-cs"/>
              </a:rPr>
              <a:t>NaN</a:t>
            </a:r>
            <a:r>
              <a:rPr lang="en-US" sz="1200" b="0" i="0" u="none" strike="noStrike" kern="1200" baseline="0" dirty="0">
                <a:solidFill>
                  <a:schemeClr val="tx1"/>
                </a:solidFill>
                <a:latin typeface="+mn-lt"/>
                <a:ea typeface="+mn-ea"/>
                <a:cs typeface="+mn-cs"/>
              </a:rPr>
              <a:t>. The Number function happens to</a:t>
            </a:r>
          </a:p>
          <a:p>
            <a:r>
              <a:rPr lang="en-US" sz="1200" b="0" i="0" u="none" strike="noStrike" kern="1200" baseline="0" dirty="0">
                <a:solidFill>
                  <a:schemeClr val="tx1"/>
                </a:solidFill>
                <a:latin typeface="+mn-lt"/>
                <a:ea typeface="+mn-ea"/>
                <a:cs typeface="+mn-cs"/>
              </a:rPr>
              <a:t>return </a:t>
            </a:r>
            <a:r>
              <a:rPr lang="en-US" sz="1200" b="0" i="0" u="none" strike="noStrike" kern="1200" baseline="0" dirty="0" err="1">
                <a:solidFill>
                  <a:schemeClr val="tx1"/>
                </a:solidFill>
                <a:latin typeface="+mn-lt"/>
                <a:ea typeface="+mn-ea"/>
                <a:cs typeface="+mn-cs"/>
              </a:rPr>
              <a:t>NaN</a:t>
            </a:r>
            <a:r>
              <a:rPr lang="en-US" sz="1200" b="0" i="0" u="none" strike="noStrike" kern="1200" baseline="0" dirty="0">
                <a:solidFill>
                  <a:schemeClr val="tx1"/>
                </a:solidFill>
                <a:latin typeface="+mn-lt"/>
                <a:ea typeface="+mn-ea"/>
                <a:cs typeface="+mn-cs"/>
              </a:rPr>
              <a:t> when you give it a string that doesn’t represent a valid number.</a:t>
            </a:r>
          </a:p>
          <a:p>
            <a:r>
              <a:rPr lang="en-US" sz="1200" b="0" i="0" u="none" strike="noStrike" kern="1200" baseline="0" dirty="0">
                <a:solidFill>
                  <a:schemeClr val="tx1"/>
                </a:solidFill>
                <a:latin typeface="+mn-lt"/>
                <a:ea typeface="+mn-ea"/>
                <a:cs typeface="+mn-cs"/>
              </a:rPr>
              <a:t>Thus, the condition translates to “unless </a:t>
            </a:r>
            <a:r>
              <a:rPr lang="en-US" sz="1200" b="0" i="0" u="none" strike="noStrike" kern="1200" baseline="0" dirty="0" err="1">
                <a:solidFill>
                  <a:schemeClr val="tx1"/>
                </a:solidFill>
                <a:latin typeface="+mn-lt"/>
                <a:ea typeface="+mn-ea"/>
                <a:cs typeface="+mn-cs"/>
              </a:rPr>
              <a:t>theNumber</a:t>
            </a:r>
            <a:r>
              <a:rPr lang="en-US" sz="1200" b="0" i="0" u="none" strike="noStrike" kern="1200" baseline="0" dirty="0">
                <a:solidFill>
                  <a:schemeClr val="tx1"/>
                </a:solidFill>
                <a:latin typeface="+mn-lt"/>
                <a:ea typeface="+mn-ea"/>
                <a:cs typeface="+mn-cs"/>
              </a:rPr>
              <a:t> is not-a-number, do this”.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You could also have omitted them in this case, since they</a:t>
            </a:r>
          </a:p>
          <a:p>
            <a:r>
              <a:rPr lang="en-US" sz="1200" b="0" i="0" u="none" strike="noStrike" kern="1200" baseline="0" dirty="0">
                <a:solidFill>
                  <a:schemeClr val="tx1"/>
                </a:solidFill>
                <a:latin typeface="+mn-lt"/>
                <a:ea typeface="+mn-ea"/>
                <a:cs typeface="+mn-cs"/>
              </a:rPr>
              <a:t>hold only a single statement, but to avoid having to think about whether they</a:t>
            </a:r>
          </a:p>
          <a:p>
            <a:r>
              <a:rPr lang="en-US" sz="1200" b="0" i="0" u="none" strike="noStrike" kern="1200" baseline="0" dirty="0">
                <a:solidFill>
                  <a:schemeClr val="tx1"/>
                </a:solidFill>
                <a:latin typeface="+mn-lt"/>
                <a:ea typeface="+mn-ea"/>
                <a:cs typeface="+mn-cs"/>
              </a:rPr>
              <a:t>are needed, most JavaScript programmers use them in every wrapped statement</a:t>
            </a:r>
          </a:p>
          <a:p>
            <a:r>
              <a:rPr lang="en-US" sz="1200" b="0" i="0" u="none" strike="noStrike" kern="1200" baseline="0" dirty="0">
                <a:solidFill>
                  <a:schemeClr val="tx1"/>
                </a:solidFill>
                <a:latin typeface="+mn-lt"/>
                <a:ea typeface="+mn-ea"/>
                <a:cs typeface="+mn-cs"/>
              </a:rPr>
              <a:t>like this. We’ll mostly follow that convention in this book, except for the</a:t>
            </a:r>
          </a:p>
          <a:p>
            <a:r>
              <a:rPr lang="en-US" sz="1200" b="0" i="0" u="none" strike="noStrike" kern="1200" baseline="0" dirty="0">
                <a:solidFill>
                  <a:schemeClr val="tx1"/>
                </a:solidFill>
                <a:latin typeface="+mn-lt"/>
                <a:ea typeface="+mn-ea"/>
                <a:cs typeface="+mn-cs"/>
              </a:rPr>
              <a:t>occasional one-liner.</a:t>
            </a:r>
          </a:p>
          <a:p>
            <a:r>
              <a:rPr lang="en-US" sz="1200" b="0" i="0" u="none" strike="noStrike" kern="1200" baseline="0" dirty="0">
                <a:solidFill>
                  <a:schemeClr val="tx1"/>
                </a:solidFill>
                <a:latin typeface="+mn-lt"/>
                <a:ea typeface="+mn-ea"/>
                <a:cs typeface="+mn-cs"/>
              </a:rPr>
              <a:t>if (1 + 1 == 2) console.log("It's true");</a:t>
            </a:r>
          </a:p>
          <a:p>
            <a:r>
              <a:rPr lang="en-US" sz="1200" b="0" i="0" u="none" strike="noStrike" kern="1200" baseline="0" dirty="0">
                <a:solidFill>
                  <a:schemeClr val="tx1"/>
                </a:solidFill>
                <a:latin typeface="+mn-lt"/>
                <a:ea typeface="+mn-ea"/>
                <a:cs typeface="+mn-cs"/>
              </a:rPr>
              <a:t>// → It's true</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26</a:t>
            </a:fld>
            <a:endParaRPr lang="en-US"/>
          </a:p>
        </p:txBody>
      </p:sp>
    </p:spTree>
    <p:extLst>
      <p:ext uri="{BB962C8B-B14F-4D97-AF65-F5344CB8AC3E}">
        <p14:creationId xmlns:p14="http://schemas.microsoft.com/office/powerpoint/2010/main" val="368763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97FCD6-BE06-40EF-8070-160E5A7CCAB1}" type="datetime1">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88868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A7510-FA2D-4787-820F-7124380D51E7}" type="datetime1">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0061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5F3760-C4CE-4CAB-8137-9DCC4CFCD502}" type="datetime1">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190808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FEBBA2-1820-4345-A5F0-8355DA5CE95A}" type="datetime1">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7036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927ACF-9058-42E6-BD48-0BA0ECD0B71B}" type="datetime1">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2467108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C24E11-3DD8-42BF-8FDA-18CB6D897B4E}" type="datetime1">
              <a:rPr lang="en-US" smtClean="0"/>
              <a:t>10/14/2022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500560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C4C65D-B75A-4EE7-AFC6-007664014398}" type="datetime1">
              <a:rPr lang="en-US" smtClean="0"/>
              <a:t>10/14/2022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4087485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F6193-455B-4A4B-960D-CD85E30B6654}" type="datetime1">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2279180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9F944-3B5B-4E93-9FB5-5DEE8D3208DB}" type="datetime1">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09281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D6A8006-F390-4C54-9C48-1450E2BD5917}" type="datetime1">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27629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80A9-7783-47EE-ACD6-ABE4B5F9455A}" type="datetime1">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95571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C3ADE-8496-4D31-B806-AF5F6789A166}" type="datetime1">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64484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CD542-E08E-4BFA-BC76-F92E68E9BE24}" type="datetime1">
              <a:rPr lang="en-US" smtClean="0"/>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121444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5F9319-441D-4D9D-B1B9-B8D8044C0934}" type="datetime1">
              <a:rPr lang="en-US" smtClean="0"/>
              <a:t>10/14/2022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275669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E26B870-3854-48D3-AFA3-9C1A165AA056}" type="datetime1">
              <a:rPr lang="en-US" smtClean="0"/>
              <a:t>10/14/2022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98874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B64CA3-85A7-471B-BB14-B874CD4B163C}" type="datetime1">
              <a:rPr lang="en-US" smtClean="0"/>
              <a:t>10/14/2022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11348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C1736-FADB-481D-9918-B7A17964310C}" type="datetime1">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98791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1A90B3-5FDC-4222-9451-4DBBB4035F42}" type="datetime1">
              <a:rPr lang="en-US" smtClean="0"/>
              <a:t>10/14/2022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3F907A-E4B5-4FE4-9444-C650663D9A8F}" type="slidenum">
              <a:rPr lang="en-US" smtClean="0"/>
              <a:t>‹#›</a:t>
            </a:fld>
            <a:endParaRPr lang="en-US"/>
          </a:p>
        </p:txBody>
      </p:sp>
    </p:spTree>
    <p:extLst>
      <p:ext uri="{BB962C8B-B14F-4D97-AF65-F5344CB8AC3E}">
        <p14:creationId xmlns:p14="http://schemas.microsoft.com/office/powerpoint/2010/main" val="13455003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F5C9-39A2-4AD0-8391-98E41CD5C2B4}"/>
              </a:ext>
            </a:extLst>
          </p:cNvPr>
          <p:cNvSpPr>
            <a:spLocks noGrp="1"/>
          </p:cNvSpPr>
          <p:nvPr>
            <p:ph type="ctrTitle"/>
          </p:nvPr>
        </p:nvSpPr>
        <p:spPr/>
        <p:txBody>
          <a:bodyPr/>
          <a:lstStyle/>
          <a:p>
            <a:r>
              <a:rPr lang="en-US" b="1" dirty="0"/>
              <a:t>Chapter 2</a:t>
            </a:r>
            <a:br>
              <a:rPr lang="en-US" b="1" dirty="0"/>
            </a:br>
            <a:r>
              <a:rPr lang="en-US" b="1" dirty="0"/>
              <a:t>Program Structure</a:t>
            </a:r>
            <a:endParaRPr lang="en-US" dirty="0"/>
          </a:p>
        </p:txBody>
      </p:sp>
      <p:sp>
        <p:nvSpPr>
          <p:cNvPr id="4" name="Slide Number Placeholder 3">
            <a:extLst>
              <a:ext uri="{FF2B5EF4-FFF2-40B4-BE49-F238E27FC236}">
                <a16:creationId xmlns:a16="http://schemas.microsoft.com/office/drawing/2014/main" id="{37440BE1-8CF2-4D78-BB3E-6C97BB997379}"/>
              </a:ext>
            </a:extLst>
          </p:cNvPr>
          <p:cNvSpPr>
            <a:spLocks noGrp="1"/>
          </p:cNvSpPr>
          <p:nvPr>
            <p:ph type="sldNum" sz="quarter" idx="12"/>
          </p:nvPr>
        </p:nvSpPr>
        <p:spPr/>
        <p:txBody>
          <a:bodyPr/>
          <a:lstStyle/>
          <a:p>
            <a:fld id="{FE3F907A-E4B5-4FE4-9444-C650663D9A8F}" type="slidenum">
              <a:rPr lang="en-US" smtClean="0"/>
              <a:t>1</a:t>
            </a:fld>
            <a:endParaRPr lang="en-US"/>
          </a:p>
        </p:txBody>
      </p:sp>
    </p:spTree>
    <p:extLst>
      <p:ext uri="{BB962C8B-B14F-4D97-AF65-F5344CB8AC3E}">
        <p14:creationId xmlns:p14="http://schemas.microsoft.com/office/powerpoint/2010/main" val="271389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AF5B-F977-4649-B8BA-808F2154B8D4}"/>
              </a:ext>
            </a:extLst>
          </p:cNvPr>
          <p:cNvSpPr>
            <a:spLocks noGrp="1"/>
          </p:cNvSpPr>
          <p:nvPr>
            <p:ph type="title"/>
          </p:nvPr>
        </p:nvSpPr>
        <p:spPr>
          <a:xfrm>
            <a:off x="646111" y="452718"/>
            <a:ext cx="9808529" cy="1400530"/>
          </a:xfrm>
        </p:spPr>
        <p:txBody>
          <a:bodyPr/>
          <a:lstStyle/>
          <a:p>
            <a:r>
              <a:rPr lang="en-US" sz="3600" b="1" dirty="0">
                <a:solidFill>
                  <a:schemeClr val="tx1"/>
                </a:solidFill>
              </a:rPr>
              <a:t>Primitive data type(Number conversion)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118644DB-71BF-4397-85A7-7FA48C88E60D}"/>
              </a:ext>
            </a:extLst>
          </p:cNvPr>
          <p:cNvSpPr>
            <a:spLocks noGrp="1"/>
          </p:cNvSpPr>
          <p:nvPr>
            <p:ph type="sldNum" sz="quarter" idx="12"/>
          </p:nvPr>
        </p:nvSpPr>
        <p:spPr/>
        <p:txBody>
          <a:bodyPr/>
          <a:lstStyle/>
          <a:p>
            <a:fld id="{FE3F907A-E4B5-4FE4-9444-C650663D9A8F}" type="slidenum">
              <a:rPr lang="en-US" smtClean="0"/>
              <a:t>10</a:t>
            </a:fld>
            <a:endParaRPr lang="en-US"/>
          </a:p>
        </p:txBody>
      </p:sp>
      <p:pic>
        <p:nvPicPr>
          <p:cNvPr id="6" name="Picture 5">
            <a:extLst>
              <a:ext uri="{FF2B5EF4-FFF2-40B4-BE49-F238E27FC236}">
                <a16:creationId xmlns:a16="http://schemas.microsoft.com/office/drawing/2014/main" id="{85FC41AA-0A59-4AD6-8C60-910C1168C230}"/>
              </a:ext>
            </a:extLst>
          </p:cNvPr>
          <p:cNvPicPr>
            <a:picLocks noChangeAspect="1"/>
          </p:cNvPicPr>
          <p:nvPr/>
        </p:nvPicPr>
        <p:blipFill>
          <a:blip r:embed="rId2"/>
          <a:stretch>
            <a:fillRect/>
          </a:stretch>
        </p:blipFill>
        <p:spPr>
          <a:xfrm>
            <a:off x="882422" y="2030103"/>
            <a:ext cx="9686925" cy="4167043"/>
          </a:xfrm>
          <a:prstGeom prst="rect">
            <a:avLst/>
          </a:prstGeom>
        </p:spPr>
      </p:pic>
    </p:spTree>
    <p:extLst>
      <p:ext uri="{BB962C8B-B14F-4D97-AF65-F5344CB8AC3E}">
        <p14:creationId xmlns:p14="http://schemas.microsoft.com/office/powerpoint/2010/main" val="110128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D709-91FF-4A19-9A4A-07887BC84985}"/>
              </a:ext>
            </a:extLst>
          </p:cNvPr>
          <p:cNvSpPr>
            <a:spLocks noGrp="1"/>
          </p:cNvSpPr>
          <p:nvPr>
            <p:ph type="title"/>
          </p:nvPr>
        </p:nvSpPr>
        <p:spPr>
          <a:xfrm>
            <a:off x="646111" y="452718"/>
            <a:ext cx="10824529" cy="1400530"/>
          </a:xfrm>
        </p:spPr>
        <p:txBody>
          <a:bodyPr/>
          <a:lstStyle/>
          <a:p>
            <a:r>
              <a:rPr lang="en-US" sz="3600" b="1" dirty="0">
                <a:solidFill>
                  <a:schemeClr val="tx1"/>
                </a:solidFill>
              </a:rPr>
              <a:t>Primitive data type(Number conversion) </a:t>
            </a:r>
            <a:br>
              <a:rPr lang="en-US" sz="3600" b="1" dirty="0">
                <a:solidFill>
                  <a:schemeClr val="tx1"/>
                </a:solidFill>
              </a:rPr>
            </a:br>
            <a:endParaRPr lang="en-US" sz="3600" b="1" dirty="0">
              <a:solidFill>
                <a:schemeClr val="tx1"/>
              </a:solidFill>
            </a:endParaRPr>
          </a:p>
        </p:txBody>
      </p:sp>
      <p:sp>
        <p:nvSpPr>
          <p:cNvPr id="4" name="Slide Number Placeholder 3">
            <a:extLst>
              <a:ext uri="{FF2B5EF4-FFF2-40B4-BE49-F238E27FC236}">
                <a16:creationId xmlns:a16="http://schemas.microsoft.com/office/drawing/2014/main" id="{DDCB709F-37EE-4DBC-8590-2568A98485A2}"/>
              </a:ext>
            </a:extLst>
          </p:cNvPr>
          <p:cNvSpPr>
            <a:spLocks noGrp="1"/>
          </p:cNvSpPr>
          <p:nvPr>
            <p:ph type="sldNum" sz="quarter" idx="12"/>
          </p:nvPr>
        </p:nvSpPr>
        <p:spPr/>
        <p:txBody>
          <a:bodyPr/>
          <a:lstStyle/>
          <a:p>
            <a:fld id="{FE3F907A-E4B5-4FE4-9444-C650663D9A8F}" type="slidenum">
              <a:rPr lang="en-US" smtClean="0"/>
              <a:t>11</a:t>
            </a:fld>
            <a:endParaRPr lang="en-US"/>
          </a:p>
        </p:txBody>
      </p:sp>
      <p:pic>
        <p:nvPicPr>
          <p:cNvPr id="6" name="Picture 5">
            <a:extLst>
              <a:ext uri="{FF2B5EF4-FFF2-40B4-BE49-F238E27FC236}">
                <a16:creationId xmlns:a16="http://schemas.microsoft.com/office/drawing/2014/main" id="{14366BF6-5041-441D-83D1-67C833621C48}"/>
              </a:ext>
            </a:extLst>
          </p:cNvPr>
          <p:cNvPicPr>
            <a:picLocks noChangeAspect="1"/>
          </p:cNvPicPr>
          <p:nvPr/>
        </p:nvPicPr>
        <p:blipFill>
          <a:blip r:embed="rId2"/>
          <a:stretch>
            <a:fillRect/>
          </a:stretch>
        </p:blipFill>
        <p:spPr>
          <a:xfrm>
            <a:off x="646111" y="2010237"/>
            <a:ext cx="10020300" cy="3943350"/>
          </a:xfrm>
          <a:prstGeom prst="rect">
            <a:avLst/>
          </a:prstGeom>
        </p:spPr>
      </p:pic>
    </p:spTree>
    <p:extLst>
      <p:ext uri="{BB962C8B-B14F-4D97-AF65-F5344CB8AC3E}">
        <p14:creationId xmlns:p14="http://schemas.microsoft.com/office/powerpoint/2010/main" val="127369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7D70-72EE-49DF-8899-11F57737FB8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14308E4-EE35-4234-A114-8F82207F951A}"/>
              </a:ext>
            </a:extLst>
          </p:cNvPr>
          <p:cNvSpPr>
            <a:spLocks noGrp="1"/>
          </p:cNvSpPr>
          <p:nvPr>
            <p:ph idx="1"/>
          </p:nvPr>
        </p:nvSpPr>
        <p:spPr/>
        <p:txBody>
          <a:bodyPr>
            <a:normAutofit/>
          </a:bodyPr>
          <a:lstStyle/>
          <a:p>
            <a:pPr marL="0" indent="0">
              <a:buNone/>
            </a:pPr>
            <a:r>
              <a:rPr lang="en-US" sz="3000" dirty="0"/>
              <a:t>Here’s an example:</a:t>
            </a:r>
          </a:p>
          <a:p>
            <a:pPr marL="0" indent="0">
              <a:buNone/>
            </a:pPr>
            <a:r>
              <a:rPr lang="en-US" sz="3000" dirty="0">
                <a:highlight>
                  <a:srgbClr val="808080"/>
                </a:highlight>
              </a:rPr>
              <a:t>let ten = 10;</a:t>
            </a:r>
          </a:p>
          <a:p>
            <a:pPr marL="0" indent="0">
              <a:buNone/>
            </a:pPr>
            <a:r>
              <a:rPr lang="en-US" sz="3000" dirty="0">
                <a:highlight>
                  <a:srgbClr val="808080"/>
                </a:highlight>
              </a:rPr>
              <a:t>console.log(ten * ten);</a:t>
            </a:r>
          </a:p>
          <a:p>
            <a:pPr marL="0" indent="0">
              <a:buNone/>
            </a:pPr>
            <a:r>
              <a:rPr lang="en-US" sz="3000" dirty="0"/>
              <a:t>// → 100</a:t>
            </a:r>
          </a:p>
        </p:txBody>
      </p:sp>
      <p:sp>
        <p:nvSpPr>
          <p:cNvPr id="4" name="Slide Number Placeholder 3">
            <a:extLst>
              <a:ext uri="{FF2B5EF4-FFF2-40B4-BE49-F238E27FC236}">
                <a16:creationId xmlns:a16="http://schemas.microsoft.com/office/drawing/2014/main" id="{CF809AB3-220D-49FD-8BCA-76CEECAB3D2C}"/>
              </a:ext>
            </a:extLst>
          </p:cNvPr>
          <p:cNvSpPr>
            <a:spLocks noGrp="1"/>
          </p:cNvSpPr>
          <p:nvPr>
            <p:ph type="sldNum" sz="quarter" idx="12"/>
          </p:nvPr>
        </p:nvSpPr>
        <p:spPr/>
        <p:txBody>
          <a:bodyPr/>
          <a:lstStyle/>
          <a:p>
            <a:fld id="{FE3F907A-E4B5-4FE4-9444-C650663D9A8F}" type="slidenum">
              <a:rPr lang="en-US" smtClean="0"/>
              <a:t>12</a:t>
            </a:fld>
            <a:endParaRPr lang="en-US"/>
          </a:p>
        </p:txBody>
      </p:sp>
    </p:spTree>
    <p:extLst>
      <p:ext uri="{BB962C8B-B14F-4D97-AF65-F5344CB8AC3E}">
        <p14:creationId xmlns:p14="http://schemas.microsoft.com/office/powerpoint/2010/main" val="21852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FF36-B7F4-47FD-BBB4-A3E2595FAE8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B1469A3-8C17-4120-9B18-B87C3F2A9D02}"/>
              </a:ext>
            </a:extLst>
          </p:cNvPr>
          <p:cNvSpPr>
            <a:spLocks noGrp="1"/>
          </p:cNvSpPr>
          <p:nvPr>
            <p:ph idx="1"/>
          </p:nvPr>
        </p:nvSpPr>
        <p:spPr>
          <a:xfrm>
            <a:off x="1103312" y="1428750"/>
            <a:ext cx="10087427" cy="4819649"/>
          </a:xfrm>
        </p:spPr>
        <p:txBody>
          <a:bodyPr>
            <a:normAutofit lnSpcReduction="10000"/>
          </a:bodyPr>
          <a:lstStyle/>
          <a:p>
            <a:pPr marL="0" indent="0">
              <a:buNone/>
            </a:pPr>
            <a:r>
              <a:rPr lang="en-US" sz="2400" dirty="0"/>
              <a:t>When a binding points at a value, that does not mean it is tied to that</a:t>
            </a:r>
          </a:p>
          <a:p>
            <a:pPr marL="0" indent="0">
              <a:buNone/>
            </a:pPr>
            <a:r>
              <a:rPr lang="en-US" sz="2400" dirty="0"/>
              <a:t>23 value forever. The = operator can be used at any time on existing bindings to disconnect them from their current value and have them point to a new one.</a:t>
            </a:r>
          </a:p>
          <a:p>
            <a:pPr marL="0" indent="0">
              <a:buNone/>
            </a:pPr>
            <a:r>
              <a:rPr lang="en-US" sz="2400" dirty="0">
                <a:highlight>
                  <a:srgbClr val="808080"/>
                </a:highlight>
              </a:rPr>
              <a:t>let mood = "light";</a:t>
            </a:r>
          </a:p>
          <a:p>
            <a:pPr marL="0" indent="0">
              <a:buNone/>
            </a:pPr>
            <a:r>
              <a:rPr lang="en-US" sz="2400" dirty="0">
                <a:highlight>
                  <a:srgbClr val="808080"/>
                </a:highlight>
              </a:rPr>
              <a:t>console.log(mood);</a:t>
            </a:r>
          </a:p>
          <a:p>
            <a:pPr marL="0" indent="0">
              <a:buNone/>
            </a:pPr>
            <a:r>
              <a:rPr lang="en-US" sz="2400" dirty="0"/>
              <a:t>// → light</a:t>
            </a:r>
          </a:p>
          <a:p>
            <a:pPr marL="0" indent="0">
              <a:buNone/>
            </a:pPr>
            <a:r>
              <a:rPr lang="en-US" sz="2400" dirty="0">
                <a:highlight>
                  <a:srgbClr val="808080"/>
                </a:highlight>
              </a:rPr>
              <a:t>mood = "dark";</a:t>
            </a:r>
          </a:p>
          <a:p>
            <a:pPr marL="0" indent="0">
              <a:buNone/>
            </a:pPr>
            <a:r>
              <a:rPr lang="en-US" sz="2400" dirty="0">
                <a:highlight>
                  <a:srgbClr val="808080"/>
                </a:highlight>
              </a:rPr>
              <a:t>console.log(mood);</a:t>
            </a:r>
          </a:p>
          <a:p>
            <a:pPr marL="0" indent="0">
              <a:buNone/>
            </a:pPr>
            <a:r>
              <a:rPr lang="en-US" sz="2400" dirty="0"/>
              <a:t>// → dark</a:t>
            </a:r>
          </a:p>
        </p:txBody>
      </p:sp>
      <p:sp>
        <p:nvSpPr>
          <p:cNvPr id="4" name="Slide Number Placeholder 3">
            <a:extLst>
              <a:ext uri="{FF2B5EF4-FFF2-40B4-BE49-F238E27FC236}">
                <a16:creationId xmlns:a16="http://schemas.microsoft.com/office/drawing/2014/main" id="{E3326C72-54BB-4442-A956-992DE61D0E6B}"/>
              </a:ext>
            </a:extLst>
          </p:cNvPr>
          <p:cNvSpPr>
            <a:spLocks noGrp="1"/>
          </p:cNvSpPr>
          <p:nvPr>
            <p:ph type="sldNum" sz="quarter" idx="12"/>
          </p:nvPr>
        </p:nvSpPr>
        <p:spPr/>
        <p:txBody>
          <a:bodyPr/>
          <a:lstStyle/>
          <a:p>
            <a:fld id="{FE3F907A-E4B5-4FE4-9444-C650663D9A8F}" type="slidenum">
              <a:rPr lang="en-US" smtClean="0"/>
              <a:t>13</a:t>
            </a:fld>
            <a:endParaRPr lang="en-US"/>
          </a:p>
        </p:txBody>
      </p:sp>
    </p:spTree>
    <p:extLst>
      <p:ext uri="{BB962C8B-B14F-4D97-AF65-F5344CB8AC3E}">
        <p14:creationId xmlns:p14="http://schemas.microsoft.com/office/powerpoint/2010/main" val="342590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BB4A-F620-4940-9BC4-45BA511E853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E901B7C-05A7-4B5B-81BA-1B2445E28169}"/>
              </a:ext>
            </a:extLst>
          </p:cNvPr>
          <p:cNvSpPr>
            <a:spLocks noGrp="1"/>
          </p:cNvSpPr>
          <p:nvPr>
            <p:ph idx="1"/>
          </p:nvPr>
        </p:nvSpPr>
        <p:spPr>
          <a:xfrm>
            <a:off x="1103312" y="1414464"/>
            <a:ext cx="10087427" cy="4833936"/>
          </a:xfrm>
        </p:spPr>
        <p:txBody>
          <a:bodyPr>
            <a:normAutofit fontScale="92500"/>
          </a:bodyPr>
          <a:lstStyle/>
          <a:p>
            <a:pPr marL="0" indent="0">
              <a:buNone/>
            </a:pPr>
            <a:r>
              <a:rPr lang="en-US" sz="2400" dirty="0"/>
              <a:t>A program can access only the values that it still has a reference to. </a:t>
            </a:r>
          </a:p>
          <a:p>
            <a:pPr marL="0" indent="0">
              <a:buNone/>
            </a:pPr>
            <a:r>
              <a:rPr lang="en-US" sz="2400" dirty="0"/>
              <a:t>When you need to remember something, you grow a tentacle to hold on to it or you reattach one of your existing tentacles to it.</a:t>
            </a:r>
          </a:p>
          <a:p>
            <a:pPr marL="0" indent="0">
              <a:buNone/>
            </a:pPr>
            <a:r>
              <a:rPr lang="en-US" sz="2400" dirty="0"/>
              <a:t>Let’s look at another example. To remember the number of dollars that</a:t>
            </a:r>
          </a:p>
          <a:p>
            <a:pPr marL="0" indent="0">
              <a:buNone/>
            </a:pPr>
            <a:r>
              <a:rPr lang="en-US" sz="2400" dirty="0"/>
              <a:t>Luigi still owes you, you create a binding. And then when he pays back $35, you give this binding a new value.</a:t>
            </a:r>
          </a:p>
          <a:p>
            <a:pPr marL="0" indent="0">
              <a:buNone/>
            </a:pPr>
            <a:r>
              <a:rPr lang="en-US" sz="2400" dirty="0">
                <a:highlight>
                  <a:srgbClr val="808080"/>
                </a:highlight>
              </a:rPr>
              <a:t>let </a:t>
            </a:r>
            <a:r>
              <a:rPr lang="en-US" sz="2400" dirty="0" err="1">
                <a:highlight>
                  <a:srgbClr val="808080"/>
                </a:highlight>
              </a:rPr>
              <a:t>luigisDebt</a:t>
            </a:r>
            <a:r>
              <a:rPr lang="en-US" sz="2400" dirty="0">
                <a:highlight>
                  <a:srgbClr val="808080"/>
                </a:highlight>
              </a:rPr>
              <a:t> = 140;</a:t>
            </a:r>
          </a:p>
          <a:p>
            <a:pPr marL="0" indent="0">
              <a:buNone/>
            </a:pPr>
            <a:r>
              <a:rPr lang="en-US" sz="2400" dirty="0" err="1">
                <a:highlight>
                  <a:srgbClr val="808080"/>
                </a:highlight>
              </a:rPr>
              <a:t>luigisDebt</a:t>
            </a:r>
            <a:r>
              <a:rPr lang="en-US" sz="2400" dirty="0">
                <a:highlight>
                  <a:srgbClr val="808080"/>
                </a:highlight>
              </a:rPr>
              <a:t> = </a:t>
            </a:r>
            <a:r>
              <a:rPr lang="en-US" sz="2400" dirty="0" err="1">
                <a:highlight>
                  <a:srgbClr val="808080"/>
                </a:highlight>
              </a:rPr>
              <a:t>luigisDebt</a:t>
            </a:r>
            <a:r>
              <a:rPr lang="en-US" sz="2400" dirty="0">
                <a:highlight>
                  <a:srgbClr val="808080"/>
                </a:highlight>
              </a:rPr>
              <a:t> - 35;</a:t>
            </a:r>
          </a:p>
          <a:p>
            <a:pPr marL="0" indent="0">
              <a:buNone/>
            </a:pPr>
            <a:r>
              <a:rPr lang="en-US" sz="2400" dirty="0">
                <a:highlight>
                  <a:srgbClr val="808080"/>
                </a:highlight>
              </a:rPr>
              <a:t>console.log(</a:t>
            </a:r>
            <a:r>
              <a:rPr lang="en-US" sz="2400" dirty="0" err="1">
                <a:highlight>
                  <a:srgbClr val="808080"/>
                </a:highlight>
              </a:rPr>
              <a:t>luigisDebt</a:t>
            </a:r>
            <a:r>
              <a:rPr lang="en-US" sz="2400" dirty="0">
                <a:highlight>
                  <a:srgbClr val="808080"/>
                </a:highlight>
              </a:rPr>
              <a:t>);</a:t>
            </a:r>
          </a:p>
          <a:p>
            <a:pPr marL="0" indent="0">
              <a:buNone/>
            </a:pPr>
            <a:r>
              <a:rPr lang="en-US" sz="2400" dirty="0"/>
              <a:t>// → 105</a:t>
            </a:r>
          </a:p>
        </p:txBody>
      </p:sp>
      <p:sp>
        <p:nvSpPr>
          <p:cNvPr id="4" name="Slide Number Placeholder 3">
            <a:extLst>
              <a:ext uri="{FF2B5EF4-FFF2-40B4-BE49-F238E27FC236}">
                <a16:creationId xmlns:a16="http://schemas.microsoft.com/office/drawing/2014/main" id="{BFEADFC1-B2CD-4388-88F8-0413D4D8842D}"/>
              </a:ext>
            </a:extLst>
          </p:cNvPr>
          <p:cNvSpPr>
            <a:spLocks noGrp="1"/>
          </p:cNvSpPr>
          <p:nvPr>
            <p:ph type="sldNum" sz="quarter" idx="12"/>
          </p:nvPr>
        </p:nvSpPr>
        <p:spPr/>
        <p:txBody>
          <a:bodyPr/>
          <a:lstStyle/>
          <a:p>
            <a:fld id="{FE3F907A-E4B5-4FE4-9444-C650663D9A8F}" type="slidenum">
              <a:rPr lang="en-US" smtClean="0"/>
              <a:t>14</a:t>
            </a:fld>
            <a:endParaRPr lang="en-US"/>
          </a:p>
        </p:txBody>
      </p:sp>
    </p:spTree>
    <p:extLst>
      <p:ext uri="{BB962C8B-B14F-4D97-AF65-F5344CB8AC3E}">
        <p14:creationId xmlns:p14="http://schemas.microsoft.com/office/powerpoint/2010/main" val="177557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6E20-B119-4A4C-98DF-3274C8B5B72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9802515-77F3-4D64-BD72-AA29A12ACD29}"/>
              </a:ext>
            </a:extLst>
          </p:cNvPr>
          <p:cNvSpPr>
            <a:spLocks noGrp="1"/>
          </p:cNvSpPr>
          <p:nvPr>
            <p:ph idx="1"/>
          </p:nvPr>
        </p:nvSpPr>
        <p:spPr>
          <a:xfrm>
            <a:off x="1103312" y="1471614"/>
            <a:ext cx="9249228" cy="4776786"/>
          </a:xfrm>
        </p:spPr>
        <p:txBody>
          <a:bodyPr>
            <a:normAutofit/>
          </a:bodyPr>
          <a:lstStyle/>
          <a:p>
            <a:pPr marL="0" indent="0">
              <a:buNone/>
            </a:pPr>
            <a:r>
              <a:rPr lang="en-US" sz="2400" dirty="0"/>
              <a:t>When you define a binding without giving it a value, the tentacle has nothing to grasp, so it ends in thin air. If you ask for the value of an empty binding, you’ll get the value undefined.</a:t>
            </a:r>
          </a:p>
          <a:p>
            <a:pPr marL="0" indent="0">
              <a:buNone/>
            </a:pPr>
            <a:r>
              <a:rPr lang="en-US" sz="2400" dirty="0"/>
              <a:t>A single let statement may define multiple bindings. The definitions must be separated by commas.</a:t>
            </a:r>
          </a:p>
          <a:p>
            <a:pPr marL="0" indent="0">
              <a:buNone/>
            </a:pPr>
            <a:r>
              <a:rPr lang="en-US" sz="2400" dirty="0">
                <a:highlight>
                  <a:srgbClr val="808080"/>
                </a:highlight>
              </a:rPr>
              <a:t>let one = 1, two = 2;</a:t>
            </a:r>
          </a:p>
          <a:p>
            <a:pPr marL="0" indent="0">
              <a:buNone/>
            </a:pPr>
            <a:r>
              <a:rPr lang="en-US" sz="2400" dirty="0">
                <a:highlight>
                  <a:srgbClr val="808080"/>
                </a:highlight>
              </a:rPr>
              <a:t>console.log(one + two);</a:t>
            </a:r>
          </a:p>
          <a:p>
            <a:pPr marL="0" indent="0">
              <a:buNone/>
            </a:pPr>
            <a:r>
              <a:rPr lang="en-US" sz="2400" dirty="0"/>
              <a:t>// → 3</a:t>
            </a:r>
          </a:p>
        </p:txBody>
      </p:sp>
      <p:sp>
        <p:nvSpPr>
          <p:cNvPr id="4" name="Slide Number Placeholder 3">
            <a:extLst>
              <a:ext uri="{FF2B5EF4-FFF2-40B4-BE49-F238E27FC236}">
                <a16:creationId xmlns:a16="http://schemas.microsoft.com/office/drawing/2014/main" id="{CC65899F-38F5-41BA-B19B-53A19FA45E37}"/>
              </a:ext>
            </a:extLst>
          </p:cNvPr>
          <p:cNvSpPr>
            <a:spLocks noGrp="1"/>
          </p:cNvSpPr>
          <p:nvPr>
            <p:ph type="sldNum" sz="quarter" idx="12"/>
          </p:nvPr>
        </p:nvSpPr>
        <p:spPr/>
        <p:txBody>
          <a:bodyPr/>
          <a:lstStyle/>
          <a:p>
            <a:fld id="{FE3F907A-E4B5-4FE4-9444-C650663D9A8F}" type="slidenum">
              <a:rPr lang="en-US" smtClean="0"/>
              <a:t>15</a:t>
            </a:fld>
            <a:endParaRPr lang="en-US"/>
          </a:p>
        </p:txBody>
      </p:sp>
    </p:spTree>
    <p:extLst>
      <p:ext uri="{BB962C8B-B14F-4D97-AF65-F5344CB8AC3E}">
        <p14:creationId xmlns:p14="http://schemas.microsoft.com/office/powerpoint/2010/main" val="18896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9CFA-4B1B-4993-8C24-48CB2A64AD0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9FD2170-10D0-43FE-9CCC-F494DD2DE864}"/>
              </a:ext>
            </a:extLst>
          </p:cNvPr>
          <p:cNvSpPr>
            <a:spLocks noGrp="1"/>
          </p:cNvSpPr>
          <p:nvPr>
            <p:ph idx="1"/>
          </p:nvPr>
        </p:nvSpPr>
        <p:spPr/>
        <p:txBody>
          <a:bodyPr>
            <a:noAutofit/>
          </a:bodyPr>
          <a:lstStyle/>
          <a:p>
            <a:pPr marL="0" indent="0">
              <a:buNone/>
            </a:pPr>
            <a:r>
              <a:rPr lang="en-US" sz="2500" dirty="0"/>
              <a:t>The words </a:t>
            </a:r>
            <a:r>
              <a:rPr lang="en-US" sz="2500" b="1" dirty="0"/>
              <a:t>var</a:t>
            </a:r>
            <a:r>
              <a:rPr lang="en-US" sz="2500" dirty="0"/>
              <a:t> and </a:t>
            </a:r>
            <a:r>
              <a:rPr lang="en-US" sz="2500" b="1" dirty="0"/>
              <a:t>const</a:t>
            </a:r>
            <a:r>
              <a:rPr lang="en-US" sz="2500" dirty="0"/>
              <a:t> can also be used to create bindings, in a way similar to </a:t>
            </a:r>
            <a:r>
              <a:rPr lang="en-US" sz="2500" b="1" dirty="0"/>
              <a:t>let</a:t>
            </a:r>
            <a:r>
              <a:rPr lang="en-US" sz="2500" dirty="0"/>
              <a:t>.</a:t>
            </a:r>
          </a:p>
          <a:p>
            <a:pPr marL="0" indent="0">
              <a:buNone/>
            </a:pPr>
            <a:r>
              <a:rPr lang="en-US" sz="2500" dirty="0">
                <a:highlight>
                  <a:srgbClr val="808080"/>
                </a:highlight>
              </a:rPr>
              <a:t>var name = "</a:t>
            </a:r>
            <a:r>
              <a:rPr lang="en-US" sz="2500" dirty="0" err="1">
                <a:highlight>
                  <a:srgbClr val="808080"/>
                </a:highlight>
              </a:rPr>
              <a:t>Ayda</a:t>
            </a:r>
            <a:r>
              <a:rPr lang="en-US" sz="2500" dirty="0">
                <a:highlight>
                  <a:srgbClr val="808080"/>
                </a:highlight>
              </a:rPr>
              <a:t>";</a:t>
            </a:r>
          </a:p>
          <a:p>
            <a:pPr marL="0" indent="0">
              <a:buNone/>
            </a:pPr>
            <a:r>
              <a:rPr lang="en-US" sz="2500" dirty="0">
                <a:highlight>
                  <a:srgbClr val="808080"/>
                </a:highlight>
              </a:rPr>
              <a:t>const greeting = "Hello ";</a:t>
            </a:r>
          </a:p>
          <a:p>
            <a:pPr marL="0" indent="0">
              <a:buNone/>
            </a:pPr>
            <a:r>
              <a:rPr lang="en-US" sz="2500" dirty="0">
                <a:highlight>
                  <a:srgbClr val="808080"/>
                </a:highlight>
              </a:rPr>
              <a:t>console.log(greeting + name);</a:t>
            </a:r>
          </a:p>
          <a:p>
            <a:pPr marL="0" indent="0">
              <a:buNone/>
            </a:pPr>
            <a:r>
              <a:rPr lang="en-US" sz="2500" dirty="0"/>
              <a:t>// → Hello </a:t>
            </a:r>
            <a:r>
              <a:rPr lang="en-US" sz="2500" dirty="0" err="1"/>
              <a:t>Ayda</a:t>
            </a:r>
            <a:endParaRPr lang="en-US" sz="2500" dirty="0"/>
          </a:p>
          <a:p>
            <a:pPr marL="0" indent="0">
              <a:buNone/>
            </a:pPr>
            <a:r>
              <a:rPr lang="en-US" sz="2500" dirty="0"/>
              <a:t>The first, var (short for “variable”), is the way bindings were declared in pre-2015 JavaScript.</a:t>
            </a:r>
          </a:p>
        </p:txBody>
      </p:sp>
      <p:sp>
        <p:nvSpPr>
          <p:cNvPr id="4" name="Slide Number Placeholder 3">
            <a:extLst>
              <a:ext uri="{FF2B5EF4-FFF2-40B4-BE49-F238E27FC236}">
                <a16:creationId xmlns:a16="http://schemas.microsoft.com/office/drawing/2014/main" id="{904EECEC-2C8D-411A-968C-C4C3E9FC92EE}"/>
              </a:ext>
            </a:extLst>
          </p:cNvPr>
          <p:cNvSpPr>
            <a:spLocks noGrp="1"/>
          </p:cNvSpPr>
          <p:nvPr>
            <p:ph type="sldNum" sz="quarter" idx="12"/>
          </p:nvPr>
        </p:nvSpPr>
        <p:spPr/>
        <p:txBody>
          <a:bodyPr/>
          <a:lstStyle/>
          <a:p>
            <a:fld id="{FE3F907A-E4B5-4FE4-9444-C650663D9A8F}" type="slidenum">
              <a:rPr lang="en-US" smtClean="0"/>
              <a:t>16</a:t>
            </a:fld>
            <a:endParaRPr lang="en-US"/>
          </a:p>
        </p:txBody>
      </p:sp>
    </p:spTree>
    <p:extLst>
      <p:ext uri="{BB962C8B-B14F-4D97-AF65-F5344CB8AC3E}">
        <p14:creationId xmlns:p14="http://schemas.microsoft.com/office/powerpoint/2010/main" val="17880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92A3-E915-48EE-A788-A8786D1304BF}"/>
              </a:ext>
            </a:extLst>
          </p:cNvPr>
          <p:cNvSpPr>
            <a:spLocks noGrp="1"/>
          </p:cNvSpPr>
          <p:nvPr>
            <p:ph type="title"/>
          </p:nvPr>
        </p:nvSpPr>
        <p:spPr/>
        <p:txBody>
          <a:bodyPr/>
          <a:lstStyle/>
          <a:p>
            <a:r>
              <a:rPr lang="en-US" b="1" dirty="0"/>
              <a:t>The environment</a:t>
            </a:r>
            <a:endParaRPr lang="en-US" dirty="0"/>
          </a:p>
        </p:txBody>
      </p:sp>
      <p:sp>
        <p:nvSpPr>
          <p:cNvPr id="3" name="Content Placeholder 2">
            <a:extLst>
              <a:ext uri="{FF2B5EF4-FFF2-40B4-BE49-F238E27FC236}">
                <a16:creationId xmlns:a16="http://schemas.microsoft.com/office/drawing/2014/main" id="{9AAFA19D-2AB7-4839-8E93-1D60116BEF55}"/>
              </a:ext>
            </a:extLst>
          </p:cNvPr>
          <p:cNvSpPr>
            <a:spLocks noGrp="1"/>
          </p:cNvSpPr>
          <p:nvPr>
            <p:ph idx="1"/>
          </p:nvPr>
        </p:nvSpPr>
        <p:spPr>
          <a:xfrm>
            <a:off x="1104293" y="1671358"/>
            <a:ext cx="8946541" cy="4733924"/>
          </a:xfrm>
        </p:spPr>
        <p:txBody>
          <a:bodyPr/>
          <a:lstStyle/>
          <a:p>
            <a:pPr marL="0" indent="0">
              <a:buNone/>
            </a:pPr>
            <a:r>
              <a:rPr lang="en-US" sz="2400" dirty="0"/>
              <a:t>The collection of bindings and their values that exist at a given time is called the </a:t>
            </a:r>
            <a:r>
              <a:rPr lang="en-US" sz="2400" i="1" dirty="0"/>
              <a:t>environment</a:t>
            </a:r>
            <a:r>
              <a:rPr lang="en-US" sz="2400" dirty="0"/>
              <a:t>. When a program starts up, this environment is not empty.</a:t>
            </a:r>
          </a:p>
          <a:p>
            <a:pPr marL="0" indent="0">
              <a:buNone/>
            </a:pPr>
            <a:r>
              <a:rPr lang="en-US" sz="2400" dirty="0"/>
              <a:t> It always contains bindings that are part of the language standard, and most of the time, it also has bindings that provide ways to interact with the surrounding system.</a:t>
            </a:r>
          </a:p>
          <a:p>
            <a:pPr marL="0" indent="0">
              <a:buNone/>
            </a:pPr>
            <a:r>
              <a:rPr lang="en-US" sz="2400" dirty="0"/>
              <a:t>For example, in a browser, there are functions to interact with the</a:t>
            </a:r>
          </a:p>
          <a:p>
            <a:pPr marL="0" indent="0">
              <a:buNone/>
            </a:pPr>
            <a:r>
              <a:rPr lang="en-US" sz="2400" dirty="0"/>
              <a:t>currently loaded website and to read </a:t>
            </a:r>
            <a:r>
              <a:rPr lang="en-US" dirty="0"/>
              <a:t>mouse and keyboard input.</a:t>
            </a:r>
          </a:p>
        </p:txBody>
      </p:sp>
      <p:sp>
        <p:nvSpPr>
          <p:cNvPr id="4" name="Slide Number Placeholder 3">
            <a:extLst>
              <a:ext uri="{FF2B5EF4-FFF2-40B4-BE49-F238E27FC236}">
                <a16:creationId xmlns:a16="http://schemas.microsoft.com/office/drawing/2014/main" id="{3D565442-F7C3-4161-AB71-A8430B3B4B6E}"/>
              </a:ext>
            </a:extLst>
          </p:cNvPr>
          <p:cNvSpPr>
            <a:spLocks noGrp="1"/>
          </p:cNvSpPr>
          <p:nvPr>
            <p:ph type="sldNum" sz="quarter" idx="12"/>
          </p:nvPr>
        </p:nvSpPr>
        <p:spPr/>
        <p:txBody>
          <a:bodyPr/>
          <a:lstStyle/>
          <a:p>
            <a:fld id="{FE3F907A-E4B5-4FE4-9444-C650663D9A8F}" type="slidenum">
              <a:rPr lang="en-US" smtClean="0"/>
              <a:t>17</a:t>
            </a:fld>
            <a:endParaRPr lang="en-US"/>
          </a:p>
        </p:txBody>
      </p:sp>
    </p:spTree>
    <p:extLst>
      <p:ext uri="{BB962C8B-B14F-4D97-AF65-F5344CB8AC3E}">
        <p14:creationId xmlns:p14="http://schemas.microsoft.com/office/powerpoint/2010/main" val="3543942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3A2D-2E39-4E0F-A98C-FF452B9F5551}"/>
              </a:ext>
            </a:extLst>
          </p:cNvPr>
          <p:cNvSpPr>
            <a:spLocks noGrp="1"/>
          </p:cNvSpPr>
          <p:nvPr>
            <p:ph type="title"/>
          </p:nvPr>
        </p:nvSpPr>
        <p:spPr/>
        <p:txBody>
          <a:bodyPr/>
          <a:lstStyle/>
          <a:p>
            <a:r>
              <a:rPr lang="en-US" b="1" dirty="0">
                <a:solidFill>
                  <a:schemeClr val="tx1"/>
                </a:solidFill>
              </a:rPr>
              <a:t>JavaScript - Input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7E332F8B-B484-40AB-8BC4-5CE3422D862F}"/>
              </a:ext>
            </a:extLst>
          </p:cNvPr>
          <p:cNvSpPr>
            <a:spLocks noGrp="1"/>
          </p:cNvSpPr>
          <p:nvPr>
            <p:ph type="sldNum" sz="quarter" idx="12"/>
          </p:nvPr>
        </p:nvSpPr>
        <p:spPr/>
        <p:txBody>
          <a:bodyPr/>
          <a:lstStyle/>
          <a:p>
            <a:fld id="{FE3F907A-E4B5-4FE4-9444-C650663D9A8F}" type="slidenum">
              <a:rPr lang="en-US" smtClean="0"/>
              <a:t>18</a:t>
            </a:fld>
            <a:endParaRPr lang="en-US"/>
          </a:p>
        </p:txBody>
      </p:sp>
      <p:pic>
        <p:nvPicPr>
          <p:cNvPr id="6" name="Picture 5">
            <a:extLst>
              <a:ext uri="{FF2B5EF4-FFF2-40B4-BE49-F238E27FC236}">
                <a16:creationId xmlns:a16="http://schemas.microsoft.com/office/drawing/2014/main" id="{FD0F128F-20E7-4697-BA95-E2B5B87432BA}"/>
              </a:ext>
            </a:extLst>
          </p:cNvPr>
          <p:cNvPicPr>
            <a:picLocks noChangeAspect="1"/>
          </p:cNvPicPr>
          <p:nvPr/>
        </p:nvPicPr>
        <p:blipFill>
          <a:blip r:embed="rId2"/>
          <a:stretch>
            <a:fillRect/>
          </a:stretch>
        </p:blipFill>
        <p:spPr>
          <a:xfrm>
            <a:off x="565820" y="2517290"/>
            <a:ext cx="10624919" cy="2329029"/>
          </a:xfrm>
          <a:prstGeom prst="rect">
            <a:avLst/>
          </a:prstGeom>
        </p:spPr>
      </p:pic>
    </p:spTree>
    <p:extLst>
      <p:ext uri="{BB962C8B-B14F-4D97-AF65-F5344CB8AC3E}">
        <p14:creationId xmlns:p14="http://schemas.microsoft.com/office/powerpoint/2010/main" val="300713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D194-898D-4CC8-9432-0D15F6A7B652}"/>
              </a:ext>
            </a:extLst>
          </p:cNvPr>
          <p:cNvSpPr>
            <a:spLocks noGrp="1"/>
          </p:cNvSpPr>
          <p:nvPr>
            <p:ph type="title"/>
          </p:nvPr>
        </p:nvSpPr>
        <p:spPr/>
        <p:txBody>
          <a:bodyPr/>
          <a:lstStyle/>
          <a:p>
            <a:r>
              <a:rPr lang="en-US" b="1" dirty="0"/>
              <a:t>Functions</a:t>
            </a:r>
            <a:endParaRPr lang="en-US" dirty="0"/>
          </a:p>
        </p:txBody>
      </p:sp>
      <p:sp>
        <p:nvSpPr>
          <p:cNvPr id="3" name="Content Placeholder 2">
            <a:extLst>
              <a:ext uri="{FF2B5EF4-FFF2-40B4-BE49-F238E27FC236}">
                <a16:creationId xmlns:a16="http://schemas.microsoft.com/office/drawing/2014/main" id="{86287A49-4401-49EE-9C7D-B9568E364334}"/>
              </a:ext>
            </a:extLst>
          </p:cNvPr>
          <p:cNvSpPr>
            <a:spLocks noGrp="1"/>
          </p:cNvSpPr>
          <p:nvPr>
            <p:ph idx="1"/>
          </p:nvPr>
        </p:nvSpPr>
        <p:spPr>
          <a:xfrm>
            <a:off x="962635" y="1471613"/>
            <a:ext cx="9724415" cy="5086349"/>
          </a:xfrm>
        </p:spPr>
        <p:txBody>
          <a:bodyPr/>
          <a:lstStyle/>
          <a:p>
            <a:pPr marL="0" indent="0">
              <a:buNone/>
            </a:pPr>
            <a:r>
              <a:rPr lang="en-US" sz="2400" dirty="0"/>
              <a:t>A lot of the values provided in the default environment have the type </a:t>
            </a:r>
            <a:r>
              <a:rPr lang="en-US" sz="2400" i="1" dirty="0"/>
              <a:t>function</a:t>
            </a:r>
            <a:r>
              <a:rPr lang="en-US" sz="2400" dirty="0"/>
              <a:t>.</a:t>
            </a:r>
          </a:p>
          <a:p>
            <a:pPr marL="0" indent="0">
              <a:buNone/>
            </a:pPr>
            <a:r>
              <a:rPr lang="en-US" sz="2400" dirty="0"/>
              <a:t>A function is a piece of program wrapped in a value. Such values can be </a:t>
            </a:r>
            <a:r>
              <a:rPr lang="en-US" sz="2400" i="1" dirty="0"/>
              <a:t>applied </a:t>
            </a:r>
            <a:r>
              <a:rPr lang="en-US" sz="2400" dirty="0"/>
              <a:t>in order to run the wrapped program.</a:t>
            </a:r>
          </a:p>
          <a:p>
            <a:pPr marL="0" indent="0">
              <a:buNone/>
            </a:pPr>
            <a:r>
              <a:rPr lang="en-US" sz="2400" dirty="0"/>
              <a:t>For example, in a browser environment, the binding prompt holds a function that shows a little dialog box asking for user input. </a:t>
            </a:r>
          </a:p>
          <a:p>
            <a:pPr marL="0" indent="0">
              <a:buNone/>
            </a:pPr>
            <a:r>
              <a:rPr lang="en-US" sz="2400" dirty="0"/>
              <a:t>It is used like this:</a:t>
            </a:r>
          </a:p>
          <a:p>
            <a:pPr marL="0" indent="0">
              <a:buNone/>
            </a:pPr>
            <a:r>
              <a:rPr lang="en-US" sz="2400" dirty="0">
                <a:highlight>
                  <a:srgbClr val="808080"/>
                </a:highlight>
              </a:rPr>
              <a:t>prompt("Enter passcode");</a:t>
            </a:r>
          </a:p>
          <a:p>
            <a:pPr marL="0" indent="0">
              <a:buNone/>
            </a:pPr>
            <a:endParaRPr lang="en-US" dirty="0">
              <a:highlight>
                <a:srgbClr val="808080"/>
              </a:highlight>
            </a:endParaRPr>
          </a:p>
        </p:txBody>
      </p:sp>
      <p:sp>
        <p:nvSpPr>
          <p:cNvPr id="4" name="Slide Number Placeholder 3">
            <a:extLst>
              <a:ext uri="{FF2B5EF4-FFF2-40B4-BE49-F238E27FC236}">
                <a16:creationId xmlns:a16="http://schemas.microsoft.com/office/drawing/2014/main" id="{6FCDD535-EDEB-4BED-8C72-69F4F247E53E}"/>
              </a:ext>
            </a:extLst>
          </p:cNvPr>
          <p:cNvSpPr>
            <a:spLocks noGrp="1"/>
          </p:cNvSpPr>
          <p:nvPr>
            <p:ph type="sldNum" sz="quarter" idx="12"/>
          </p:nvPr>
        </p:nvSpPr>
        <p:spPr/>
        <p:txBody>
          <a:bodyPr/>
          <a:lstStyle/>
          <a:p>
            <a:fld id="{FE3F907A-E4B5-4FE4-9444-C650663D9A8F}" type="slidenum">
              <a:rPr lang="en-US" smtClean="0"/>
              <a:t>19</a:t>
            </a:fld>
            <a:endParaRPr lang="en-US"/>
          </a:p>
        </p:txBody>
      </p:sp>
      <p:pic>
        <p:nvPicPr>
          <p:cNvPr id="6" name="Picture 5">
            <a:extLst>
              <a:ext uri="{FF2B5EF4-FFF2-40B4-BE49-F238E27FC236}">
                <a16:creationId xmlns:a16="http://schemas.microsoft.com/office/drawing/2014/main" id="{1B737671-81D3-4C25-A02C-7B8AB2EA6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481" y="4351354"/>
            <a:ext cx="4448065" cy="1848547"/>
          </a:xfrm>
          <a:prstGeom prst="rect">
            <a:avLst/>
          </a:prstGeom>
        </p:spPr>
      </p:pic>
    </p:spTree>
    <p:extLst>
      <p:ext uri="{BB962C8B-B14F-4D97-AF65-F5344CB8AC3E}">
        <p14:creationId xmlns:p14="http://schemas.microsoft.com/office/powerpoint/2010/main" val="313665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57A0-F915-4559-88BB-494DC1A70130}"/>
              </a:ext>
            </a:extLst>
          </p:cNvPr>
          <p:cNvSpPr>
            <a:spLocks noGrp="1"/>
          </p:cNvSpPr>
          <p:nvPr>
            <p:ph type="title"/>
          </p:nvPr>
        </p:nvSpPr>
        <p:spPr/>
        <p:txBody>
          <a:bodyPr/>
          <a:lstStyle/>
          <a:p>
            <a:r>
              <a:rPr lang="en-US" dirty="0"/>
              <a:t>Expressions and statements</a:t>
            </a:r>
            <a:br>
              <a:rPr lang="en-US" dirty="0"/>
            </a:br>
            <a:endParaRPr lang="en-US" dirty="0"/>
          </a:p>
        </p:txBody>
      </p:sp>
      <p:sp>
        <p:nvSpPr>
          <p:cNvPr id="3" name="Content Placeholder 2">
            <a:extLst>
              <a:ext uri="{FF2B5EF4-FFF2-40B4-BE49-F238E27FC236}">
                <a16:creationId xmlns:a16="http://schemas.microsoft.com/office/drawing/2014/main" id="{36DA1482-BFF2-4872-85EA-DD56CE7FC579}"/>
              </a:ext>
            </a:extLst>
          </p:cNvPr>
          <p:cNvSpPr>
            <a:spLocks noGrp="1"/>
          </p:cNvSpPr>
          <p:nvPr>
            <p:ph idx="1"/>
          </p:nvPr>
        </p:nvSpPr>
        <p:spPr>
          <a:xfrm>
            <a:off x="1002644" y="1853248"/>
            <a:ext cx="8946541" cy="4195481"/>
          </a:xfrm>
        </p:spPr>
        <p:txBody>
          <a:bodyPr>
            <a:normAutofit/>
          </a:bodyPr>
          <a:lstStyle/>
          <a:p>
            <a:pPr marL="0" indent="0">
              <a:buNone/>
            </a:pPr>
            <a:r>
              <a:rPr lang="en-US" sz="2500" dirty="0"/>
              <a:t>A fragment of code that produces a value is called an </a:t>
            </a:r>
            <a:r>
              <a:rPr lang="en-US" sz="2500" i="1" dirty="0"/>
              <a:t>expression</a:t>
            </a:r>
            <a:r>
              <a:rPr lang="en-US" sz="2500" dirty="0"/>
              <a:t>. Every value that is written literally (such as 22 or "psychoanalysis") is an expression. </a:t>
            </a:r>
          </a:p>
          <a:p>
            <a:pPr marL="0" indent="0">
              <a:buNone/>
            </a:pPr>
            <a:r>
              <a:rPr lang="en-US" sz="2500" dirty="0"/>
              <a:t>An expression between parentheses is also an expression, as is a binary operator applied to two expressions or a unary operator applied to one.</a:t>
            </a:r>
          </a:p>
        </p:txBody>
      </p:sp>
      <p:sp>
        <p:nvSpPr>
          <p:cNvPr id="4" name="Slide Number Placeholder 3">
            <a:extLst>
              <a:ext uri="{FF2B5EF4-FFF2-40B4-BE49-F238E27FC236}">
                <a16:creationId xmlns:a16="http://schemas.microsoft.com/office/drawing/2014/main" id="{6D398AEC-876E-4214-A274-A6475E30A901}"/>
              </a:ext>
            </a:extLst>
          </p:cNvPr>
          <p:cNvSpPr>
            <a:spLocks noGrp="1"/>
          </p:cNvSpPr>
          <p:nvPr>
            <p:ph type="sldNum" sz="quarter" idx="12"/>
          </p:nvPr>
        </p:nvSpPr>
        <p:spPr/>
        <p:txBody>
          <a:bodyPr/>
          <a:lstStyle/>
          <a:p>
            <a:fld id="{FE3F907A-E4B5-4FE4-9444-C650663D9A8F}" type="slidenum">
              <a:rPr lang="en-US" smtClean="0"/>
              <a:t>2</a:t>
            </a:fld>
            <a:endParaRPr lang="en-US"/>
          </a:p>
        </p:txBody>
      </p:sp>
    </p:spTree>
    <p:extLst>
      <p:ext uri="{BB962C8B-B14F-4D97-AF65-F5344CB8AC3E}">
        <p14:creationId xmlns:p14="http://schemas.microsoft.com/office/powerpoint/2010/main" val="76163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FCF6-D251-4F3F-82AC-AB0182E184B0}"/>
              </a:ext>
            </a:extLst>
          </p:cNvPr>
          <p:cNvSpPr>
            <a:spLocks noGrp="1"/>
          </p:cNvSpPr>
          <p:nvPr>
            <p:ph type="title"/>
          </p:nvPr>
        </p:nvSpPr>
        <p:spPr>
          <a:xfrm>
            <a:off x="757970" y="582050"/>
            <a:ext cx="9404723" cy="1400530"/>
          </a:xfrm>
        </p:spPr>
        <p:txBody>
          <a:bodyPr/>
          <a:lstStyle/>
          <a:p>
            <a:r>
              <a:rPr lang="en-US" b="1" dirty="0"/>
              <a:t>The console.log function</a:t>
            </a:r>
            <a:endParaRPr lang="en-US" dirty="0"/>
          </a:p>
        </p:txBody>
      </p:sp>
      <p:sp>
        <p:nvSpPr>
          <p:cNvPr id="3" name="Content Placeholder 2">
            <a:extLst>
              <a:ext uri="{FF2B5EF4-FFF2-40B4-BE49-F238E27FC236}">
                <a16:creationId xmlns:a16="http://schemas.microsoft.com/office/drawing/2014/main" id="{4B462988-004A-4BFA-ADB5-5D93E3A00B9C}"/>
              </a:ext>
            </a:extLst>
          </p:cNvPr>
          <p:cNvSpPr>
            <a:spLocks noGrp="1"/>
          </p:cNvSpPr>
          <p:nvPr>
            <p:ph idx="1"/>
          </p:nvPr>
        </p:nvSpPr>
        <p:spPr>
          <a:xfrm>
            <a:off x="757970" y="1982580"/>
            <a:ext cx="8946541" cy="4195481"/>
          </a:xfrm>
        </p:spPr>
        <p:txBody>
          <a:bodyPr>
            <a:normAutofit/>
          </a:bodyPr>
          <a:lstStyle/>
          <a:p>
            <a:pPr marL="0" indent="0">
              <a:buNone/>
            </a:pPr>
            <a:r>
              <a:rPr lang="en-US" sz="2500" dirty="0"/>
              <a:t>In the examples, I used console.log to output values. Most JavaScript systems (including all modern web browsers and Node.js) provide a console.log function that writes out its arguments to </a:t>
            </a:r>
            <a:r>
              <a:rPr lang="en-US" sz="2500" i="1" dirty="0"/>
              <a:t>some </a:t>
            </a:r>
            <a:r>
              <a:rPr lang="en-US" sz="2500" dirty="0"/>
              <a:t>text output device.</a:t>
            </a:r>
          </a:p>
        </p:txBody>
      </p:sp>
      <p:sp>
        <p:nvSpPr>
          <p:cNvPr id="4" name="Slide Number Placeholder 3">
            <a:extLst>
              <a:ext uri="{FF2B5EF4-FFF2-40B4-BE49-F238E27FC236}">
                <a16:creationId xmlns:a16="http://schemas.microsoft.com/office/drawing/2014/main" id="{FD401864-7FCC-4E74-9BC4-C8FEF9F7D2CC}"/>
              </a:ext>
            </a:extLst>
          </p:cNvPr>
          <p:cNvSpPr>
            <a:spLocks noGrp="1"/>
          </p:cNvSpPr>
          <p:nvPr>
            <p:ph type="sldNum" sz="quarter" idx="12"/>
          </p:nvPr>
        </p:nvSpPr>
        <p:spPr/>
        <p:txBody>
          <a:bodyPr/>
          <a:lstStyle/>
          <a:p>
            <a:fld id="{FE3F907A-E4B5-4FE4-9444-C650663D9A8F}" type="slidenum">
              <a:rPr lang="en-US" smtClean="0"/>
              <a:t>20</a:t>
            </a:fld>
            <a:endParaRPr lang="en-US"/>
          </a:p>
        </p:txBody>
      </p:sp>
    </p:spTree>
    <p:extLst>
      <p:ext uri="{BB962C8B-B14F-4D97-AF65-F5344CB8AC3E}">
        <p14:creationId xmlns:p14="http://schemas.microsoft.com/office/powerpoint/2010/main" val="1145045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E068-C382-4C2A-9745-8FFBE96398FC}"/>
              </a:ext>
            </a:extLst>
          </p:cNvPr>
          <p:cNvSpPr>
            <a:spLocks noGrp="1"/>
          </p:cNvSpPr>
          <p:nvPr>
            <p:ph type="title"/>
          </p:nvPr>
        </p:nvSpPr>
        <p:spPr/>
        <p:txBody>
          <a:bodyPr/>
          <a:lstStyle/>
          <a:p>
            <a:r>
              <a:rPr lang="en-US" b="1" dirty="0"/>
              <a:t>Return values</a:t>
            </a:r>
            <a:endParaRPr lang="en-US" dirty="0"/>
          </a:p>
        </p:txBody>
      </p:sp>
      <p:sp>
        <p:nvSpPr>
          <p:cNvPr id="3" name="Content Placeholder 2">
            <a:extLst>
              <a:ext uri="{FF2B5EF4-FFF2-40B4-BE49-F238E27FC236}">
                <a16:creationId xmlns:a16="http://schemas.microsoft.com/office/drawing/2014/main" id="{28EC450A-E8F9-4675-A410-52617CD3CD9E}"/>
              </a:ext>
            </a:extLst>
          </p:cNvPr>
          <p:cNvSpPr>
            <a:spLocks noGrp="1"/>
          </p:cNvSpPr>
          <p:nvPr>
            <p:ph idx="1"/>
          </p:nvPr>
        </p:nvSpPr>
        <p:spPr>
          <a:xfrm>
            <a:off x="646111" y="1357313"/>
            <a:ext cx="10440989" cy="5047969"/>
          </a:xfrm>
        </p:spPr>
        <p:txBody>
          <a:bodyPr>
            <a:normAutofit fontScale="92500"/>
          </a:bodyPr>
          <a:lstStyle/>
          <a:p>
            <a:pPr marL="0" indent="0">
              <a:buNone/>
            </a:pPr>
            <a:r>
              <a:rPr lang="en-US" sz="2400" dirty="0"/>
              <a:t>Showing a dialog box or writing text to the screen is a </a:t>
            </a:r>
            <a:r>
              <a:rPr lang="en-US" sz="2400" i="1" dirty="0"/>
              <a:t>side effect</a:t>
            </a:r>
            <a:r>
              <a:rPr lang="en-US" sz="2400" dirty="0"/>
              <a:t>. A lot of functions are useful because of the side effects they produce. Functions may also produce values, in which case they don’t need to have a side effect to be useful. For example, the function </a:t>
            </a:r>
            <a:r>
              <a:rPr lang="en-US" sz="2400" b="1" dirty="0" err="1"/>
              <a:t>Math.max</a:t>
            </a:r>
            <a:r>
              <a:rPr lang="en-US" sz="2400" b="1" dirty="0"/>
              <a:t> </a:t>
            </a:r>
            <a:r>
              <a:rPr lang="en-US" sz="2400" dirty="0"/>
              <a:t>takes any amount of number arguments and gives back the greatest.</a:t>
            </a:r>
          </a:p>
          <a:p>
            <a:pPr marL="0" indent="0">
              <a:buNone/>
            </a:pPr>
            <a:r>
              <a:rPr lang="nl-NL" sz="2400" dirty="0">
                <a:highlight>
                  <a:srgbClr val="808080"/>
                </a:highlight>
              </a:rPr>
              <a:t>console.log(Math.max(2, 4));</a:t>
            </a:r>
          </a:p>
          <a:p>
            <a:pPr marL="0" indent="0">
              <a:buNone/>
            </a:pPr>
            <a:r>
              <a:rPr lang="en-US" sz="2400" dirty="0"/>
              <a:t>// → 4</a:t>
            </a:r>
          </a:p>
          <a:p>
            <a:pPr marL="0" indent="0">
              <a:buNone/>
            </a:pPr>
            <a:r>
              <a:rPr lang="en-US" sz="2400" dirty="0"/>
              <a:t>When a function produces a value, it is said to </a:t>
            </a:r>
            <a:r>
              <a:rPr lang="en-US" sz="2400" i="1" dirty="0"/>
              <a:t>return </a:t>
            </a:r>
            <a:r>
              <a:rPr lang="en-US" sz="2400" dirty="0"/>
              <a:t>that value.</a:t>
            </a:r>
          </a:p>
          <a:p>
            <a:pPr marL="0" indent="0">
              <a:buNone/>
            </a:pPr>
            <a:r>
              <a:rPr lang="en-US" sz="2400" dirty="0"/>
              <a:t>Here a call to </a:t>
            </a:r>
            <a:r>
              <a:rPr lang="en-US" sz="2400" b="1" dirty="0" err="1"/>
              <a:t>Math.min</a:t>
            </a:r>
            <a:r>
              <a:rPr lang="en-US" sz="2400" dirty="0"/>
              <a:t>, which is the opposite of </a:t>
            </a:r>
            <a:r>
              <a:rPr lang="en-US" sz="2400" b="1" dirty="0" err="1"/>
              <a:t>Math.max</a:t>
            </a:r>
            <a:r>
              <a:rPr lang="en-US" sz="2400" dirty="0"/>
              <a:t>, is used as part of a plus expression:</a:t>
            </a:r>
          </a:p>
          <a:p>
            <a:pPr marL="0" indent="0">
              <a:buNone/>
            </a:pPr>
            <a:r>
              <a:rPr lang="en-US" sz="2400" dirty="0">
                <a:highlight>
                  <a:srgbClr val="808080"/>
                </a:highlight>
              </a:rPr>
              <a:t>console.log(</a:t>
            </a:r>
            <a:r>
              <a:rPr lang="en-US" sz="2400" dirty="0" err="1">
                <a:highlight>
                  <a:srgbClr val="808080"/>
                </a:highlight>
              </a:rPr>
              <a:t>Math.min</a:t>
            </a:r>
            <a:r>
              <a:rPr lang="en-US" sz="2400" dirty="0">
                <a:highlight>
                  <a:srgbClr val="808080"/>
                </a:highlight>
              </a:rPr>
              <a:t>(2, 4) + 100);</a:t>
            </a:r>
          </a:p>
          <a:p>
            <a:pPr marL="0" indent="0">
              <a:buNone/>
            </a:pPr>
            <a:r>
              <a:rPr lang="en-US" sz="2400" dirty="0"/>
              <a:t>// → 102</a:t>
            </a:r>
          </a:p>
        </p:txBody>
      </p:sp>
      <p:sp>
        <p:nvSpPr>
          <p:cNvPr id="4" name="Slide Number Placeholder 3">
            <a:extLst>
              <a:ext uri="{FF2B5EF4-FFF2-40B4-BE49-F238E27FC236}">
                <a16:creationId xmlns:a16="http://schemas.microsoft.com/office/drawing/2014/main" id="{10C129D6-938E-457B-9E26-D3F685617C05}"/>
              </a:ext>
            </a:extLst>
          </p:cNvPr>
          <p:cNvSpPr>
            <a:spLocks noGrp="1"/>
          </p:cNvSpPr>
          <p:nvPr>
            <p:ph type="sldNum" sz="quarter" idx="12"/>
          </p:nvPr>
        </p:nvSpPr>
        <p:spPr/>
        <p:txBody>
          <a:bodyPr/>
          <a:lstStyle/>
          <a:p>
            <a:fld id="{FE3F907A-E4B5-4FE4-9444-C650663D9A8F}" type="slidenum">
              <a:rPr lang="en-US" smtClean="0"/>
              <a:t>21</a:t>
            </a:fld>
            <a:endParaRPr lang="en-US"/>
          </a:p>
        </p:txBody>
      </p:sp>
    </p:spTree>
    <p:extLst>
      <p:ext uri="{BB962C8B-B14F-4D97-AF65-F5344CB8AC3E}">
        <p14:creationId xmlns:p14="http://schemas.microsoft.com/office/powerpoint/2010/main" val="1439687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07B8-4A54-4015-B922-278B058E0AF7}"/>
              </a:ext>
            </a:extLst>
          </p:cNvPr>
          <p:cNvSpPr>
            <a:spLocks noGrp="1"/>
          </p:cNvSpPr>
          <p:nvPr>
            <p:ph type="title"/>
          </p:nvPr>
        </p:nvSpPr>
        <p:spPr/>
        <p:txBody>
          <a:bodyPr/>
          <a:lstStyle/>
          <a:p>
            <a:r>
              <a:rPr lang="en-US" b="1" dirty="0"/>
              <a:t>Control flow</a:t>
            </a:r>
            <a:endParaRPr lang="en-US" dirty="0"/>
          </a:p>
        </p:txBody>
      </p:sp>
      <p:sp>
        <p:nvSpPr>
          <p:cNvPr id="3" name="Content Placeholder 2">
            <a:extLst>
              <a:ext uri="{FF2B5EF4-FFF2-40B4-BE49-F238E27FC236}">
                <a16:creationId xmlns:a16="http://schemas.microsoft.com/office/drawing/2014/main" id="{9E375CF1-A5D9-45EE-B164-B60A1C0DBE0E}"/>
              </a:ext>
            </a:extLst>
          </p:cNvPr>
          <p:cNvSpPr>
            <a:spLocks noGrp="1"/>
          </p:cNvSpPr>
          <p:nvPr>
            <p:ph idx="1"/>
          </p:nvPr>
        </p:nvSpPr>
        <p:spPr>
          <a:xfrm>
            <a:off x="1103312" y="1500188"/>
            <a:ext cx="10087427" cy="4748211"/>
          </a:xfrm>
        </p:spPr>
        <p:txBody>
          <a:bodyPr>
            <a:normAutofit lnSpcReduction="10000"/>
          </a:bodyPr>
          <a:lstStyle/>
          <a:p>
            <a:pPr marL="0" indent="0">
              <a:buNone/>
            </a:pPr>
            <a:r>
              <a:rPr lang="en-US" sz="2400" dirty="0"/>
              <a:t>When your program contains more than one statement, the statements are executed as if they are a story, from top to bottom. This example program has two statements. The first one asks the user for a number, and the second, which is executed after the first, shows the square of that number.</a:t>
            </a:r>
          </a:p>
          <a:p>
            <a:pPr marL="0" indent="0">
              <a:buNone/>
            </a:pPr>
            <a:r>
              <a:rPr lang="en-US" sz="2400" dirty="0">
                <a:highlight>
                  <a:srgbClr val="808080"/>
                </a:highlight>
              </a:rPr>
              <a:t>let </a:t>
            </a:r>
            <a:r>
              <a:rPr lang="en-US" sz="2400" dirty="0" err="1">
                <a:highlight>
                  <a:srgbClr val="808080"/>
                </a:highlight>
              </a:rPr>
              <a:t>theNumber</a:t>
            </a:r>
            <a:r>
              <a:rPr lang="en-US" sz="2400" dirty="0">
                <a:highlight>
                  <a:srgbClr val="808080"/>
                </a:highlight>
              </a:rPr>
              <a:t> = Number(prompt("Pick a number"));</a:t>
            </a:r>
          </a:p>
          <a:p>
            <a:pPr marL="0" indent="0">
              <a:buNone/>
            </a:pPr>
            <a:r>
              <a:rPr lang="en-US" sz="2400" dirty="0">
                <a:highlight>
                  <a:srgbClr val="808080"/>
                </a:highlight>
              </a:rPr>
              <a:t>console.log("Your number is the square root of " +</a:t>
            </a:r>
          </a:p>
          <a:p>
            <a:pPr marL="0" indent="0">
              <a:buNone/>
            </a:pPr>
            <a:r>
              <a:rPr lang="en-US" sz="2400" dirty="0" err="1">
                <a:highlight>
                  <a:srgbClr val="808080"/>
                </a:highlight>
              </a:rPr>
              <a:t>theNumber</a:t>
            </a:r>
            <a:r>
              <a:rPr lang="en-US" sz="2400" dirty="0">
                <a:highlight>
                  <a:srgbClr val="808080"/>
                </a:highlight>
              </a:rPr>
              <a:t> * </a:t>
            </a:r>
            <a:r>
              <a:rPr lang="en-US" sz="2400" dirty="0" err="1">
                <a:highlight>
                  <a:srgbClr val="808080"/>
                </a:highlight>
              </a:rPr>
              <a:t>theNumber</a:t>
            </a:r>
            <a:r>
              <a:rPr lang="en-US" sz="2400" dirty="0">
                <a:highlight>
                  <a:srgbClr val="808080"/>
                </a:highlight>
              </a:rPr>
              <a:t>);</a:t>
            </a:r>
          </a:p>
          <a:p>
            <a:pPr marL="0" indent="0">
              <a:buNone/>
            </a:pPr>
            <a:r>
              <a:rPr lang="en-US" sz="2400" dirty="0"/>
              <a:t>Here is the rather trivial schematic representation of straight-line control</a:t>
            </a:r>
          </a:p>
          <a:p>
            <a:pPr marL="0" indent="0">
              <a:buNone/>
            </a:pPr>
            <a:r>
              <a:rPr lang="en-US" sz="2400" dirty="0"/>
              <a:t>flow:</a:t>
            </a:r>
          </a:p>
          <a:p>
            <a:pPr marL="0" indent="0">
              <a:buNone/>
            </a:pPr>
            <a:endParaRPr lang="en-US" dirty="0"/>
          </a:p>
        </p:txBody>
      </p:sp>
      <p:sp>
        <p:nvSpPr>
          <p:cNvPr id="4" name="Slide Number Placeholder 3">
            <a:extLst>
              <a:ext uri="{FF2B5EF4-FFF2-40B4-BE49-F238E27FC236}">
                <a16:creationId xmlns:a16="http://schemas.microsoft.com/office/drawing/2014/main" id="{AB56DC25-26C8-4E27-839B-A44E93324AD4}"/>
              </a:ext>
            </a:extLst>
          </p:cNvPr>
          <p:cNvSpPr>
            <a:spLocks noGrp="1"/>
          </p:cNvSpPr>
          <p:nvPr>
            <p:ph type="sldNum" sz="quarter" idx="12"/>
          </p:nvPr>
        </p:nvSpPr>
        <p:spPr/>
        <p:txBody>
          <a:bodyPr/>
          <a:lstStyle/>
          <a:p>
            <a:fld id="{FE3F907A-E4B5-4FE4-9444-C650663D9A8F}" type="slidenum">
              <a:rPr lang="en-US" smtClean="0"/>
              <a:t>22</a:t>
            </a:fld>
            <a:endParaRPr lang="en-US"/>
          </a:p>
        </p:txBody>
      </p:sp>
      <p:sp>
        <p:nvSpPr>
          <p:cNvPr id="5" name="Arrow: Right 4">
            <a:extLst>
              <a:ext uri="{FF2B5EF4-FFF2-40B4-BE49-F238E27FC236}">
                <a16:creationId xmlns:a16="http://schemas.microsoft.com/office/drawing/2014/main" id="{70898EAF-95A3-4C77-BB68-555FD5CADE8B}"/>
              </a:ext>
            </a:extLst>
          </p:cNvPr>
          <p:cNvSpPr/>
          <p:nvPr/>
        </p:nvSpPr>
        <p:spPr>
          <a:xfrm>
            <a:off x="1735015" y="5849436"/>
            <a:ext cx="3704493" cy="25790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0223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3F57-3C9A-490C-B86C-FD4E17B61660}"/>
              </a:ext>
            </a:extLst>
          </p:cNvPr>
          <p:cNvSpPr>
            <a:spLocks noGrp="1"/>
          </p:cNvSpPr>
          <p:nvPr>
            <p:ph type="title"/>
          </p:nvPr>
        </p:nvSpPr>
        <p:spPr/>
        <p:txBody>
          <a:bodyPr/>
          <a:lstStyle/>
          <a:p>
            <a:r>
              <a:rPr lang="en-US" b="1" dirty="0">
                <a:solidFill>
                  <a:schemeClr val="tx1"/>
                </a:solidFill>
              </a:rPr>
              <a:t>JS – Conditional Construct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764D996E-BC80-4673-AE9A-378067E55817}"/>
              </a:ext>
            </a:extLst>
          </p:cNvPr>
          <p:cNvSpPr>
            <a:spLocks noGrp="1"/>
          </p:cNvSpPr>
          <p:nvPr>
            <p:ph type="sldNum" sz="quarter" idx="12"/>
          </p:nvPr>
        </p:nvSpPr>
        <p:spPr/>
        <p:txBody>
          <a:bodyPr/>
          <a:lstStyle/>
          <a:p>
            <a:fld id="{FE3F907A-E4B5-4FE4-9444-C650663D9A8F}" type="slidenum">
              <a:rPr lang="en-US" smtClean="0"/>
              <a:t>23</a:t>
            </a:fld>
            <a:endParaRPr lang="en-US"/>
          </a:p>
        </p:txBody>
      </p:sp>
      <p:pic>
        <p:nvPicPr>
          <p:cNvPr id="6" name="Picture 5">
            <a:extLst>
              <a:ext uri="{FF2B5EF4-FFF2-40B4-BE49-F238E27FC236}">
                <a16:creationId xmlns:a16="http://schemas.microsoft.com/office/drawing/2014/main" id="{A3F9BBC3-CB71-46BE-835C-3FF13EDDFBB9}"/>
              </a:ext>
            </a:extLst>
          </p:cNvPr>
          <p:cNvPicPr>
            <a:picLocks noChangeAspect="1"/>
          </p:cNvPicPr>
          <p:nvPr/>
        </p:nvPicPr>
        <p:blipFill>
          <a:blip r:embed="rId2"/>
          <a:stretch>
            <a:fillRect/>
          </a:stretch>
        </p:blipFill>
        <p:spPr>
          <a:xfrm>
            <a:off x="734114" y="1663090"/>
            <a:ext cx="9811966" cy="4392270"/>
          </a:xfrm>
          <a:prstGeom prst="rect">
            <a:avLst/>
          </a:prstGeom>
        </p:spPr>
      </p:pic>
    </p:spTree>
    <p:extLst>
      <p:ext uri="{BB962C8B-B14F-4D97-AF65-F5344CB8AC3E}">
        <p14:creationId xmlns:p14="http://schemas.microsoft.com/office/powerpoint/2010/main" val="3554684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2C29-F2AE-4F65-8A86-A0CEDA7364C6}"/>
              </a:ext>
            </a:extLst>
          </p:cNvPr>
          <p:cNvSpPr>
            <a:spLocks noGrp="1"/>
          </p:cNvSpPr>
          <p:nvPr>
            <p:ph type="title"/>
          </p:nvPr>
        </p:nvSpPr>
        <p:spPr/>
        <p:txBody>
          <a:bodyPr/>
          <a:lstStyle/>
          <a:p>
            <a:r>
              <a:rPr lang="en-US" b="1" dirty="0"/>
              <a:t>Conditional execution</a:t>
            </a:r>
            <a:endParaRPr lang="en-US" dirty="0"/>
          </a:p>
        </p:txBody>
      </p:sp>
      <p:sp>
        <p:nvSpPr>
          <p:cNvPr id="3" name="Content Placeholder 2">
            <a:extLst>
              <a:ext uri="{FF2B5EF4-FFF2-40B4-BE49-F238E27FC236}">
                <a16:creationId xmlns:a16="http://schemas.microsoft.com/office/drawing/2014/main" id="{C36F8909-7774-432F-81A3-941C6D26D58E}"/>
              </a:ext>
            </a:extLst>
          </p:cNvPr>
          <p:cNvSpPr>
            <a:spLocks noGrp="1"/>
          </p:cNvSpPr>
          <p:nvPr>
            <p:ph idx="1"/>
          </p:nvPr>
        </p:nvSpPr>
        <p:spPr/>
        <p:txBody>
          <a:bodyPr>
            <a:normAutofit/>
          </a:bodyPr>
          <a:lstStyle/>
          <a:p>
            <a:pPr marL="0" indent="0">
              <a:buNone/>
            </a:pPr>
            <a:r>
              <a:rPr lang="en-US" sz="2500" dirty="0"/>
              <a:t>Not all programs are straight roads. We may, for example, want to create a branching road, where the program takes the proper branch based on the situation at hand. This is called </a:t>
            </a:r>
            <a:r>
              <a:rPr lang="en-US" sz="2500" i="1" dirty="0"/>
              <a:t>conditional execution</a:t>
            </a:r>
            <a:r>
              <a:rPr lang="en-US" sz="2500" dirty="0"/>
              <a:t>.</a:t>
            </a:r>
          </a:p>
        </p:txBody>
      </p:sp>
      <p:sp>
        <p:nvSpPr>
          <p:cNvPr id="4" name="Slide Number Placeholder 3">
            <a:extLst>
              <a:ext uri="{FF2B5EF4-FFF2-40B4-BE49-F238E27FC236}">
                <a16:creationId xmlns:a16="http://schemas.microsoft.com/office/drawing/2014/main" id="{1D5BDA9C-9E33-4DB3-8A5B-1BB2017FFB79}"/>
              </a:ext>
            </a:extLst>
          </p:cNvPr>
          <p:cNvSpPr>
            <a:spLocks noGrp="1"/>
          </p:cNvSpPr>
          <p:nvPr>
            <p:ph type="sldNum" sz="quarter" idx="12"/>
          </p:nvPr>
        </p:nvSpPr>
        <p:spPr/>
        <p:txBody>
          <a:bodyPr/>
          <a:lstStyle/>
          <a:p>
            <a:fld id="{FE3F907A-E4B5-4FE4-9444-C650663D9A8F}" type="slidenum">
              <a:rPr lang="en-US" smtClean="0"/>
              <a:t>24</a:t>
            </a:fld>
            <a:endParaRPr lang="en-US"/>
          </a:p>
        </p:txBody>
      </p:sp>
      <p:pic>
        <p:nvPicPr>
          <p:cNvPr id="6" name="Picture 5">
            <a:extLst>
              <a:ext uri="{FF2B5EF4-FFF2-40B4-BE49-F238E27FC236}">
                <a16:creationId xmlns:a16="http://schemas.microsoft.com/office/drawing/2014/main" id="{4CB9B14B-7E27-4DA2-BF33-7CDE08BFA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307" y="4150658"/>
            <a:ext cx="3721101" cy="1671342"/>
          </a:xfrm>
          <a:prstGeom prst="rect">
            <a:avLst/>
          </a:prstGeom>
        </p:spPr>
      </p:pic>
    </p:spTree>
    <p:extLst>
      <p:ext uri="{BB962C8B-B14F-4D97-AF65-F5344CB8AC3E}">
        <p14:creationId xmlns:p14="http://schemas.microsoft.com/office/powerpoint/2010/main" val="653150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7A07-5104-4770-9630-14D8E885011C}"/>
              </a:ext>
            </a:extLst>
          </p:cNvPr>
          <p:cNvSpPr>
            <a:spLocks noGrp="1"/>
          </p:cNvSpPr>
          <p:nvPr>
            <p:ph type="title"/>
          </p:nvPr>
        </p:nvSpPr>
        <p:spPr/>
        <p:txBody>
          <a:bodyPr/>
          <a:lstStyle/>
          <a:p>
            <a:r>
              <a:rPr lang="en-US" b="1" dirty="0">
                <a:solidFill>
                  <a:schemeClr val="tx1"/>
                </a:solidFill>
              </a:rPr>
              <a:t>JS – Statements (conditional - if)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931D1DE1-92CA-4C69-BCF7-2FD618F1D737}"/>
              </a:ext>
            </a:extLst>
          </p:cNvPr>
          <p:cNvSpPr>
            <a:spLocks noGrp="1"/>
          </p:cNvSpPr>
          <p:nvPr>
            <p:ph type="sldNum" sz="quarter" idx="12"/>
          </p:nvPr>
        </p:nvSpPr>
        <p:spPr/>
        <p:txBody>
          <a:bodyPr/>
          <a:lstStyle/>
          <a:p>
            <a:fld id="{FE3F907A-E4B5-4FE4-9444-C650663D9A8F}" type="slidenum">
              <a:rPr lang="en-US" smtClean="0"/>
              <a:t>25</a:t>
            </a:fld>
            <a:endParaRPr lang="en-US"/>
          </a:p>
        </p:txBody>
      </p:sp>
      <p:pic>
        <p:nvPicPr>
          <p:cNvPr id="6" name="Picture 5">
            <a:extLst>
              <a:ext uri="{FF2B5EF4-FFF2-40B4-BE49-F238E27FC236}">
                <a16:creationId xmlns:a16="http://schemas.microsoft.com/office/drawing/2014/main" id="{5E1F3F03-5DD0-4CFC-A3ED-851AA5D978C6}"/>
              </a:ext>
            </a:extLst>
          </p:cNvPr>
          <p:cNvPicPr>
            <a:picLocks noChangeAspect="1"/>
          </p:cNvPicPr>
          <p:nvPr/>
        </p:nvPicPr>
        <p:blipFill>
          <a:blip r:embed="rId2"/>
          <a:stretch>
            <a:fillRect/>
          </a:stretch>
        </p:blipFill>
        <p:spPr>
          <a:xfrm>
            <a:off x="1828800" y="1727200"/>
            <a:ext cx="6512560" cy="4797342"/>
          </a:xfrm>
          <a:prstGeom prst="rect">
            <a:avLst/>
          </a:prstGeom>
        </p:spPr>
      </p:pic>
    </p:spTree>
    <p:extLst>
      <p:ext uri="{BB962C8B-B14F-4D97-AF65-F5344CB8AC3E}">
        <p14:creationId xmlns:p14="http://schemas.microsoft.com/office/powerpoint/2010/main" val="86976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8FCE-C380-4914-9E26-0887476E450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2851FD4-9841-470F-9400-9B4ACC68E268}"/>
              </a:ext>
            </a:extLst>
          </p:cNvPr>
          <p:cNvSpPr>
            <a:spLocks noGrp="1"/>
          </p:cNvSpPr>
          <p:nvPr>
            <p:ph idx="1"/>
          </p:nvPr>
        </p:nvSpPr>
        <p:spPr>
          <a:xfrm>
            <a:off x="1103312" y="1400175"/>
            <a:ext cx="9855201" cy="5329237"/>
          </a:xfrm>
        </p:spPr>
        <p:txBody>
          <a:bodyPr>
            <a:normAutofit fontScale="92500"/>
          </a:bodyPr>
          <a:lstStyle/>
          <a:p>
            <a:pPr marL="0" indent="0">
              <a:buNone/>
            </a:pPr>
            <a:r>
              <a:rPr lang="en-US" sz="2400" dirty="0"/>
              <a:t>Conditional execution is created with the if keyword in JavaScript. In the simple case, we want some code to be executed if, and only if, a certain condition holds. We might, for example, want to show the square of the input only if the input is actually a number.</a:t>
            </a:r>
          </a:p>
          <a:p>
            <a:pPr marL="0" indent="0">
              <a:buNone/>
            </a:pPr>
            <a:r>
              <a:rPr lang="en-US" sz="2400" dirty="0">
                <a:highlight>
                  <a:srgbClr val="808080"/>
                </a:highlight>
              </a:rPr>
              <a:t>let </a:t>
            </a:r>
            <a:r>
              <a:rPr lang="en-US" sz="2400" dirty="0" err="1">
                <a:highlight>
                  <a:srgbClr val="808080"/>
                </a:highlight>
              </a:rPr>
              <a:t>theNumber</a:t>
            </a:r>
            <a:r>
              <a:rPr lang="en-US" sz="2400" dirty="0">
                <a:highlight>
                  <a:srgbClr val="808080"/>
                </a:highlight>
              </a:rPr>
              <a:t> = Number(prompt("Pick a number"));</a:t>
            </a:r>
          </a:p>
          <a:p>
            <a:pPr marL="0" indent="0">
              <a:buNone/>
            </a:pPr>
            <a:r>
              <a:rPr lang="en-US" sz="2400" dirty="0">
                <a:highlight>
                  <a:srgbClr val="808080"/>
                </a:highlight>
              </a:rPr>
              <a:t>if (!</a:t>
            </a:r>
            <a:r>
              <a:rPr lang="en-US" sz="2400" dirty="0" err="1">
                <a:highlight>
                  <a:srgbClr val="808080"/>
                </a:highlight>
              </a:rPr>
              <a:t>Number.isNaN</a:t>
            </a:r>
            <a:r>
              <a:rPr lang="en-US" sz="2400" dirty="0">
                <a:highlight>
                  <a:srgbClr val="808080"/>
                </a:highlight>
              </a:rPr>
              <a:t>(</a:t>
            </a:r>
            <a:r>
              <a:rPr lang="en-US" sz="2400" dirty="0" err="1">
                <a:highlight>
                  <a:srgbClr val="808080"/>
                </a:highlight>
              </a:rPr>
              <a:t>theNumber</a:t>
            </a:r>
            <a:r>
              <a:rPr lang="en-US" sz="2400" dirty="0">
                <a:highlight>
                  <a:srgbClr val="808080"/>
                </a:highlight>
              </a:rPr>
              <a:t>)) {</a:t>
            </a:r>
          </a:p>
          <a:p>
            <a:pPr marL="0" indent="0">
              <a:buNone/>
            </a:pPr>
            <a:r>
              <a:rPr lang="en-US" sz="2400" dirty="0">
                <a:highlight>
                  <a:srgbClr val="808080"/>
                </a:highlight>
              </a:rPr>
              <a:t>console.log("Your number is the square root of " +</a:t>
            </a:r>
          </a:p>
          <a:p>
            <a:pPr marL="0" indent="0">
              <a:buNone/>
            </a:pPr>
            <a:r>
              <a:rPr lang="en-US" sz="2400" dirty="0" err="1">
                <a:highlight>
                  <a:srgbClr val="808080"/>
                </a:highlight>
              </a:rPr>
              <a:t>theNumber</a:t>
            </a:r>
            <a:r>
              <a:rPr lang="en-US" sz="2400" dirty="0">
                <a:highlight>
                  <a:srgbClr val="808080"/>
                </a:highlight>
              </a:rPr>
              <a:t> * </a:t>
            </a:r>
            <a:r>
              <a:rPr lang="en-US" sz="2400" dirty="0" err="1">
                <a:highlight>
                  <a:srgbClr val="808080"/>
                </a:highlight>
              </a:rPr>
              <a:t>theNumber</a:t>
            </a:r>
            <a:r>
              <a:rPr lang="en-US" sz="2400" dirty="0">
                <a:highlight>
                  <a:srgbClr val="808080"/>
                </a:highlight>
              </a:rPr>
              <a:t>);</a:t>
            </a:r>
          </a:p>
          <a:p>
            <a:pPr marL="0" indent="0">
              <a:buNone/>
            </a:pPr>
            <a:r>
              <a:rPr lang="en-US" sz="2400" dirty="0">
                <a:highlight>
                  <a:srgbClr val="808080"/>
                </a:highlight>
              </a:rPr>
              <a:t>}</a:t>
            </a:r>
          </a:p>
          <a:p>
            <a:pPr marL="0" indent="0">
              <a:buNone/>
            </a:pPr>
            <a:r>
              <a:rPr lang="en-US" sz="2400" dirty="0"/>
              <a:t>The statement after the if is wrapped in braces </a:t>
            </a:r>
            <a:r>
              <a:rPr lang="en-US" sz="2400" dirty="0">
                <a:highlight>
                  <a:srgbClr val="808080"/>
                </a:highlight>
              </a:rPr>
              <a:t>({ and }) </a:t>
            </a:r>
            <a:r>
              <a:rPr lang="en-US" sz="2400" dirty="0"/>
              <a:t>in this example.</a:t>
            </a:r>
          </a:p>
          <a:p>
            <a:pPr marL="0" indent="0">
              <a:buNone/>
            </a:pPr>
            <a:r>
              <a:rPr lang="en-US" sz="2400" dirty="0"/>
              <a:t>The braces can be used to group any number of statements into a single statement, called </a:t>
            </a:r>
            <a:r>
              <a:rPr lang="en-US" sz="2400" b="1" dirty="0"/>
              <a:t>a </a:t>
            </a:r>
            <a:r>
              <a:rPr lang="en-US" sz="2400" b="1" i="1" dirty="0"/>
              <a:t>block</a:t>
            </a:r>
            <a:r>
              <a:rPr lang="en-US" sz="2400" dirty="0"/>
              <a:t>.</a:t>
            </a:r>
          </a:p>
        </p:txBody>
      </p:sp>
      <p:sp>
        <p:nvSpPr>
          <p:cNvPr id="4" name="Slide Number Placeholder 3">
            <a:extLst>
              <a:ext uri="{FF2B5EF4-FFF2-40B4-BE49-F238E27FC236}">
                <a16:creationId xmlns:a16="http://schemas.microsoft.com/office/drawing/2014/main" id="{653840AE-8EF1-4B04-B183-D8B16A657369}"/>
              </a:ext>
            </a:extLst>
          </p:cNvPr>
          <p:cNvSpPr>
            <a:spLocks noGrp="1"/>
          </p:cNvSpPr>
          <p:nvPr>
            <p:ph type="sldNum" sz="quarter" idx="12"/>
          </p:nvPr>
        </p:nvSpPr>
        <p:spPr/>
        <p:txBody>
          <a:bodyPr/>
          <a:lstStyle/>
          <a:p>
            <a:fld id="{FE3F907A-E4B5-4FE4-9444-C650663D9A8F}" type="slidenum">
              <a:rPr lang="en-US" smtClean="0"/>
              <a:t>26</a:t>
            </a:fld>
            <a:endParaRPr lang="en-US"/>
          </a:p>
        </p:txBody>
      </p:sp>
    </p:spTree>
    <p:extLst>
      <p:ext uri="{BB962C8B-B14F-4D97-AF65-F5344CB8AC3E}">
        <p14:creationId xmlns:p14="http://schemas.microsoft.com/office/powerpoint/2010/main" val="307450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C168-EE6B-4FD1-8AA9-7188C3C7DF72}"/>
              </a:ext>
            </a:extLst>
          </p:cNvPr>
          <p:cNvSpPr>
            <a:spLocks noGrp="1"/>
          </p:cNvSpPr>
          <p:nvPr>
            <p:ph type="title"/>
          </p:nvPr>
        </p:nvSpPr>
        <p:spPr>
          <a:xfrm>
            <a:off x="646111" y="452718"/>
            <a:ext cx="9706429" cy="1400530"/>
          </a:xfrm>
        </p:spPr>
        <p:txBody>
          <a:bodyPr/>
          <a:lstStyle/>
          <a:p>
            <a:r>
              <a:rPr lang="en-US" b="1" dirty="0">
                <a:solidFill>
                  <a:schemeClr val="tx1"/>
                </a:solidFill>
              </a:rPr>
              <a:t>JS – Statements (conditional : if-else)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C520009E-AF62-417C-AC97-ACF134EF72E5}"/>
              </a:ext>
            </a:extLst>
          </p:cNvPr>
          <p:cNvSpPr>
            <a:spLocks noGrp="1"/>
          </p:cNvSpPr>
          <p:nvPr>
            <p:ph type="sldNum" sz="quarter" idx="12"/>
          </p:nvPr>
        </p:nvSpPr>
        <p:spPr/>
        <p:txBody>
          <a:bodyPr/>
          <a:lstStyle/>
          <a:p>
            <a:fld id="{FE3F907A-E4B5-4FE4-9444-C650663D9A8F}" type="slidenum">
              <a:rPr lang="en-US" smtClean="0"/>
              <a:t>27</a:t>
            </a:fld>
            <a:endParaRPr lang="en-US"/>
          </a:p>
        </p:txBody>
      </p:sp>
      <p:pic>
        <p:nvPicPr>
          <p:cNvPr id="6" name="Picture 5">
            <a:extLst>
              <a:ext uri="{FF2B5EF4-FFF2-40B4-BE49-F238E27FC236}">
                <a16:creationId xmlns:a16="http://schemas.microsoft.com/office/drawing/2014/main" id="{A3971BFC-1F7F-48EB-A61C-7393BC70122B}"/>
              </a:ext>
            </a:extLst>
          </p:cNvPr>
          <p:cNvPicPr>
            <a:picLocks noChangeAspect="1"/>
          </p:cNvPicPr>
          <p:nvPr/>
        </p:nvPicPr>
        <p:blipFill>
          <a:blip r:embed="rId2"/>
          <a:stretch>
            <a:fillRect/>
          </a:stretch>
        </p:blipFill>
        <p:spPr>
          <a:xfrm>
            <a:off x="646111" y="1737648"/>
            <a:ext cx="9784080" cy="4094192"/>
          </a:xfrm>
          <a:prstGeom prst="rect">
            <a:avLst/>
          </a:prstGeom>
        </p:spPr>
      </p:pic>
    </p:spTree>
    <p:extLst>
      <p:ext uri="{BB962C8B-B14F-4D97-AF65-F5344CB8AC3E}">
        <p14:creationId xmlns:p14="http://schemas.microsoft.com/office/powerpoint/2010/main" val="2177401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B76C-08A9-4C95-9F21-A2BA3E6842D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32780BE-7468-4DE8-9C8C-987B6CB5A55A}"/>
              </a:ext>
            </a:extLst>
          </p:cNvPr>
          <p:cNvSpPr>
            <a:spLocks noGrp="1"/>
          </p:cNvSpPr>
          <p:nvPr>
            <p:ph idx="1"/>
          </p:nvPr>
        </p:nvSpPr>
        <p:spPr>
          <a:xfrm>
            <a:off x="1103312" y="1328738"/>
            <a:ext cx="10340976" cy="5414962"/>
          </a:xfrm>
        </p:spPr>
        <p:txBody>
          <a:bodyPr>
            <a:normAutofit fontScale="92500" lnSpcReduction="20000"/>
          </a:bodyPr>
          <a:lstStyle/>
          <a:p>
            <a:pPr marL="0" indent="0">
              <a:buNone/>
            </a:pPr>
            <a:r>
              <a:rPr lang="en-US" sz="2500" dirty="0"/>
              <a:t>You often won’t just have code that executes when a condition holds true,</a:t>
            </a:r>
          </a:p>
          <a:p>
            <a:pPr marL="0" indent="0">
              <a:buNone/>
            </a:pPr>
            <a:r>
              <a:rPr lang="en-US" sz="2500" dirty="0"/>
              <a:t>but also code that handles the other case. This alternate path is represented</a:t>
            </a:r>
          </a:p>
          <a:p>
            <a:pPr marL="0" indent="0">
              <a:buNone/>
            </a:pPr>
            <a:r>
              <a:rPr lang="en-US" sz="2500" dirty="0"/>
              <a:t>by the second arrow in the diagram. You can use the else keyword, together</a:t>
            </a:r>
          </a:p>
          <a:p>
            <a:pPr marL="0" indent="0">
              <a:buNone/>
            </a:pPr>
            <a:r>
              <a:rPr lang="en-US" sz="2500" dirty="0"/>
              <a:t>with if, to create two separate, alternative execution paths.</a:t>
            </a:r>
          </a:p>
          <a:p>
            <a:pPr marL="0" indent="0">
              <a:buNone/>
            </a:pPr>
            <a:endParaRPr lang="en-US" sz="2200" dirty="0"/>
          </a:p>
          <a:p>
            <a:pPr marL="0" indent="0">
              <a:buNone/>
            </a:pPr>
            <a:r>
              <a:rPr lang="en-US" dirty="0">
                <a:highlight>
                  <a:srgbClr val="808080"/>
                </a:highlight>
              </a:rPr>
              <a:t>let </a:t>
            </a:r>
            <a:r>
              <a:rPr lang="en-US" dirty="0" err="1">
                <a:highlight>
                  <a:srgbClr val="808080"/>
                </a:highlight>
              </a:rPr>
              <a:t>theNumber</a:t>
            </a:r>
            <a:r>
              <a:rPr lang="en-US" dirty="0">
                <a:highlight>
                  <a:srgbClr val="808080"/>
                </a:highlight>
              </a:rPr>
              <a:t> = Number(prompt("Pick a number"));</a:t>
            </a:r>
          </a:p>
          <a:p>
            <a:pPr marL="0" indent="0">
              <a:buNone/>
            </a:pPr>
            <a:r>
              <a:rPr lang="en-US" dirty="0">
                <a:highlight>
                  <a:srgbClr val="808080"/>
                </a:highlight>
              </a:rPr>
              <a:t>if (!</a:t>
            </a:r>
            <a:r>
              <a:rPr lang="en-US" dirty="0" err="1">
                <a:highlight>
                  <a:srgbClr val="808080"/>
                </a:highlight>
              </a:rPr>
              <a:t>Number.isNaN</a:t>
            </a:r>
            <a:r>
              <a:rPr lang="en-US" dirty="0">
                <a:highlight>
                  <a:srgbClr val="808080"/>
                </a:highlight>
              </a:rPr>
              <a:t>(</a:t>
            </a:r>
            <a:r>
              <a:rPr lang="en-US" dirty="0" err="1">
                <a:highlight>
                  <a:srgbClr val="808080"/>
                </a:highlight>
              </a:rPr>
              <a:t>theNumber</a:t>
            </a:r>
            <a:r>
              <a:rPr lang="en-US" dirty="0">
                <a:highlight>
                  <a:srgbClr val="808080"/>
                </a:highlight>
              </a:rPr>
              <a:t>)) {</a:t>
            </a:r>
          </a:p>
          <a:p>
            <a:pPr marL="0" indent="0">
              <a:buNone/>
            </a:pPr>
            <a:r>
              <a:rPr lang="en-US" dirty="0">
                <a:highlight>
                  <a:srgbClr val="808080"/>
                </a:highlight>
              </a:rPr>
              <a:t>console.log("Your number is the square root of " +</a:t>
            </a:r>
          </a:p>
          <a:p>
            <a:pPr marL="0" indent="0">
              <a:buNone/>
            </a:pPr>
            <a:r>
              <a:rPr lang="en-US" dirty="0" err="1">
                <a:highlight>
                  <a:srgbClr val="808080"/>
                </a:highlight>
              </a:rPr>
              <a:t>theNumber</a:t>
            </a:r>
            <a:r>
              <a:rPr lang="en-US" dirty="0">
                <a:highlight>
                  <a:srgbClr val="808080"/>
                </a:highlight>
              </a:rPr>
              <a:t> * </a:t>
            </a:r>
            <a:r>
              <a:rPr lang="en-US" dirty="0" err="1">
                <a:highlight>
                  <a:srgbClr val="808080"/>
                </a:highlight>
              </a:rPr>
              <a:t>theNumber</a:t>
            </a:r>
            <a:r>
              <a:rPr lang="en-US" dirty="0">
                <a:highlight>
                  <a:srgbClr val="808080"/>
                </a:highlight>
              </a:rPr>
              <a:t>);</a:t>
            </a:r>
          </a:p>
          <a:p>
            <a:pPr marL="0" indent="0">
              <a:buNone/>
            </a:pPr>
            <a:r>
              <a:rPr lang="en-US" dirty="0">
                <a:highlight>
                  <a:srgbClr val="808080"/>
                </a:highlight>
              </a:rPr>
              <a:t>} else {</a:t>
            </a:r>
          </a:p>
          <a:p>
            <a:pPr marL="0" indent="0">
              <a:buNone/>
            </a:pPr>
            <a:r>
              <a:rPr lang="en-US" dirty="0">
                <a:highlight>
                  <a:srgbClr val="808080"/>
                </a:highlight>
              </a:rPr>
              <a:t>console.log("Hey. Why didn't you give me a number?");</a:t>
            </a:r>
          </a:p>
          <a:p>
            <a:pPr marL="0" indent="0">
              <a:buNone/>
            </a:pPr>
            <a:r>
              <a:rPr lang="en-US" dirty="0">
                <a:highlight>
                  <a:srgbClr val="808080"/>
                </a:highlight>
              </a:rPr>
              <a:t>}</a:t>
            </a:r>
          </a:p>
        </p:txBody>
      </p:sp>
      <p:sp>
        <p:nvSpPr>
          <p:cNvPr id="4" name="Slide Number Placeholder 3">
            <a:extLst>
              <a:ext uri="{FF2B5EF4-FFF2-40B4-BE49-F238E27FC236}">
                <a16:creationId xmlns:a16="http://schemas.microsoft.com/office/drawing/2014/main" id="{D08DC35D-F540-4EAD-B119-EA146AA62555}"/>
              </a:ext>
            </a:extLst>
          </p:cNvPr>
          <p:cNvSpPr>
            <a:spLocks noGrp="1"/>
          </p:cNvSpPr>
          <p:nvPr>
            <p:ph type="sldNum" sz="quarter" idx="12"/>
          </p:nvPr>
        </p:nvSpPr>
        <p:spPr/>
        <p:txBody>
          <a:bodyPr/>
          <a:lstStyle/>
          <a:p>
            <a:fld id="{FE3F907A-E4B5-4FE4-9444-C650663D9A8F}" type="slidenum">
              <a:rPr lang="en-US" smtClean="0"/>
              <a:t>28</a:t>
            </a:fld>
            <a:endParaRPr lang="en-US"/>
          </a:p>
        </p:txBody>
      </p:sp>
    </p:spTree>
    <p:extLst>
      <p:ext uri="{BB962C8B-B14F-4D97-AF65-F5344CB8AC3E}">
        <p14:creationId xmlns:p14="http://schemas.microsoft.com/office/powerpoint/2010/main" val="3417028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4372-5EEF-476A-86D1-AFB9FC51405C}"/>
              </a:ext>
            </a:extLst>
          </p:cNvPr>
          <p:cNvSpPr>
            <a:spLocks noGrp="1"/>
          </p:cNvSpPr>
          <p:nvPr>
            <p:ph type="title"/>
          </p:nvPr>
        </p:nvSpPr>
        <p:spPr>
          <a:xfrm>
            <a:off x="452571" y="462878"/>
            <a:ext cx="9899969" cy="1400530"/>
          </a:xfrm>
        </p:spPr>
        <p:txBody>
          <a:bodyPr/>
          <a:lstStyle/>
          <a:p>
            <a:r>
              <a:rPr lang="en-US" b="1" dirty="0">
                <a:solidFill>
                  <a:schemeClr val="tx1"/>
                </a:solidFill>
              </a:rPr>
              <a:t>JS – Statements(conditional : if-else if)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3B907E39-27B4-491E-9CD9-E82EE68E8DA3}"/>
              </a:ext>
            </a:extLst>
          </p:cNvPr>
          <p:cNvSpPr>
            <a:spLocks noGrp="1"/>
          </p:cNvSpPr>
          <p:nvPr>
            <p:ph type="sldNum" sz="quarter" idx="12"/>
          </p:nvPr>
        </p:nvSpPr>
        <p:spPr/>
        <p:txBody>
          <a:bodyPr/>
          <a:lstStyle/>
          <a:p>
            <a:fld id="{FE3F907A-E4B5-4FE4-9444-C650663D9A8F}" type="slidenum">
              <a:rPr lang="en-US" smtClean="0"/>
              <a:t>29</a:t>
            </a:fld>
            <a:endParaRPr lang="en-US"/>
          </a:p>
        </p:txBody>
      </p:sp>
      <p:pic>
        <p:nvPicPr>
          <p:cNvPr id="6" name="Picture 5">
            <a:extLst>
              <a:ext uri="{FF2B5EF4-FFF2-40B4-BE49-F238E27FC236}">
                <a16:creationId xmlns:a16="http://schemas.microsoft.com/office/drawing/2014/main" id="{0E28D1E8-54AF-4F73-BFD4-4F9E5F2B244C}"/>
              </a:ext>
            </a:extLst>
          </p:cNvPr>
          <p:cNvPicPr>
            <a:picLocks noChangeAspect="1"/>
          </p:cNvPicPr>
          <p:nvPr/>
        </p:nvPicPr>
        <p:blipFill>
          <a:blip r:embed="rId2"/>
          <a:stretch>
            <a:fillRect/>
          </a:stretch>
        </p:blipFill>
        <p:spPr>
          <a:xfrm>
            <a:off x="660900" y="1511161"/>
            <a:ext cx="10352540" cy="4119684"/>
          </a:xfrm>
          <a:prstGeom prst="rect">
            <a:avLst/>
          </a:prstGeom>
        </p:spPr>
      </p:pic>
    </p:spTree>
    <p:extLst>
      <p:ext uri="{BB962C8B-B14F-4D97-AF65-F5344CB8AC3E}">
        <p14:creationId xmlns:p14="http://schemas.microsoft.com/office/powerpoint/2010/main" val="31853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01B5-D628-4F7A-A201-67E00D631100}"/>
              </a:ext>
            </a:extLst>
          </p:cNvPr>
          <p:cNvSpPr>
            <a:spLocks noGrp="1"/>
          </p:cNvSpPr>
          <p:nvPr>
            <p:ph type="title"/>
          </p:nvPr>
        </p:nvSpPr>
        <p:spPr/>
        <p:txBody>
          <a:bodyPr/>
          <a:lstStyle/>
          <a:p>
            <a:r>
              <a:rPr lang="en-US" b="1" dirty="0">
                <a:solidFill>
                  <a:schemeClr val="tx1"/>
                </a:solidFill>
              </a:rPr>
              <a:t>JS - Data Types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977611B7-AA0E-46F1-954E-EC5355B1F1EA}"/>
              </a:ext>
            </a:extLst>
          </p:cNvPr>
          <p:cNvSpPr>
            <a:spLocks noGrp="1"/>
          </p:cNvSpPr>
          <p:nvPr>
            <p:ph idx="1"/>
          </p:nvPr>
        </p:nvSpPr>
        <p:spPr>
          <a:xfrm>
            <a:off x="1103312" y="2052918"/>
            <a:ext cx="10519728" cy="4195481"/>
          </a:xfrm>
        </p:spPr>
        <p:txBody>
          <a:bodyPr>
            <a:normAutofit/>
          </a:bodyPr>
          <a:lstStyle/>
          <a:p>
            <a:r>
              <a:rPr lang="en-US" sz="3600" b="0" i="0" dirty="0">
                <a:effectLst/>
                <a:latin typeface="LiberationSans"/>
              </a:rPr>
              <a:t>There are two types of Data Types in JavaScript</a:t>
            </a:r>
            <a:br>
              <a:rPr lang="en-US" sz="3600" b="0" i="0" dirty="0">
                <a:effectLst/>
                <a:latin typeface="LiberationSans"/>
              </a:rPr>
            </a:br>
            <a:r>
              <a:rPr lang="en-US" sz="3600" b="0" i="0" dirty="0">
                <a:effectLst/>
                <a:latin typeface="OpenSymbol"/>
              </a:rPr>
              <a:t>– </a:t>
            </a:r>
            <a:r>
              <a:rPr lang="en-US" sz="3600" b="0" i="0" dirty="0">
                <a:effectLst/>
                <a:latin typeface="LiberationSans"/>
              </a:rPr>
              <a:t>Primitive data type</a:t>
            </a:r>
            <a:br>
              <a:rPr lang="en-US" sz="3600" b="0" i="0" dirty="0">
                <a:effectLst/>
                <a:latin typeface="LiberationSans"/>
              </a:rPr>
            </a:br>
            <a:r>
              <a:rPr lang="en-US" sz="3600" b="0" i="0" dirty="0">
                <a:effectLst/>
                <a:latin typeface="OpenSymbol"/>
              </a:rPr>
              <a:t>– </a:t>
            </a:r>
            <a:r>
              <a:rPr lang="en-US" sz="3600" b="0" i="0" dirty="0">
                <a:effectLst/>
                <a:latin typeface="LiberationSans"/>
              </a:rPr>
              <a:t>Non-primitive (reference) data type</a:t>
            </a:r>
            <a:r>
              <a:rPr lang="en-US" sz="4000" dirty="0"/>
              <a:t> </a:t>
            </a:r>
          </a:p>
          <a:p>
            <a:pPr marL="0" indent="0">
              <a:buNone/>
            </a:pPr>
            <a:r>
              <a:rPr lang="en-US" b="1" i="0" dirty="0">
                <a:solidFill>
                  <a:srgbClr val="FF0000"/>
                </a:solidFill>
                <a:effectLst/>
                <a:latin typeface="LiberationSerif-Bold"/>
              </a:rPr>
              <a:t>Note : JavaScript is weakly typed. Every JavaScript variable has a data type , that type can change dynamically</a:t>
            </a:r>
            <a:r>
              <a:rPr lang="en-US" sz="4000" b="1" dirty="0">
                <a:solidFill>
                  <a:srgbClr val="FF0000"/>
                </a:solidFill>
              </a:rPr>
              <a:t> </a:t>
            </a:r>
            <a:br>
              <a:rPr lang="en-US" sz="3600" dirty="0"/>
            </a:br>
            <a:br>
              <a:rPr lang="en-US" sz="4000" dirty="0"/>
            </a:br>
            <a:endParaRPr lang="en-US" sz="4000" dirty="0"/>
          </a:p>
        </p:txBody>
      </p:sp>
      <p:sp>
        <p:nvSpPr>
          <p:cNvPr id="4" name="Slide Number Placeholder 3">
            <a:extLst>
              <a:ext uri="{FF2B5EF4-FFF2-40B4-BE49-F238E27FC236}">
                <a16:creationId xmlns:a16="http://schemas.microsoft.com/office/drawing/2014/main" id="{DD1A294D-43CA-41EF-A523-85B8346F780C}"/>
              </a:ext>
            </a:extLst>
          </p:cNvPr>
          <p:cNvSpPr>
            <a:spLocks noGrp="1"/>
          </p:cNvSpPr>
          <p:nvPr>
            <p:ph type="sldNum" sz="quarter" idx="12"/>
          </p:nvPr>
        </p:nvSpPr>
        <p:spPr/>
        <p:txBody>
          <a:bodyPr/>
          <a:lstStyle/>
          <a:p>
            <a:fld id="{FE3F907A-E4B5-4FE4-9444-C650663D9A8F}" type="slidenum">
              <a:rPr lang="en-US" smtClean="0"/>
              <a:t>3</a:t>
            </a:fld>
            <a:endParaRPr lang="en-US"/>
          </a:p>
        </p:txBody>
      </p:sp>
    </p:spTree>
    <p:extLst>
      <p:ext uri="{BB962C8B-B14F-4D97-AF65-F5344CB8AC3E}">
        <p14:creationId xmlns:p14="http://schemas.microsoft.com/office/powerpoint/2010/main" val="2456237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1D64-D430-4CEC-8D29-5F7F887F5C2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95A7A82-6942-4BF3-A80E-C3B6B741652F}"/>
              </a:ext>
            </a:extLst>
          </p:cNvPr>
          <p:cNvSpPr>
            <a:spLocks noGrp="1"/>
          </p:cNvSpPr>
          <p:nvPr>
            <p:ph idx="1"/>
          </p:nvPr>
        </p:nvSpPr>
        <p:spPr>
          <a:xfrm>
            <a:off x="962636" y="1300164"/>
            <a:ext cx="8946541" cy="5329236"/>
          </a:xfrm>
        </p:spPr>
        <p:txBody>
          <a:bodyPr>
            <a:normAutofit/>
          </a:bodyPr>
          <a:lstStyle/>
          <a:p>
            <a:pPr marL="0" indent="0">
              <a:buNone/>
            </a:pPr>
            <a:r>
              <a:rPr lang="en-US" sz="2400" dirty="0"/>
              <a:t>If you have more than two paths to choose from, you can “chain” multiple</a:t>
            </a:r>
          </a:p>
          <a:p>
            <a:pPr marL="0" indent="0">
              <a:buNone/>
            </a:pPr>
            <a:r>
              <a:rPr lang="en-US" sz="2400" b="1" dirty="0"/>
              <a:t>if/else </a:t>
            </a:r>
            <a:r>
              <a:rPr lang="en-US" sz="2400" dirty="0"/>
              <a:t>pairs together. Here’s an example:</a:t>
            </a:r>
          </a:p>
          <a:p>
            <a:pPr marL="0" indent="0">
              <a:buNone/>
            </a:pPr>
            <a:r>
              <a:rPr lang="en-US" sz="2400" dirty="0">
                <a:highlight>
                  <a:srgbClr val="808080"/>
                </a:highlight>
              </a:rPr>
              <a:t>let num = Number(prompt("Pick a number"));</a:t>
            </a:r>
          </a:p>
          <a:p>
            <a:pPr marL="0" indent="0">
              <a:buNone/>
            </a:pPr>
            <a:r>
              <a:rPr lang="en-US" sz="2400" dirty="0">
                <a:highlight>
                  <a:srgbClr val="808080"/>
                </a:highlight>
              </a:rPr>
              <a:t>if (num &lt; 10) {</a:t>
            </a:r>
          </a:p>
          <a:p>
            <a:pPr marL="0" indent="0">
              <a:buNone/>
            </a:pPr>
            <a:r>
              <a:rPr lang="en-US" sz="2400" dirty="0">
                <a:highlight>
                  <a:srgbClr val="808080"/>
                </a:highlight>
              </a:rPr>
              <a:t>console.log("Small");</a:t>
            </a:r>
          </a:p>
          <a:p>
            <a:pPr marL="0" indent="0">
              <a:buNone/>
            </a:pPr>
            <a:r>
              <a:rPr lang="en-US" sz="2400" dirty="0">
                <a:highlight>
                  <a:srgbClr val="808080"/>
                </a:highlight>
              </a:rPr>
              <a:t>} else if (num &lt; 100) {</a:t>
            </a:r>
          </a:p>
          <a:p>
            <a:pPr marL="0" indent="0">
              <a:buNone/>
            </a:pPr>
            <a:r>
              <a:rPr lang="en-US" sz="2400" dirty="0">
                <a:highlight>
                  <a:srgbClr val="808080"/>
                </a:highlight>
              </a:rPr>
              <a:t>console.log("Medium");</a:t>
            </a:r>
          </a:p>
          <a:p>
            <a:pPr marL="0" indent="0">
              <a:buNone/>
            </a:pPr>
            <a:r>
              <a:rPr lang="en-US" sz="2400" dirty="0">
                <a:highlight>
                  <a:srgbClr val="808080"/>
                </a:highlight>
              </a:rPr>
              <a:t>} else {</a:t>
            </a:r>
          </a:p>
          <a:p>
            <a:pPr marL="0" indent="0">
              <a:buNone/>
            </a:pPr>
            <a:r>
              <a:rPr lang="en-US" sz="2400" dirty="0">
                <a:highlight>
                  <a:srgbClr val="808080"/>
                </a:highlight>
              </a:rPr>
              <a:t>console.log("Large");</a:t>
            </a:r>
          </a:p>
          <a:p>
            <a:pPr marL="0" indent="0">
              <a:buNone/>
            </a:pPr>
            <a:r>
              <a:rPr lang="en-US" sz="2400" dirty="0">
                <a:highlight>
                  <a:srgbClr val="808080"/>
                </a:highlight>
              </a:rPr>
              <a:t>}</a:t>
            </a:r>
          </a:p>
        </p:txBody>
      </p:sp>
      <p:sp>
        <p:nvSpPr>
          <p:cNvPr id="4" name="Slide Number Placeholder 3">
            <a:extLst>
              <a:ext uri="{FF2B5EF4-FFF2-40B4-BE49-F238E27FC236}">
                <a16:creationId xmlns:a16="http://schemas.microsoft.com/office/drawing/2014/main" id="{82AD7FB6-B690-4348-A27D-930C3FE67469}"/>
              </a:ext>
            </a:extLst>
          </p:cNvPr>
          <p:cNvSpPr>
            <a:spLocks noGrp="1"/>
          </p:cNvSpPr>
          <p:nvPr>
            <p:ph type="sldNum" sz="quarter" idx="12"/>
          </p:nvPr>
        </p:nvSpPr>
        <p:spPr/>
        <p:txBody>
          <a:bodyPr/>
          <a:lstStyle/>
          <a:p>
            <a:fld id="{FE3F907A-E4B5-4FE4-9444-C650663D9A8F}" type="slidenum">
              <a:rPr lang="en-US" smtClean="0"/>
              <a:t>30</a:t>
            </a:fld>
            <a:endParaRPr lang="en-US"/>
          </a:p>
        </p:txBody>
      </p:sp>
    </p:spTree>
    <p:extLst>
      <p:ext uri="{BB962C8B-B14F-4D97-AF65-F5344CB8AC3E}">
        <p14:creationId xmlns:p14="http://schemas.microsoft.com/office/powerpoint/2010/main" val="2447121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AFD5-36BD-48D7-AF7C-B55A19C8AB94}"/>
              </a:ext>
            </a:extLst>
          </p:cNvPr>
          <p:cNvSpPr>
            <a:spLocks noGrp="1"/>
          </p:cNvSpPr>
          <p:nvPr>
            <p:ph type="title"/>
          </p:nvPr>
        </p:nvSpPr>
        <p:spPr/>
        <p:txBody>
          <a:bodyPr/>
          <a:lstStyle/>
          <a:p>
            <a:r>
              <a:rPr lang="en-US" b="1" dirty="0">
                <a:solidFill>
                  <a:schemeClr val="tx1"/>
                </a:solidFill>
              </a:rPr>
              <a:t>JS – Statements(while)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120CF9A5-4585-4709-8E68-4771D740C416}"/>
              </a:ext>
            </a:extLst>
          </p:cNvPr>
          <p:cNvSpPr>
            <a:spLocks noGrp="1"/>
          </p:cNvSpPr>
          <p:nvPr>
            <p:ph type="sldNum" sz="quarter" idx="12"/>
          </p:nvPr>
        </p:nvSpPr>
        <p:spPr/>
        <p:txBody>
          <a:bodyPr/>
          <a:lstStyle/>
          <a:p>
            <a:fld id="{FE3F907A-E4B5-4FE4-9444-C650663D9A8F}" type="slidenum">
              <a:rPr lang="en-US" smtClean="0"/>
              <a:t>31</a:t>
            </a:fld>
            <a:endParaRPr lang="en-US"/>
          </a:p>
        </p:txBody>
      </p:sp>
      <p:pic>
        <p:nvPicPr>
          <p:cNvPr id="6" name="Picture 5">
            <a:extLst>
              <a:ext uri="{FF2B5EF4-FFF2-40B4-BE49-F238E27FC236}">
                <a16:creationId xmlns:a16="http://schemas.microsoft.com/office/drawing/2014/main" id="{2DC659FF-18FB-4408-991A-C3B8050BF89A}"/>
              </a:ext>
            </a:extLst>
          </p:cNvPr>
          <p:cNvPicPr>
            <a:picLocks noChangeAspect="1"/>
          </p:cNvPicPr>
          <p:nvPr/>
        </p:nvPicPr>
        <p:blipFill>
          <a:blip r:embed="rId2"/>
          <a:stretch>
            <a:fillRect/>
          </a:stretch>
        </p:blipFill>
        <p:spPr>
          <a:xfrm>
            <a:off x="127339" y="1898968"/>
            <a:ext cx="8337392" cy="3343592"/>
          </a:xfrm>
          <a:prstGeom prst="rect">
            <a:avLst/>
          </a:prstGeom>
        </p:spPr>
      </p:pic>
      <p:pic>
        <p:nvPicPr>
          <p:cNvPr id="8" name="Picture 7">
            <a:extLst>
              <a:ext uri="{FF2B5EF4-FFF2-40B4-BE49-F238E27FC236}">
                <a16:creationId xmlns:a16="http://schemas.microsoft.com/office/drawing/2014/main" id="{5C928D01-C512-4065-B975-21F7AFDF6357}"/>
              </a:ext>
            </a:extLst>
          </p:cNvPr>
          <p:cNvPicPr>
            <a:picLocks noChangeAspect="1"/>
          </p:cNvPicPr>
          <p:nvPr/>
        </p:nvPicPr>
        <p:blipFill rotWithShape="1">
          <a:blip r:embed="rId3"/>
          <a:srcRect r="16117"/>
          <a:stretch/>
        </p:blipFill>
        <p:spPr>
          <a:xfrm>
            <a:off x="8714378" y="2020888"/>
            <a:ext cx="3172822" cy="3792342"/>
          </a:xfrm>
          <a:prstGeom prst="rect">
            <a:avLst/>
          </a:prstGeom>
        </p:spPr>
      </p:pic>
    </p:spTree>
    <p:extLst>
      <p:ext uri="{BB962C8B-B14F-4D97-AF65-F5344CB8AC3E}">
        <p14:creationId xmlns:p14="http://schemas.microsoft.com/office/powerpoint/2010/main" val="2229786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8210-5C6D-4074-8B48-F385FEAA3947}"/>
              </a:ext>
            </a:extLst>
          </p:cNvPr>
          <p:cNvSpPr>
            <a:spLocks noGrp="1"/>
          </p:cNvSpPr>
          <p:nvPr>
            <p:ph type="title"/>
          </p:nvPr>
        </p:nvSpPr>
        <p:spPr/>
        <p:txBody>
          <a:bodyPr/>
          <a:lstStyle/>
          <a:p>
            <a:r>
              <a:rPr lang="en-US" b="1" dirty="0"/>
              <a:t>while and do loops</a:t>
            </a:r>
            <a:endParaRPr lang="en-US" dirty="0"/>
          </a:p>
        </p:txBody>
      </p:sp>
      <p:sp>
        <p:nvSpPr>
          <p:cNvPr id="3" name="Content Placeholder 2">
            <a:extLst>
              <a:ext uri="{FF2B5EF4-FFF2-40B4-BE49-F238E27FC236}">
                <a16:creationId xmlns:a16="http://schemas.microsoft.com/office/drawing/2014/main" id="{2CBCBD10-FDB5-4E1F-9BF5-E03CF2F84F02}"/>
              </a:ext>
            </a:extLst>
          </p:cNvPr>
          <p:cNvSpPr>
            <a:spLocks noGrp="1"/>
          </p:cNvSpPr>
          <p:nvPr>
            <p:ph idx="1"/>
          </p:nvPr>
        </p:nvSpPr>
        <p:spPr>
          <a:xfrm>
            <a:off x="1103312" y="1357314"/>
            <a:ext cx="9726613" cy="5329236"/>
          </a:xfrm>
        </p:spPr>
        <p:txBody>
          <a:bodyPr>
            <a:normAutofit/>
          </a:bodyPr>
          <a:lstStyle/>
          <a:p>
            <a:pPr marL="0" indent="0">
              <a:buNone/>
            </a:pPr>
            <a:r>
              <a:rPr lang="en-US" sz="2400" dirty="0"/>
              <a:t>Consider a program that outputs all even numbers from 0 to 12. One way to</a:t>
            </a:r>
          </a:p>
          <a:p>
            <a:pPr marL="0" indent="0">
              <a:buNone/>
            </a:pPr>
            <a:r>
              <a:rPr lang="en-US" sz="2400" dirty="0"/>
              <a:t>write this is as follows:</a:t>
            </a:r>
          </a:p>
          <a:p>
            <a:pPr marL="0" indent="0">
              <a:buNone/>
            </a:pPr>
            <a:r>
              <a:rPr lang="en-US" sz="2400" dirty="0">
                <a:highlight>
                  <a:srgbClr val="808080"/>
                </a:highlight>
              </a:rPr>
              <a:t>console.log(0);</a:t>
            </a:r>
          </a:p>
          <a:p>
            <a:pPr marL="0" indent="0">
              <a:buNone/>
            </a:pPr>
            <a:r>
              <a:rPr lang="en-US" sz="2400" dirty="0">
                <a:highlight>
                  <a:srgbClr val="808080"/>
                </a:highlight>
              </a:rPr>
              <a:t>console.log(2);</a:t>
            </a:r>
          </a:p>
          <a:p>
            <a:pPr marL="0" indent="0">
              <a:buNone/>
            </a:pPr>
            <a:r>
              <a:rPr lang="en-US" sz="2400" dirty="0">
                <a:highlight>
                  <a:srgbClr val="808080"/>
                </a:highlight>
              </a:rPr>
              <a:t>console.log(4);</a:t>
            </a:r>
          </a:p>
          <a:p>
            <a:pPr marL="0" indent="0">
              <a:buNone/>
            </a:pPr>
            <a:r>
              <a:rPr lang="en-US" sz="2400" dirty="0">
                <a:highlight>
                  <a:srgbClr val="808080"/>
                </a:highlight>
              </a:rPr>
              <a:t>console.log(6);</a:t>
            </a:r>
          </a:p>
          <a:p>
            <a:pPr marL="0" indent="0">
              <a:buNone/>
            </a:pPr>
            <a:r>
              <a:rPr lang="en-US" sz="2400" dirty="0">
                <a:highlight>
                  <a:srgbClr val="808080"/>
                </a:highlight>
              </a:rPr>
              <a:t>console.log(8);</a:t>
            </a:r>
          </a:p>
          <a:p>
            <a:pPr marL="0" indent="0">
              <a:buNone/>
            </a:pPr>
            <a:r>
              <a:rPr lang="en-US" sz="2400" dirty="0">
                <a:highlight>
                  <a:srgbClr val="808080"/>
                </a:highlight>
              </a:rPr>
              <a:t>console.log(10);</a:t>
            </a:r>
          </a:p>
          <a:p>
            <a:pPr marL="0" indent="0">
              <a:buNone/>
            </a:pPr>
            <a:r>
              <a:rPr lang="en-US" sz="2400" dirty="0">
                <a:highlight>
                  <a:srgbClr val="808080"/>
                </a:highlight>
              </a:rPr>
              <a:t>console.log(12);</a:t>
            </a:r>
          </a:p>
        </p:txBody>
      </p:sp>
      <p:sp>
        <p:nvSpPr>
          <p:cNvPr id="4" name="Slide Number Placeholder 3">
            <a:extLst>
              <a:ext uri="{FF2B5EF4-FFF2-40B4-BE49-F238E27FC236}">
                <a16:creationId xmlns:a16="http://schemas.microsoft.com/office/drawing/2014/main" id="{7B5B10A4-CE33-4307-8118-48FB1B08CD06}"/>
              </a:ext>
            </a:extLst>
          </p:cNvPr>
          <p:cNvSpPr>
            <a:spLocks noGrp="1"/>
          </p:cNvSpPr>
          <p:nvPr>
            <p:ph type="sldNum" sz="quarter" idx="12"/>
          </p:nvPr>
        </p:nvSpPr>
        <p:spPr/>
        <p:txBody>
          <a:bodyPr/>
          <a:lstStyle/>
          <a:p>
            <a:fld id="{FE3F907A-E4B5-4FE4-9444-C650663D9A8F}" type="slidenum">
              <a:rPr lang="en-US" smtClean="0"/>
              <a:t>32</a:t>
            </a:fld>
            <a:endParaRPr lang="en-US"/>
          </a:p>
        </p:txBody>
      </p:sp>
    </p:spTree>
    <p:extLst>
      <p:ext uri="{BB962C8B-B14F-4D97-AF65-F5344CB8AC3E}">
        <p14:creationId xmlns:p14="http://schemas.microsoft.com/office/powerpoint/2010/main" val="1190776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168F-97E0-42CA-A231-BD9910FC5FD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FBDF398-8134-43CD-B4FC-B610DD23E8A1}"/>
              </a:ext>
            </a:extLst>
          </p:cNvPr>
          <p:cNvSpPr>
            <a:spLocks noGrp="1"/>
          </p:cNvSpPr>
          <p:nvPr>
            <p:ph idx="1"/>
          </p:nvPr>
        </p:nvSpPr>
        <p:spPr>
          <a:xfrm>
            <a:off x="1103312" y="1671638"/>
            <a:ext cx="9249228" cy="4733644"/>
          </a:xfrm>
        </p:spPr>
        <p:txBody>
          <a:bodyPr/>
          <a:lstStyle/>
          <a:p>
            <a:pPr marL="0" indent="0">
              <a:buNone/>
            </a:pPr>
            <a:r>
              <a:rPr lang="en-US" sz="2400" dirty="0"/>
              <a:t>That works, but the idea of writing a program is to make something </a:t>
            </a:r>
            <a:r>
              <a:rPr lang="en-US" sz="2400" i="1" dirty="0"/>
              <a:t>less</a:t>
            </a:r>
          </a:p>
          <a:p>
            <a:pPr marL="0" indent="0">
              <a:buNone/>
            </a:pPr>
            <a:r>
              <a:rPr lang="en-US" sz="2400" dirty="0"/>
              <a:t>work, not more. If we needed all even numbers less than 1,000, this approach would be unworkable. What we need is a way to run a piece of code multiple times. This form of control flow is called </a:t>
            </a:r>
            <a:r>
              <a:rPr lang="en-US" sz="2400" b="1" dirty="0"/>
              <a:t>a </a:t>
            </a:r>
            <a:r>
              <a:rPr lang="en-US" sz="2400" b="1" i="1" dirty="0"/>
              <a:t>loop</a:t>
            </a:r>
            <a:r>
              <a:rPr lang="en-US" sz="2400" dirty="0"/>
              <a:t>.</a:t>
            </a:r>
          </a:p>
          <a:p>
            <a:pPr marL="0" indent="0">
              <a:buNone/>
            </a:pPr>
            <a:endParaRPr lang="en-US" dirty="0"/>
          </a:p>
        </p:txBody>
      </p:sp>
      <p:sp>
        <p:nvSpPr>
          <p:cNvPr id="4" name="Slide Number Placeholder 3">
            <a:extLst>
              <a:ext uri="{FF2B5EF4-FFF2-40B4-BE49-F238E27FC236}">
                <a16:creationId xmlns:a16="http://schemas.microsoft.com/office/drawing/2014/main" id="{8E01DD81-89AD-4FB4-BFB4-931CA67B0F8F}"/>
              </a:ext>
            </a:extLst>
          </p:cNvPr>
          <p:cNvSpPr>
            <a:spLocks noGrp="1"/>
          </p:cNvSpPr>
          <p:nvPr>
            <p:ph type="sldNum" sz="quarter" idx="12"/>
          </p:nvPr>
        </p:nvSpPr>
        <p:spPr/>
        <p:txBody>
          <a:bodyPr/>
          <a:lstStyle/>
          <a:p>
            <a:fld id="{FE3F907A-E4B5-4FE4-9444-C650663D9A8F}" type="slidenum">
              <a:rPr lang="en-US" smtClean="0"/>
              <a:t>33</a:t>
            </a:fld>
            <a:endParaRPr lang="en-US"/>
          </a:p>
        </p:txBody>
      </p:sp>
      <p:pic>
        <p:nvPicPr>
          <p:cNvPr id="6" name="Picture 5">
            <a:extLst>
              <a:ext uri="{FF2B5EF4-FFF2-40B4-BE49-F238E27FC236}">
                <a16:creationId xmlns:a16="http://schemas.microsoft.com/office/drawing/2014/main" id="{DEBCA3E8-3CD7-4DCC-A57A-1C6C8424D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67" y="4227954"/>
            <a:ext cx="4614048" cy="1796621"/>
          </a:xfrm>
          <a:prstGeom prst="rect">
            <a:avLst/>
          </a:prstGeom>
        </p:spPr>
      </p:pic>
    </p:spTree>
    <p:extLst>
      <p:ext uri="{BB962C8B-B14F-4D97-AF65-F5344CB8AC3E}">
        <p14:creationId xmlns:p14="http://schemas.microsoft.com/office/powerpoint/2010/main" val="2341755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9AB6-2F93-48F3-9B2E-32D54380AD9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D6C2CB2-57A8-40A5-9A5D-7DEE2D5D205B}"/>
              </a:ext>
            </a:extLst>
          </p:cNvPr>
          <p:cNvSpPr>
            <a:spLocks noGrp="1"/>
          </p:cNvSpPr>
          <p:nvPr>
            <p:ph idx="1"/>
          </p:nvPr>
        </p:nvSpPr>
        <p:spPr>
          <a:xfrm>
            <a:off x="964063" y="1328738"/>
            <a:ext cx="10226676" cy="5529262"/>
          </a:xfrm>
        </p:spPr>
        <p:txBody>
          <a:bodyPr>
            <a:normAutofit lnSpcReduction="10000"/>
          </a:bodyPr>
          <a:lstStyle/>
          <a:p>
            <a:pPr marL="0" indent="0">
              <a:buNone/>
            </a:pPr>
            <a:r>
              <a:rPr lang="en-US" sz="2400" dirty="0"/>
              <a:t>Looping control flow allows us to go back to some point in the program where we were before and repeat it with our current program state. If we combine</a:t>
            </a:r>
          </a:p>
          <a:p>
            <a:pPr marL="0" indent="0">
              <a:buNone/>
            </a:pPr>
            <a:r>
              <a:rPr lang="en-US" sz="2400" dirty="0"/>
              <a:t>this with a binding that counts, we can do something like this:</a:t>
            </a:r>
          </a:p>
          <a:p>
            <a:pPr marL="0" indent="0">
              <a:buNone/>
            </a:pPr>
            <a:r>
              <a:rPr lang="en-US" sz="2400" dirty="0">
                <a:highlight>
                  <a:srgbClr val="808080"/>
                </a:highlight>
              </a:rPr>
              <a:t>let number = 0;</a:t>
            </a:r>
          </a:p>
          <a:p>
            <a:pPr marL="0" indent="0">
              <a:buNone/>
            </a:pPr>
            <a:r>
              <a:rPr lang="en-US" sz="2400" dirty="0">
                <a:highlight>
                  <a:srgbClr val="808080"/>
                </a:highlight>
              </a:rPr>
              <a:t>while (number &lt;= 12) {</a:t>
            </a:r>
          </a:p>
          <a:p>
            <a:pPr marL="0" indent="0">
              <a:buNone/>
            </a:pPr>
            <a:r>
              <a:rPr lang="en-US" sz="2400" dirty="0">
                <a:highlight>
                  <a:srgbClr val="808080"/>
                </a:highlight>
              </a:rPr>
              <a:t>console.log(number);</a:t>
            </a:r>
          </a:p>
          <a:p>
            <a:pPr marL="0" indent="0">
              <a:buNone/>
            </a:pPr>
            <a:r>
              <a:rPr lang="en-US" sz="2400" dirty="0">
                <a:highlight>
                  <a:srgbClr val="808080"/>
                </a:highlight>
              </a:rPr>
              <a:t>number = number + 2;</a:t>
            </a:r>
          </a:p>
          <a:p>
            <a:pPr marL="0" indent="0">
              <a:buNone/>
            </a:pPr>
            <a:r>
              <a:rPr lang="en-US" sz="2400" dirty="0">
                <a:highlight>
                  <a:srgbClr val="808080"/>
                </a:highlight>
              </a:rPr>
              <a:t>}</a:t>
            </a:r>
          </a:p>
          <a:p>
            <a:pPr marL="0" indent="0">
              <a:buNone/>
            </a:pPr>
            <a:r>
              <a:rPr lang="en-US" sz="2400" dirty="0"/>
              <a:t>// → 0</a:t>
            </a:r>
          </a:p>
          <a:p>
            <a:pPr marL="0" indent="0">
              <a:buNone/>
            </a:pPr>
            <a:r>
              <a:rPr lang="en-US" sz="2400" dirty="0"/>
              <a:t>// → 2</a:t>
            </a:r>
          </a:p>
          <a:p>
            <a:pPr marL="0" indent="0">
              <a:buNone/>
            </a:pPr>
            <a:r>
              <a:rPr lang="en-US" sz="2400" dirty="0"/>
              <a:t>// … etcetera</a:t>
            </a:r>
          </a:p>
        </p:txBody>
      </p:sp>
      <p:sp>
        <p:nvSpPr>
          <p:cNvPr id="4" name="Slide Number Placeholder 3">
            <a:extLst>
              <a:ext uri="{FF2B5EF4-FFF2-40B4-BE49-F238E27FC236}">
                <a16:creationId xmlns:a16="http://schemas.microsoft.com/office/drawing/2014/main" id="{EF7AEC9E-C655-46EE-BD6E-F5930BDDECF2}"/>
              </a:ext>
            </a:extLst>
          </p:cNvPr>
          <p:cNvSpPr>
            <a:spLocks noGrp="1"/>
          </p:cNvSpPr>
          <p:nvPr>
            <p:ph type="sldNum" sz="quarter" idx="12"/>
          </p:nvPr>
        </p:nvSpPr>
        <p:spPr/>
        <p:txBody>
          <a:bodyPr/>
          <a:lstStyle/>
          <a:p>
            <a:fld id="{FE3F907A-E4B5-4FE4-9444-C650663D9A8F}" type="slidenum">
              <a:rPr lang="en-US" smtClean="0"/>
              <a:t>34</a:t>
            </a:fld>
            <a:endParaRPr lang="en-US"/>
          </a:p>
        </p:txBody>
      </p:sp>
    </p:spTree>
    <p:extLst>
      <p:ext uri="{BB962C8B-B14F-4D97-AF65-F5344CB8AC3E}">
        <p14:creationId xmlns:p14="http://schemas.microsoft.com/office/powerpoint/2010/main" val="3828313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25D4-E8A9-4DCC-BE3E-CD5F51AEEEAE}"/>
              </a:ext>
            </a:extLst>
          </p:cNvPr>
          <p:cNvSpPr>
            <a:spLocks noGrp="1"/>
          </p:cNvSpPr>
          <p:nvPr>
            <p:ph type="title"/>
          </p:nvPr>
        </p:nvSpPr>
        <p:spPr/>
        <p:txBody>
          <a:bodyPr/>
          <a:lstStyle/>
          <a:p>
            <a:r>
              <a:rPr lang="en-US" dirty="0"/>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1D8F5-DA81-46F6-ACEB-14ACDD16592E}"/>
                  </a:ext>
                </a:extLst>
              </p:cNvPr>
              <p:cNvSpPr>
                <a:spLocks noGrp="1"/>
              </p:cNvSpPr>
              <p:nvPr>
                <p:ph idx="1"/>
              </p:nvPr>
            </p:nvSpPr>
            <p:spPr>
              <a:xfrm>
                <a:off x="1103312" y="1414464"/>
                <a:ext cx="10898188" cy="5443536"/>
              </a:xfrm>
            </p:spPr>
            <p:txBody>
              <a:bodyPr>
                <a:normAutofit fontScale="92500" lnSpcReduction="20000"/>
              </a:bodyPr>
              <a:lstStyle/>
              <a:p>
                <a:pPr marL="0" indent="0">
                  <a:buNone/>
                </a:pPr>
                <a:r>
                  <a:rPr lang="en-US" sz="2400" dirty="0"/>
                  <a:t>As an example that actually does something useful, we can now write a</a:t>
                </a:r>
              </a:p>
              <a:p>
                <a:pPr marL="0" indent="0">
                  <a:buNone/>
                </a:pPr>
                <a:r>
                  <a:rPr lang="en-US" sz="2400" dirty="0"/>
                  <a:t>program that calculates and shows the value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10</m:t>
                        </m:r>
                      </m:sup>
                    </m:sSup>
                  </m:oMath>
                </a14:m>
                <a:r>
                  <a:rPr lang="en-US" sz="2400" dirty="0"/>
                  <a:t>  (2 to the 10th power). We</a:t>
                </a:r>
              </a:p>
              <a:p>
                <a:pPr marL="0" indent="0">
                  <a:buNone/>
                </a:pPr>
                <a:r>
                  <a:rPr lang="en-US" sz="2400" dirty="0"/>
                  <a:t>use two bindings: one to keep track of our result and one to count how often</a:t>
                </a:r>
              </a:p>
              <a:p>
                <a:pPr marL="0" indent="0">
                  <a:buNone/>
                </a:pPr>
                <a:r>
                  <a:rPr lang="en-US" sz="2400" dirty="0"/>
                  <a:t>we have multiplied this result by 2. The loop tests whether the second binding</a:t>
                </a:r>
              </a:p>
              <a:p>
                <a:pPr marL="0" indent="0">
                  <a:buNone/>
                </a:pPr>
                <a:r>
                  <a:rPr lang="en-US" sz="2400" dirty="0"/>
                  <a:t>has reached 10 yet and, if not, updates both bindings.</a:t>
                </a:r>
              </a:p>
              <a:p>
                <a:pPr marL="0" indent="0">
                  <a:buNone/>
                </a:pPr>
                <a:r>
                  <a:rPr lang="en-US" sz="2400" dirty="0">
                    <a:highlight>
                      <a:srgbClr val="808080"/>
                    </a:highlight>
                  </a:rPr>
                  <a:t>let result = 1;</a:t>
                </a:r>
              </a:p>
              <a:p>
                <a:pPr marL="0" indent="0">
                  <a:buNone/>
                </a:pPr>
                <a:r>
                  <a:rPr lang="en-US" sz="2400" dirty="0">
                    <a:highlight>
                      <a:srgbClr val="808080"/>
                    </a:highlight>
                  </a:rPr>
                  <a:t>let counter = 0;</a:t>
                </a:r>
              </a:p>
              <a:p>
                <a:pPr marL="0" indent="0">
                  <a:buNone/>
                </a:pPr>
                <a:r>
                  <a:rPr lang="en-US" sz="2400" dirty="0">
                    <a:highlight>
                      <a:srgbClr val="808080"/>
                    </a:highlight>
                  </a:rPr>
                  <a:t>while (counter &lt; 10) {</a:t>
                </a:r>
              </a:p>
              <a:p>
                <a:pPr marL="0" indent="0">
                  <a:buNone/>
                </a:pPr>
                <a:r>
                  <a:rPr lang="en-US" sz="2400" dirty="0">
                    <a:highlight>
                      <a:srgbClr val="808080"/>
                    </a:highlight>
                  </a:rPr>
                  <a:t>result = result * 2;</a:t>
                </a:r>
              </a:p>
              <a:p>
                <a:pPr marL="0" indent="0">
                  <a:buNone/>
                </a:pPr>
                <a:r>
                  <a:rPr lang="en-US" sz="2400" dirty="0">
                    <a:highlight>
                      <a:srgbClr val="808080"/>
                    </a:highlight>
                  </a:rPr>
                  <a:t>counter = counter + 1;</a:t>
                </a:r>
              </a:p>
              <a:p>
                <a:pPr marL="0" indent="0">
                  <a:buNone/>
                </a:pPr>
                <a:r>
                  <a:rPr lang="en-US" sz="2400" dirty="0">
                    <a:highlight>
                      <a:srgbClr val="808080"/>
                    </a:highlight>
                  </a:rPr>
                  <a:t>}</a:t>
                </a:r>
              </a:p>
              <a:p>
                <a:pPr marL="0" indent="0">
                  <a:buNone/>
                </a:pPr>
                <a:r>
                  <a:rPr lang="en-US" sz="2400" dirty="0">
                    <a:highlight>
                      <a:srgbClr val="808080"/>
                    </a:highlight>
                  </a:rPr>
                  <a:t>console.log(result);</a:t>
                </a:r>
              </a:p>
              <a:p>
                <a:pPr marL="0" indent="0">
                  <a:buNone/>
                </a:pPr>
                <a:r>
                  <a:rPr lang="en-US" sz="2400" dirty="0"/>
                  <a:t>// → 1024</a:t>
                </a:r>
              </a:p>
            </p:txBody>
          </p:sp>
        </mc:Choice>
        <mc:Fallback xmlns="">
          <p:sp>
            <p:nvSpPr>
              <p:cNvPr id="3" name="Content Placeholder 2">
                <a:extLst>
                  <a:ext uri="{FF2B5EF4-FFF2-40B4-BE49-F238E27FC236}">
                    <a16:creationId xmlns:a16="http://schemas.microsoft.com/office/drawing/2014/main" id="{0681D8F5-DA81-46F6-ACEB-14ACDD16592E}"/>
                  </a:ext>
                </a:extLst>
              </p:cNvPr>
              <p:cNvSpPr>
                <a:spLocks noGrp="1" noRot="1" noChangeAspect="1" noMove="1" noResize="1" noEditPoints="1" noAdjustHandles="1" noChangeArrowheads="1" noChangeShapeType="1" noTextEdit="1"/>
              </p:cNvSpPr>
              <p:nvPr>
                <p:ph idx="1"/>
              </p:nvPr>
            </p:nvSpPr>
            <p:spPr>
              <a:xfrm>
                <a:off x="1103312" y="1414464"/>
                <a:ext cx="10898188" cy="5443536"/>
              </a:xfrm>
              <a:blipFill>
                <a:blip r:embed="rId2"/>
                <a:stretch>
                  <a:fillRect l="-727" t="-2016" r="-16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D0AA82-BF94-4E31-BD7E-3BD4B1496E66}"/>
              </a:ext>
            </a:extLst>
          </p:cNvPr>
          <p:cNvSpPr>
            <a:spLocks noGrp="1"/>
          </p:cNvSpPr>
          <p:nvPr>
            <p:ph type="sldNum" sz="quarter" idx="12"/>
          </p:nvPr>
        </p:nvSpPr>
        <p:spPr/>
        <p:txBody>
          <a:bodyPr/>
          <a:lstStyle/>
          <a:p>
            <a:fld id="{FE3F907A-E4B5-4FE4-9444-C650663D9A8F}" type="slidenum">
              <a:rPr lang="en-US" smtClean="0"/>
              <a:t>35</a:t>
            </a:fld>
            <a:endParaRPr lang="en-US"/>
          </a:p>
        </p:txBody>
      </p:sp>
    </p:spTree>
    <p:extLst>
      <p:ext uri="{BB962C8B-B14F-4D97-AF65-F5344CB8AC3E}">
        <p14:creationId xmlns:p14="http://schemas.microsoft.com/office/powerpoint/2010/main" val="773997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0FAD-2375-4C9F-9F45-F57A9668CF6E}"/>
              </a:ext>
            </a:extLst>
          </p:cNvPr>
          <p:cNvSpPr>
            <a:spLocks noGrp="1"/>
          </p:cNvSpPr>
          <p:nvPr>
            <p:ph type="title"/>
          </p:nvPr>
        </p:nvSpPr>
        <p:spPr/>
        <p:txBody>
          <a:bodyPr/>
          <a:lstStyle/>
          <a:p>
            <a:r>
              <a:rPr lang="en-US" b="1" dirty="0">
                <a:solidFill>
                  <a:schemeClr val="tx1"/>
                </a:solidFill>
              </a:rPr>
              <a:t>JS – Statements(do - while)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DF39E212-56E2-44EF-A377-8B2B1D890A34}"/>
              </a:ext>
            </a:extLst>
          </p:cNvPr>
          <p:cNvSpPr>
            <a:spLocks noGrp="1"/>
          </p:cNvSpPr>
          <p:nvPr>
            <p:ph type="sldNum" sz="quarter" idx="12"/>
          </p:nvPr>
        </p:nvSpPr>
        <p:spPr/>
        <p:txBody>
          <a:bodyPr/>
          <a:lstStyle/>
          <a:p>
            <a:fld id="{FE3F907A-E4B5-4FE4-9444-C650663D9A8F}" type="slidenum">
              <a:rPr lang="en-US" smtClean="0"/>
              <a:t>36</a:t>
            </a:fld>
            <a:endParaRPr lang="en-US"/>
          </a:p>
        </p:txBody>
      </p:sp>
      <p:pic>
        <p:nvPicPr>
          <p:cNvPr id="6" name="Picture 5">
            <a:extLst>
              <a:ext uri="{FF2B5EF4-FFF2-40B4-BE49-F238E27FC236}">
                <a16:creationId xmlns:a16="http://schemas.microsoft.com/office/drawing/2014/main" id="{2EE28821-9343-4CCE-B634-946CA6369986}"/>
              </a:ext>
            </a:extLst>
          </p:cNvPr>
          <p:cNvPicPr>
            <a:picLocks noChangeAspect="1"/>
          </p:cNvPicPr>
          <p:nvPr/>
        </p:nvPicPr>
        <p:blipFill>
          <a:blip r:embed="rId2"/>
          <a:stretch>
            <a:fillRect/>
          </a:stretch>
        </p:blipFill>
        <p:spPr>
          <a:xfrm>
            <a:off x="856932" y="1853248"/>
            <a:ext cx="5239068" cy="4445952"/>
          </a:xfrm>
          <a:prstGeom prst="rect">
            <a:avLst/>
          </a:prstGeom>
        </p:spPr>
      </p:pic>
      <p:pic>
        <p:nvPicPr>
          <p:cNvPr id="8" name="Picture 7">
            <a:extLst>
              <a:ext uri="{FF2B5EF4-FFF2-40B4-BE49-F238E27FC236}">
                <a16:creationId xmlns:a16="http://schemas.microsoft.com/office/drawing/2014/main" id="{3EF22924-5988-4A34-8805-0FB27D88D7D7}"/>
              </a:ext>
            </a:extLst>
          </p:cNvPr>
          <p:cNvPicPr>
            <a:picLocks noChangeAspect="1"/>
          </p:cNvPicPr>
          <p:nvPr/>
        </p:nvPicPr>
        <p:blipFill>
          <a:blip r:embed="rId3"/>
          <a:stretch>
            <a:fillRect/>
          </a:stretch>
        </p:blipFill>
        <p:spPr>
          <a:xfrm>
            <a:off x="6306820" y="1853248"/>
            <a:ext cx="4625339" cy="4405985"/>
          </a:xfrm>
          <a:prstGeom prst="rect">
            <a:avLst/>
          </a:prstGeom>
        </p:spPr>
      </p:pic>
    </p:spTree>
    <p:extLst>
      <p:ext uri="{BB962C8B-B14F-4D97-AF65-F5344CB8AC3E}">
        <p14:creationId xmlns:p14="http://schemas.microsoft.com/office/powerpoint/2010/main" val="2153941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C30A-2F0E-459A-9337-833D076BDD4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9D2D7E5-7B63-4DBF-A1E1-24576BE34266}"/>
              </a:ext>
            </a:extLst>
          </p:cNvPr>
          <p:cNvSpPr>
            <a:spLocks noGrp="1"/>
          </p:cNvSpPr>
          <p:nvPr>
            <p:ph idx="1"/>
          </p:nvPr>
        </p:nvSpPr>
        <p:spPr>
          <a:xfrm>
            <a:off x="1103312" y="1500188"/>
            <a:ext cx="8946541" cy="4748211"/>
          </a:xfrm>
        </p:spPr>
        <p:txBody>
          <a:bodyPr>
            <a:normAutofit/>
          </a:bodyPr>
          <a:lstStyle/>
          <a:p>
            <a:pPr marL="0" indent="0">
              <a:buNone/>
            </a:pPr>
            <a:r>
              <a:rPr lang="en-US" sz="2400" dirty="0"/>
              <a:t>A do loop is a control structure similar to a while loop. It differs only on one point: a do loop always executes its body at least once, and it starts testing whether it should stop only after that first execution. To reflect this, the test appears after the body of the loop.</a:t>
            </a:r>
          </a:p>
          <a:p>
            <a:pPr marL="0" indent="0">
              <a:buNone/>
            </a:pPr>
            <a:r>
              <a:rPr lang="en-US" sz="2400" dirty="0">
                <a:highlight>
                  <a:srgbClr val="808080"/>
                </a:highlight>
              </a:rPr>
              <a:t>let </a:t>
            </a:r>
            <a:r>
              <a:rPr lang="en-US" sz="2400" dirty="0" err="1">
                <a:highlight>
                  <a:srgbClr val="808080"/>
                </a:highlight>
              </a:rPr>
              <a:t>yourName</a:t>
            </a:r>
            <a:r>
              <a:rPr lang="en-US" sz="2400" dirty="0">
                <a:highlight>
                  <a:srgbClr val="808080"/>
                </a:highlight>
              </a:rPr>
              <a:t>;</a:t>
            </a:r>
          </a:p>
          <a:p>
            <a:pPr marL="0" indent="0">
              <a:buNone/>
            </a:pPr>
            <a:r>
              <a:rPr lang="en-US" sz="2400" dirty="0">
                <a:highlight>
                  <a:srgbClr val="808080"/>
                </a:highlight>
              </a:rPr>
              <a:t>do {</a:t>
            </a:r>
          </a:p>
          <a:p>
            <a:pPr marL="0" indent="0">
              <a:buNone/>
            </a:pPr>
            <a:r>
              <a:rPr lang="en-US" sz="2400" dirty="0" err="1">
                <a:highlight>
                  <a:srgbClr val="808080"/>
                </a:highlight>
              </a:rPr>
              <a:t>yourName</a:t>
            </a:r>
            <a:r>
              <a:rPr lang="en-US" sz="2400" dirty="0">
                <a:highlight>
                  <a:srgbClr val="808080"/>
                </a:highlight>
              </a:rPr>
              <a:t> = prompt("Who are you?");</a:t>
            </a:r>
          </a:p>
          <a:p>
            <a:pPr marL="0" indent="0">
              <a:buNone/>
            </a:pPr>
            <a:r>
              <a:rPr lang="en-US" sz="2400" dirty="0">
                <a:highlight>
                  <a:srgbClr val="808080"/>
                </a:highlight>
              </a:rPr>
              <a:t>} while (!</a:t>
            </a:r>
            <a:r>
              <a:rPr lang="en-US" sz="2400" dirty="0" err="1">
                <a:highlight>
                  <a:srgbClr val="808080"/>
                </a:highlight>
              </a:rPr>
              <a:t>yourName</a:t>
            </a:r>
            <a:r>
              <a:rPr lang="en-US" sz="2400" dirty="0">
                <a:highlight>
                  <a:srgbClr val="808080"/>
                </a:highlight>
              </a:rPr>
              <a:t>);</a:t>
            </a:r>
          </a:p>
          <a:p>
            <a:pPr marL="0" indent="0">
              <a:buNone/>
            </a:pPr>
            <a:r>
              <a:rPr lang="en-US" sz="2400" dirty="0">
                <a:highlight>
                  <a:srgbClr val="808080"/>
                </a:highlight>
              </a:rPr>
              <a:t>console.log(</a:t>
            </a:r>
            <a:r>
              <a:rPr lang="en-US" sz="2400" dirty="0" err="1">
                <a:highlight>
                  <a:srgbClr val="808080"/>
                </a:highlight>
              </a:rPr>
              <a:t>yourName</a:t>
            </a:r>
            <a:r>
              <a:rPr lang="en-US" sz="2400" dirty="0">
                <a:highlight>
                  <a:srgbClr val="808080"/>
                </a:highlight>
              </a:rPr>
              <a:t>);</a:t>
            </a:r>
          </a:p>
        </p:txBody>
      </p:sp>
      <p:sp>
        <p:nvSpPr>
          <p:cNvPr id="4" name="Slide Number Placeholder 3">
            <a:extLst>
              <a:ext uri="{FF2B5EF4-FFF2-40B4-BE49-F238E27FC236}">
                <a16:creationId xmlns:a16="http://schemas.microsoft.com/office/drawing/2014/main" id="{FE57C10A-952B-4A75-84A1-DDE7F4AD3104}"/>
              </a:ext>
            </a:extLst>
          </p:cNvPr>
          <p:cNvSpPr>
            <a:spLocks noGrp="1"/>
          </p:cNvSpPr>
          <p:nvPr>
            <p:ph type="sldNum" sz="quarter" idx="12"/>
          </p:nvPr>
        </p:nvSpPr>
        <p:spPr/>
        <p:txBody>
          <a:bodyPr/>
          <a:lstStyle/>
          <a:p>
            <a:fld id="{FE3F907A-E4B5-4FE4-9444-C650663D9A8F}" type="slidenum">
              <a:rPr lang="en-US" smtClean="0"/>
              <a:t>37</a:t>
            </a:fld>
            <a:endParaRPr lang="en-US"/>
          </a:p>
        </p:txBody>
      </p:sp>
    </p:spTree>
    <p:extLst>
      <p:ext uri="{BB962C8B-B14F-4D97-AF65-F5344CB8AC3E}">
        <p14:creationId xmlns:p14="http://schemas.microsoft.com/office/powerpoint/2010/main" val="172810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DFDA-8D3A-4D94-A5A5-ACECB5F8446D}"/>
              </a:ext>
            </a:extLst>
          </p:cNvPr>
          <p:cNvSpPr>
            <a:spLocks noGrp="1"/>
          </p:cNvSpPr>
          <p:nvPr>
            <p:ph type="title"/>
          </p:nvPr>
        </p:nvSpPr>
        <p:spPr/>
        <p:txBody>
          <a:bodyPr/>
          <a:lstStyle/>
          <a:p>
            <a:r>
              <a:rPr lang="en-US" b="1" dirty="0">
                <a:solidFill>
                  <a:schemeClr val="tx1"/>
                </a:solidFill>
              </a:rPr>
              <a:t>JS – Statements (for loop) </a:t>
            </a:r>
            <a:br>
              <a:rPr lang="en-US" dirty="0"/>
            </a:br>
            <a:endParaRPr lang="en-US" dirty="0"/>
          </a:p>
        </p:txBody>
      </p:sp>
      <p:sp>
        <p:nvSpPr>
          <p:cNvPr id="4" name="Slide Number Placeholder 3">
            <a:extLst>
              <a:ext uri="{FF2B5EF4-FFF2-40B4-BE49-F238E27FC236}">
                <a16:creationId xmlns:a16="http://schemas.microsoft.com/office/drawing/2014/main" id="{58BA356B-A055-4418-9990-0A2CB78BB2F2}"/>
              </a:ext>
            </a:extLst>
          </p:cNvPr>
          <p:cNvSpPr>
            <a:spLocks noGrp="1"/>
          </p:cNvSpPr>
          <p:nvPr>
            <p:ph type="sldNum" sz="quarter" idx="12"/>
          </p:nvPr>
        </p:nvSpPr>
        <p:spPr/>
        <p:txBody>
          <a:bodyPr/>
          <a:lstStyle/>
          <a:p>
            <a:fld id="{FE3F907A-E4B5-4FE4-9444-C650663D9A8F}" type="slidenum">
              <a:rPr lang="en-US" smtClean="0"/>
              <a:t>38</a:t>
            </a:fld>
            <a:endParaRPr lang="en-US"/>
          </a:p>
        </p:txBody>
      </p:sp>
      <p:pic>
        <p:nvPicPr>
          <p:cNvPr id="6" name="Picture 5">
            <a:extLst>
              <a:ext uri="{FF2B5EF4-FFF2-40B4-BE49-F238E27FC236}">
                <a16:creationId xmlns:a16="http://schemas.microsoft.com/office/drawing/2014/main" id="{8B9EA7A9-9DCB-463E-A430-D033FCE8D5F1}"/>
              </a:ext>
            </a:extLst>
          </p:cNvPr>
          <p:cNvPicPr>
            <a:picLocks noChangeAspect="1"/>
          </p:cNvPicPr>
          <p:nvPr/>
        </p:nvPicPr>
        <p:blipFill>
          <a:blip r:embed="rId2"/>
          <a:stretch>
            <a:fillRect/>
          </a:stretch>
        </p:blipFill>
        <p:spPr>
          <a:xfrm>
            <a:off x="773430" y="1575752"/>
            <a:ext cx="4987290" cy="4499927"/>
          </a:xfrm>
          <a:prstGeom prst="rect">
            <a:avLst/>
          </a:prstGeom>
        </p:spPr>
      </p:pic>
      <p:pic>
        <p:nvPicPr>
          <p:cNvPr id="8" name="Picture 7">
            <a:extLst>
              <a:ext uri="{FF2B5EF4-FFF2-40B4-BE49-F238E27FC236}">
                <a16:creationId xmlns:a16="http://schemas.microsoft.com/office/drawing/2014/main" id="{91B72662-D21B-4F67-968B-0272CAF2D8F6}"/>
              </a:ext>
            </a:extLst>
          </p:cNvPr>
          <p:cNvPicPr>
            <a:picLocks noChangeAspect="1"/>
          </p:cNvPicPr>
          <p:nvPr/>
        </p:nvPicPr>
        <p:blipFill>
          <a:blip r:embed="rId3"/>
          <a:stretch>
            <a:fillRect/>
          </a:stretch>
        </p:blipFill>
        <p:spPr>
          <a:xfrm>
            <a:off x="6096000" y="1575752"/>
            <a:ext cx="4256540" cy="4499927"/>
          </a:xfrm>
          <a:prstGeom prst="rect">
            <a:avLst/>
          </a:prstGeom>
        </p:spPr>
      </p:pic>
    </p:spTree>
    <p:extLst>
      <p:ext uri="{BB962C8B-B14F-4D97-AF65-F5344CB8AC3E}">
        <p14:creationId xmlns:p14="http://schemas.microsoft.com/office/powerpoint/2010/main" val="2609543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9BCE-717B-4D88-86BC-C9BFC65172E8}"/>
              </a:ext>
            </a:extLst>
          </p:cNvPr>
          <p:cNvSpPr>
            <a:spLocks noGrp="1"/>
          </p:cNvSpPr>
          <p:nvPr>
            <p:ph type="title"/>
          </p:nvPr>
        </p:nvSpPr>
        <p:spPr/>
        <p:txBody>
          <a:bodyPr/>
          <a:lstStyle/>
          <a:p>
            <a:r>
              <a:rPr lang="en-US" b="1" dirty="0">
                <a:solidFill>
                  <a:schemeClr val="tx1"/>
                </a:solidFill>
              </a:rPr>
              <a:t>S – Statements(for loop)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AA8F4E3F-F28B-449F-8EF3-B1BD719B6BB4}"/>
              </a:ext>
            </a:extLst>
          </p:cNvPr>
          <p:cNvSpPr>
            <a:spLocks noGrp="1"/>
          </p:cNvSpPr>
          <p:nvPr>
            <p:ph type="sldNum" sz="quarter" idx="12"/>
          </p:nvPr>
        </p:nvSpPr>
        <p:spPr/>
        <p:txBody>
          <a:bodyPr/>
          <a:lstStyle/>
          <a:p>
            <a:fld id="{FE3F907A-E4B5-4FE4-9444-C650663D9A8F}" type="slidenum">
              <a:rPr lang="en-US" smtClean="0"/>
              <a:t>39</a:t>
            </a:fld>
            <a:endParaRPr lang="en-US"/>
          </a:p>
        </p:txBody>
      </p:sp>
      <p:pic>
        <p:nvPicPr>
          <p:cNvPr id="6" name="Picture 5">
            <a:extLst>
              <a:ext uri="{FF2B5EF4-FFF2-40B4-BE49-F238E27FC236}">
                <a16:creationId xmlns:a16="http://schemas.microsoft.com/office/drawing/2014/main" id="{16A15287-3E05-4BB4-95E0-5899F791DDD7}"/>
              </a:ext>
            </a:extLst>
          </p:cNvPr>
          <p:cNvPicPr>
            <a:picLocks noChangeAspect="1"/>
          </p:cNvPicPr>
          <p:nvPr/>
        </p:nvPicPr>
        <p:blipFill>
          <a:blip r:embed="rId2"/>
          <a:stretch>
            <a:fillRect/>
          </a:stretch>
        </p:blipFill>
        <p:spPr>
          <a:xfrm>
            <a:off x="576262" y="2033587"/>
            <a:ext cx="9474572" cy="3473133"/>
          </a:xfrm>
          <a:prstGeom prst="rect">
            <a:avLst/>
          </a:prstGeom>
        </p:spPr>
      </p:pic>
    </p:spTree>
    <p:extLst>
      <p:ext uri="{BB962C8B-B14F-4D97-AF65-F5344CB8AC3E}">
        <p14:creationId xmlns:p14="http://schemas.microsoft.com/office/powerpoint/2010/main" val="261185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29EB-F664-4821-9744-AC3A8912DFA7}"/>
              </a:ext>
            </a:extLst>
          </p:cNvPr>
          <p:cNvSpPr>
            <a:spLocks noGrp="1"/>
          </p:cNvSpPr>
          <p:nvPr>
            <p:ph type="title"/>
          </p:nvPr>
        </p:nvSpPr>
        <p:spPr/>
        <p:txBody>
          <a:bodyPr/>
          <a:lstStyle/>
          <a:p>
            <a:r>
              <a:rPr lang="en-US" b="1" dirty="0"/>
              <a:t>Bindings or </a:t>
            </a:r>
            <a:r>
              <a:rPr lang="en-US" b="1" dirty="0">
                <a:solidFill>
                  <a:schemeClr val="tx1"/>
                </a:solidFill>
              </a:rPr>
              <a:t>Variable</a:t>
            </a:r>
            <a:r>
              <a:rPr lang="en-US" dirty="0"/>
              <a:t> </a:t>
            </a:r>
            <a:br>
              <a:rPr lang="en-US" dirty="0"/>
            </a:br>
            <a:endParaRPr lang="en-US" dirty="0"/>
          </a:p>
        </p:txBody>
      </p:sp>
      <p:sp>
        <p:nvSpPr>
          <p:cNvPr id="3" name="Content Placeholder 2">
            <a:extLst>
              <a:ext uri="{FF2B5EF4-FFF2-40B4-BE49-F238E27FC236}">
                <a16:creationId xmlns:a16="http://schemas.microsoft.com/office/drawing/2014/main" id="{49D0D759-6BA3-4B95-A0A1-76C5E00F5627}"/>
              </a:ext>
            </a:extLst>
          </p:cNvPr>
          <p:cNvSpPr>
            <a:spLocks noGrp="1"/>
          </p:cNvSpPr>
          <p:nvPr>
            <p:ph idx="1"/>
          </p:nvPr>
        </p:nvSpPr>
        <p:spPr/>
        <p:txBody>
          <a:bodyPr>
            <a:normAutofit/>
          </a:bodyPr>
          <a:lstStyle/>
          <a:p>
            <a:pPr marL="0" indent="0">
              <a:buNone/>
            </a:pPr>
            <a:r>
              <a:rPr lang="en-US" sz="2500" dirty="0"/>
              <a:t>To catch and hold values, JavaScript provides a thing called a </a:t>
            </a:r>
            <a:r>
              <a:rPr lang="en-US" sz="2500" i="1" dirty="0"/>
              <a:t>binding</a:t>
            </a:r>
            <a:r>
              <a:rPr lang="en-US" sz="2500" dirty="0"/>
              <a:t>, or </a:t>
            </a:r>
            <a:r>
              <a:rPr lang="en-US" sz="2500" i="1" dirty="0"/>
              <a:t>variable</a:t>
            </a:r>
            <a:r>
              <a:rPr lang="en-US" sz="2500" dirty="0"/>
              <a:t>:</a:t>
            </a:r>
          </a:p>
          <a:p>
            <a:pPr marL="0" indent="0">
              <a:buNone/>
            </a:pPr>
            <a:r>
              <a:rPr lang="en-US" sz="2500" dirty="0">
                <a:highlight>
                  <a:srgbClr val="808080"/>
                </a:highlight>
              </a:rPr>
              <a:t>let caught = 5 * 5;</a:t>
            </a:r>
          </a:p>
          <a:p>
            <a:pPr marL="0" indent="0">
              <a:buNone/>
            </a:pPr>
            <a:r>
              <a:rPr lang="en-US" sz="2500" dirty="0"/>
              <a:t>The special word (</a:t>
            </a:r>
            <a:r>
              <a:rPr lang="en-US" sz="2500" i="1" dirty="0"/>
              <a:t>keyword</a:t>
            </a:r>
            <a:r>
              <a:rPr lang="en-US" sz="2500" dirty="0"/>
              <a:t>) let indicates that this sentence is going to define a binding. It is followed by the name of the binding and, if we want to immediately give it a value, by an = operator and an expression.</a:t>
            </a:r>
          </a:p>
        </p:txBody>
      </p:sp>
      <p:sp>
        <p:nvSpPr>
          <p:cNvPr id="4" name="Slide Number Placeholder 3">
            <a:extLst>
              <a:ext uri="{FF2B5EF4-FFF2-40B4-BE49-F238E27FC236}">
                <a16:creationId xmlns:a16="http://schemas.microsoft.com/office/drawing/2014/main" id="{AB19921B-4781-4440-AB51-852B7D929610}"/>
              </a:ext>
            </a:extLst>
          </p:cNvPr>
          <p:cNvSpPr>
            <a:spLocks noGrp="1"/>
          </p:cNvSpPr>
          <p:nvPr>
            <p:ph type="sldNum" sz="quarter" idx="12"/>
          </p:nvPr>
        </p:nvSpPr>
        <p:spPr/>
        <p:txBody>
          <a:bodyPr/>
          <a:lstStyle/>
          <a:p>
            <a:fld id="{FE3F907A-E4B5-4FE4-9444-C650663D9A8F}" type="slidenum">
              <a:rPr lang="en-US" smtClean="0"/>
              <a:t>4</a:t>
            </a:fld>
            <a:endParaRPr lang="en-US"/>
          </a:p>
        </p:txBody>
      </p:sp>
    </p:spTree>
    <p:extLst>
      <p:ext uri="{BB962C8B-B14F-4D97-AF65-F5344CB8AC3E}">
        <p14:creationId xmlns:p14="http://schemas.microsoft.com/office/powerpoint/2010/main" val="22937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0598-0C9D-409E-A810-DB5A210408A7}"/>
              </a:ext>
            </a:extLst>
          </p:cNvPr>
          <p:cNvSpPr>
            <a:spLocks noGrp="1"/>
          </p:cNvSpPr>
          <p:nvPr>
            <p:ph type="title"/>
          </p:nvPr>
        </p:nvSpPr>
        <p:spPr/>
        <p:txBody>
          <a:bodyPr/>
          <a:lstStyle/>
          <a:p>
            <a:r>
              <a:rPr lang="en-US" b="1" dirty="0"/>
              <a:t>for loops</a:t>
            </a:r>
            <a:endParaRPr lang="en-US" dirty="0"/>
          </a:p>
        </p:txBody>
      </p:sp>
      <p:sp>
        <p:nvSpPr>
          <p:cNvPr id="3" name="Content Placeholder 2">
            <a:extLst>
              <a:ext uri="{FF2B5EF4-FFF2-40B4-BE49-F238E27FC236}">
                <a16:creationId xmlns:a16="http://schemas.microsoft.com/office/drawing/2014/main" id="{5184218A-D22B-4804-8824-DFD0DD739C73}"/>
              </a:ext>
            </a:extLst>
          </p:cNvPr>
          <p:cNvSpPr>
            <a:spLocks noGrp="1"/>
          </p:cNvSpPr>
          <p:nvPr>
            <p:ph idx="1"/>
          </p:nvPr>
        </p:nvSpPr>
        <p:spPr>
          <a:xfrm>
            <a:off x="645130" y="1414464"/>
            <a:ext cx="10227658" cy="5443536"/>
          </a:xfrm>
        </p:spPr>
        <p:txBody>
          <a:bodyPr>
            <a:normAutofit fontScale="85000" lnSpcReduction="10000"/>
          </a:bodyPr>
          <a:lstStyle/>
          <a:p>
            <a:pPr marL="0" indent="0">
              <a:buNone/>
            </a:pPr>
            <a:r>
              <a:rPr lang="en-US" sz="2400" dirty="0"/>
              <a:t>Many loops follow the pattern shown in the while examples. First a “counter”</a:t>
            </a:r>
          </a:p>
          <a:p>
            <a:pPr marL="0" indent="0">
              <a:buNone/>
            </a:pPr>
            <a:r>
              <a:rPr lang="en-US" sz="2400" dirty="0"/>
              <a:t>binding is created to track the progress of the loop. Then comes a while loop,</a:t>
            </a:r>
          </a:p>
          <a:p>
            <a:pPr marL="0" indent="0">
              <a:buNone/>
            </a:pPr>
            <a:r>
              <a:rPr lang="en-US" sz="2400" dirty="0"/>
              <a:t>usually with a test expression that checks whether the counter has reached</a:t>
            </a:r>
          </a:p>
          <a:p>
            <a:pPr marL="0" indent="0">
              <a:buNone/>
            </a:pPr>
            <a:r>
              <a:rPr lang="en-US" sz="2400" dirty="0"/>
              <a:t>its end value. At the end of the loop body, the counter is updated to track</a:t>
            </a:r>
          </a:p>
          <a:p>
            <a:pPr marL="0" indent="0">
              <a:buNone/>
            </a:pPr>
            <a:r>
              <a:rPr lang="en-US" sz="2400" dirty="0"/>
              <a:t>progress.</a:t>
            </a:r>
          </a:p>
          <a:p>
            <a:pPr marL="0" indent="0">
              <a:buNone/>
            </a:pPr>
            <a:r>
              <a:rPr lang="en-US" sz="2400" dirty="0"/>
              <a:t>Because this pattern is so common, JavaScript and similar languages provide</a:t>
            </a:r>
          </a:p>
          <a:p>
            <a:pPr marL="0" indent="0">
              <a:buNone/>
            </a:pPr>
            <a:r>
              <a:rPr lang="en-US" sz="2400" dirty="0"/>
              <a:t>a slightly shorter and more comprehensive form, the for loop.</a:t>
            </a:r>
          </a:p>
          <a:p>
            <a:pPr marL="0" indent="0">
              <a:buNone/>
            </a:pPr>
            <a:r>
              <a:rPr lang="en-US" sz="2400" dirty="0">
                <a:highlight>
                  <a:srgbClr val="808080"/>
                </a:highlight>
              </a:rPr>
              <a:t>for (let number = 0; number &lt;= 12; number = number + 2) {</a:t>
            </a:r>
          </a:p>
          <a:p>
            <a:pPr marL="0" indent="0">
              <a:buNone/>
            </a:pPr>
            <a:r>
              <a:rPr lang="en-US" sz="2400" dirty="0">
                <a:highlight>
                  <a:srgbClr val="808080"/>
                </a:highlight>
              </a:rPr>
              <a:t>console.log(number);</a:t>
            </a:r>
          </a:p>
          <a:p>
            <a:pPr marL="0" indent="0">
              <a:buNone/>
            </a:pPr>
            <a:r>
              <a:rPr lang="en-US" sz="2400" dirty="0">
                <a:highlight>
                  <a:srgbClr val="808080"/>
                </a:highlight>
              </a:rPr>
              <a:t>}</a:t>
            </a:r>
          </a:p>
          <a:p>
            <a:pPr marL="0" indent="0">
              <a:buNone/>
            </a:pPr>
            <a:r>
              <a:rPr lang="en-US" sz="2400" dirty="0"/>
              <a:t>// → 0</a:t>
            </a:r>
          </a:p>
          <a:p>
            <a:pPr marL="0" indent="0">
              <a:buNone/>
            </a:pPr>
            <a:r>
              <a:rPr lang="en-US" sz="2400" dirty="0"/>
              <a:t>// → 2</a:t>
            </a:r>
          </a:p>
          <a:p>
            <a:pPr marL="0" indent="0">
              <a:buNone/>
            </a:pPr>
            <a:r>
              <a:rPr lang="en-US" sz="2400" dirty="0"/>
              <a:t>// … etcetera</a:t>
            </a:r>
          </a:p>
        </p:txBody>
      </p:sp>
      <p:sp>
        <p:nvSpPr>
          <p:cNvPr id="4" name="Slide Number Placeholder 3">
            <a:extLst>
              <a:ext uri="{FF2B5EF4-FFF2-40B4-BE49-F238E27FC236}">
                <a16:creationId xmlns:a16="http://schemas.microsoft.com/office/drawing/2014/main" id="{C21BB118-DA65-4EA4-8A35-09C941FF8395}"/>
              </a:ext>
            </a:extLst>
          </p:cNvPr>
          <p:cNvSpPr>
            <a:spLocks noGrp="1"/>
          </p:cNvSpPr>
          <p:nvPr>
            <p:ph type="sldNum" sz="quarter" idx="12"/>
          </p:nvPr>
        </p:nvSpPr>
        <p:spPr/>
        <p:txBody>
          <a:bodyPr/>
          <a:lstStyle/>
          <a:p>
            <a:fld id="{FE3F907A-E4B5-4FE4-9444-C650663D9A8F}" type="slidenum">
              <a:rPr lang="en-US" smtClean="0"/>
              <a:t>40</a:t>
            </a:fld>
            <a:endParaRPr lang="en-US"/>
          </a:p>
        </p:txBody>
      </p:sp>
    </p:spTree>
    <p:extLst>
      <p:ext uri="{BB962C8B-B14F-4D97-AF65-F5344CB8AC3E}">
        <p14:creationId xmlns:p14="http://schemas.microsoft.com/office/powerpoint/2010/main" val="3782973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6AAD-C66C-4C9F-90A1-24CDDFED412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7BCAA16-6DD9-49C6-A7C8-ADBC2E76A6ED}"/>
              </a:ext>
            </a:extLst>
          </p:cNvPr>
          <p:cNvSpPr>
            <a:spLocks noGrp="1"/>
          </p:cNvSpPr>
          <p:nvPr>
            <p:ph idx="1"/>
          </p:nvPr>
        </p:nvSpPr>
        <p:spPr>
          <a:xfrm>
            <a:off x="1103312" y="1371600"/>
            <a:ext cx="8946541" cy="4876799"/>
          </a:xfrm>
        </p:spPr>
        <p:txBody>
          <a:bodyPr>
            <a:normAutofit/>
          </a:bodyPr>
          <a:lstStyle/>
          <a:p>
            <a:pPr marL="0" indent="0">
              <a:buNone/>
            </a:pPr>
            <a:r>
              <a:rPr lang="en-US" sz="2400" dirty="0"/>
              <a:t>This is the code that computes 210 using for instead of while:</a:t>
            </a:r>
          </a:p>
          <a:p>
            <a:pPr marL="0" indent="0">
              <a:buNone/>
            </a:pPr>
            <a:r>
              <a:rPr lang="en-US" sz="2400" dirty="0">
                <a:highlight>
                  <a:srgbClr val="808080"/>
                </a:highlight>
              </a:rPr>
              <a:t>let result = 1;</a:t>
            </a:r>
          </a:p>
          <a:p>
            <a:pPr marL="0" indent="0">
              <a:buNone/>
            </a:pPr>
            <a:r>
              <a:rPr lang="en-US" sz="2400" dirty="0">
                <a:highlight>
                  <a:srgbClr val="808080"/>
                </a:highlight>
              </a:rPr>
              <a:t>for (let counter = 0; counter &lt; 10; counter = counter + 1) {</a:t>
            </a:r>
          </a:p>
          <a:p>
            <a:pPr marL="0" indent="0">
              <a:buNone/>
            </a:pPr>
            <a:r>
              <a:rPr lang="en-US" sz="2400" dirty="0">
                <a:highlight>
                  <a:srgbClr val="808080"/>
                </a:highlight>
              </a:rPr>
              <a:t>result = result * 2;</a:t>
            </a:r>
          </a:p>
          <a:p>
            <a:pPr marL="0" indent="0">
              <a:buNone/>
            </a:pPr>
            <a:r>
              <a:rPr lang="en-US" sz="2400" dirty="0">
                <a:highlight>
                  <a:srgbClr val="808080"/>
                </a:highlight>
              </a:rPr>
              <a:t>}</a:t>
            </a:r>
          </a:p>
          <a:p>
            <a:pPr marL="0" indent="0">
              <a:buNone/>
            </a:pPr>
            <a:r>
              <a:rPr lang="en-US" sz="2400" dirty="0">
                <a:highlight>
                  <a:srgbClr val="808080"/>
                </a:highlight>
              </a:rPr>
              <a:t>console.log(result);</a:t>
            </a:r>
          </a:p>
          <a:p>
            <a:pPr marL="0" indent="0">
              <a:buNone/>
            </a:pPr>
            <a:r>
              <a:rPr lang="en-US" sz="2400" dirty="0"/>
              <a:t>// → 1024</a:t>
            </a:r>
          </a:p>
        </p:txBody>
      </p:sp>
      <p:sp>
        <p:nvSpPr>
          <p:cNvPr id="4" name="Slide Number Placeholder 3">
            <a:extLst>
              <a:ext uri="{FF2B5EF4-FFF2-40B4-BE49-F238E27FC236}">
                <a16:creationId xmlns:a16="http://schemas.microsoft.com/office/drawing/2014/main" id="{7CDEC261-85C4-486B-BD43-ED9542FA0E6C}"/>
              </a:ext>
            </a:extLst>
          </p:cNvPr>
          <p:cNvSpPr>
            <a:spLocks noGrp="1"/>
          </p:cNvSpPr>
          <p:nvPr>
            <p:ph type="sldNum" sz="quarter" idx="12"/>
          </p:nvPr>
        </p:nvSpPr>
        <p:spPr/>
        <p:txBody>
          <a:bodyPr/>
          <a:lstStyle/>
          <a:p>
            <a:fld id="{FE3F907A-E4B5-4FE4-9444-C650663D9A8F}" type="slidenum">
              <a:rPr lang="en-US" smtClean="0"/>
              <a:t>41</a:t>
            </a:fld>
            <a:endParaRPr lang="en-US"/>
          </a:p>
        </p:txBody>
      </p:sp>
    </p:spTree>
    <p:extLst>
      <p:ext uri="{BB962C8B-B14F-4D97-AF65-F5344CB8AC3E}">
        <p14:creationId xmlns:p14="http://schemas.microsoft.com/office/powerpoint/2010/main" val="1369377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8EF3-D86E-494A-A438-ED851C648D6C}"/>
              </a:ext>
            </a:extLst>
          </p:cNvPr>
          <p:cNvSpPr>
            <a:spLocks noGrp="1"/>
          </p:cNvSpPr>
          <p:nvPr>
            <p:ph type="title"/>
          </p:nvPr>
        </p:nvSpPr>
        <p:spPr/>
        <p:txBody>
          <a:bodyPr/>
          <a:lstStyle/>
          <a:p>
            <a:r>
              <a:rPr lang="en-US" b="1" dirty="0">
                <a:solidFill>
                  <a:schemeClr val="tx1"/>
                </a:solidFill>
              </a:rPr>
              <a:t>JS – Statements(break)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AF64CA92-FB5B-4492-A70C-FC4E644DDDDF}"/>
              </a:ext>
            </a:extLst>
          </p:cNvPr>
          <p:cNvSpPr>
            <a:spLocks noGrp="1"/>
          </p:cNvSpPr>
          <p:nvPr>
            <p:ph type="sldNum" sz="quarter" idx="12"/>
          </p:nvPr>
        </p:nvSpPr>
        <p:spPr/>
        <p:txBody>
          <a:bodyPr/>
          <a:lstStyle/>
          <a:p>
            <a:fld id="{FE3F907A-E4B5-4FE4-9444-C650663D9A8F}" type="slidenum">
              <a:rPr lang="en-US" smtClean="0"/>
              <a:t>42</a:t>
            </a:fld>
            <a:endParaRPr lang="en-US"/>
          </a:p>
        </p:txBody>
      </p:sp>
      <p:pic>
        <p:nvPicPr>
          <p:cNvPr id="6" name="Picture 5">
            <a:extLst>
              <a:ext uri="{FF2B5EF4-FFF2-40B4-BE49-F238E27FC236}">
                <a16:creationId xmlns:a16="http://schemas.microsoft.com/office/drawing/2014/main" id="{9ECFA677-F528-43DC-B399-9DF487708B7D}"/>
              </a:ext>
            </a:extLst>
          </p:cNvPr>
          <p:cNvPicPr>
            <a:picLocks noChangeAspect="1"/>
          </p:cNvPicPr>
          <p:nvPr/>
        </p:nvPicPr>
        <p:blipFill>
          <a:blip r:embed="rId2"/>
          <a:stretch>
            <a:fillRect/>
          </a:stretch>
        </p:blipFill>
        <p:spPr>
          <a:xfrm>
            <a:off x="790575" y="1526222"/>
            <a:ext cx="5305425" cy="4275138"/>
          </a:xfrm>
          <a:prstGeom prst="rect">
            <a:avLst/>
          </a:prstGeom>
        </p:spPr>
      </p:pic>
      <p:pic>
        <p:nvPicPr>
          <p:cNvPr id="8" name="Picture 7">
            <a:extLst>
              <a:ext uri="{FF2B5EF4-FFF2-40B4-BE49-F238E27FC236}">
                <a16:creationId xmlns:a16="http://schemas.microsoft.com/office/drawing/2014/main" id="{159F703C-90E7-4CDC-8029-4C319E280EAE}"/>
              </a:ext>
            </a:extLst>
          </p:cNvPr>
          <p:cNvPicPr>
            <a:picLocks noChangeAspect="1"/>
          </p:cNvPicPr>
          <p:nvPr/>
        </p:nvPicPr>
        <p:blipFill>
          <a:blip r:embed="rId3"/>
          <a:stretch>
            <a:fillRect/>
          </a:stretch>
        </p:blipFill>
        <p:spPr>
          <a:xfrm>
            <a:off x="6546876" y="1442675"/>
            <a:ext cx="4161763" cy="4442231"/>
          </a:xfrm>
          <a:prstGeom prst="rect">
            <a:avLst/>
          </a:prstGeom>
        </p:spPr>
      </p:pic>
    </p:spTree>
    <p:extLst>
      <p:ext uri="{BB962C8B-B14F-4D97-AF65-F5344CB8AC3E}">
        <p14:creationId xmlns:p14="http://schemas.microsoft.com/office/powerpoint/2010/main" val="559424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469A-E132-473E-8FB3-642D9B7D673F}"/>
              </a:ext>
            </a:extLst>
          </p:cNvPr>
          <p:cNvSpPr>
            <a:spLocks noGrp="1"/>
          </p:cNvSpPr>
          <p:nvPr>
            <p:ph type="title"/>
          </p:nvPr>
        </p:nvSpPr>
        <p:spPr/>
        <p:txBody>
          <a:bodyPr/>
          <a:lstStyle/>
          <a:p>
            <a:r>
              <a:rPr lang="en-US" b="1" dirty="0"/>
              <a:t>Breaking Out of a Loop</a:t>
            </a:r>
            <a:endParaRPr lang="en-US" dirty="0"/>
          </a:p>
        </p:txBody>
      </p:sp>
      <p:sp>
        <p:nvSpPr>
          <p:cNvPr id="3" name="Content Placeholder 2">
            <a:extLst>
              <a:ext uri="{FF2B5EF4-FFF2-40B4-BE49-F238E27FC236}">
                <a16:creationId xmlns:a16="http://schemas.microsoft.com/office/drawing/2014/main" id="{1EA0BC79-6322-4BCC-9684-F2AF66D08053}"/>
              </a:ext>
            </a:extLst>
          </p:cNvPr>
          <p:cNvSpPr>
            <a:spLocks noGrp="1"/>
          </p:cNvSpPr>
          <p:nvPr>
            <p:ph idx="1"/>
          </p:nvPr>
        </p:nvSpPr>
        <p:spPr>
          <a:xfrm>
            <a:off x="1103312" y="1500188"/>
            <a:ext cx="10087427" cy="5357812"/>
          </a:xfrm>
        </p:spPr>
        <p:txBody>
          <a:bodyPr>
            <a:normAutofit fontScale="92500" lnSpcReduction="20000"/>
          </a:bodyPr>
          <a:lstStyle/>
          <a:p>
            <a:pPr marL="0" indent="0">
              <a:buNone/>
            </a:pPr>
            <a:r>
              <a:rPr lang="en-US" sz="2400" dirty="0"/>
              <a:t>Having the looping condition produce false is not the only way a loop can finish.</a:t>
            </a:r>
          </a:p>
          <a:p>
            <a:pPr marL="0" indent="0">
              <a:buNone/>
            </a:pPr>
            <a:r>
              <a:rPr lang="en-US" sz="2400" dirty="0"/>
              <a:t>There is a special statement called break that has the effect of immediately</a:t>
            </a:r>
          </a:p>
          <a:p>
            <a:pPr marL="0" indent="0">
              <a:buNone/>
            </a:pPr>
            <a:r>
              <a:rPr lang="en-US" sz="2400" dirty="0"/>
              <a:t>jumping out of the enclosing loop.</a:t>
            </a:r>
          </a:p>
          <a:p>
            <a:pPr marL="0" indent="0">
              <a:buNone/>
            </a:pPr>
            <a:r>
              <a:rPr lang="en-US" sz="2400" dirty="0"/>
              <a:t>This program illustrates the break statement. It finds the first number that</a:t>
            </a:r>
          </a:p>
          <a:p>
            <a:pPr marL="0" indent="0">
              <a:buNone/>
            </a:pPr>
            <a:r>
              <a:rPr lang="en-US" sz="2400" dirty="0"/>
              <a:t>is both greater than or equal to 20 and divisible by 7.</a:t>
            </a:r>
          </a:p>
          <a:p>
            <a:pPr marL="0" indent="0">
              <a:buNone/>
            </a:pPr>
            <a:r>
              <a:rPr lang="en-US" sz="2400" dirty="0">
                <a:highlight>
                  <a:srgbClr val="808080"/>
                </a:highlight>
              </a:rPr>
              <a:t>for (let current = 20; ; current = current + 1) {</a:t>
            </a:r>
          </a:p>
          <a:p>
            <a:pPr marL="0" indent="0">
              <a:buNone/>
            </a:pPr>
            <a:r>
              <a:rPr lang="en-US" sz="2400" dirty="0">
                <a:highlight>
                  <a:srgbClr val="808080"/>
                </a:highlight>
              </a:rPr>
              <a:t>if (current % 7 == 0) {</a:t>
            </a:r>
          </a:p>
          <a:p>
            <a:pPr marL="0" indent="0">
              <a:buNone/>
            </a:pPr>
            <a:r>
              <a:rPr lang="en-US" sz="2400" dirty="0">
                <a:highlight>
                  <a:srgbClr val="808080"/>
                </a:highlight>
              </a:rPr>
              <a:t>console.log(current);</a:t>
            </a:r>
          </a:p>
          <a:p>
            <a:pPr marL="0" indent="0">
              <a:buNone/>
            </a:pPr>
            <a:r>
              <a:rPr lang="en-US" sz="2400" dirty="0">
                <a:highlight>
                  <a:srgbClr val="808080"/>
                </a:highlight>
              </a:rPr>
              <a:t>break;</a:t>
            </a:r>
          </a:p>
          <a:p>
            <a:pPr marL="0" indent="0">
              <a:buNone/>
            </a:pPr>
            <a:r>
              <a:rPr lang="en-US" sz="2400" dirty="0">
                <a:highlight>
                  <a:srgbClr val="808080"/>
                </a:highlight>
              </a:rPr>
              <a:t>}</a:t>
            </a:r>
          </a:p>
          <a:p>
            <a:pPr marL="0" indent="0">
              <a:buNone/>
            </a:pPr>
            <a:r>
              <a:rPr lang="en-US" sz="2400" dirty="0">
                <a:highlight>
                  <a:srgbClr val="808080"/>
                </a:highlight>
              </a:rPr>
              <a:t>}</a:t>
            </a:r>
          </a:p>
          <a:p>
            <a:pPr marL="0" indent="0">
              <a:buNone/>
            </a:pPr>
            <a:r>
              <a:rPr lang="en-US" sz="2400" dirty="0">
                <a:highlight>
                  <a:srgbClr val="808080"/>
                </a:highlight>
              </a:rPr>
              <a:t>// → 21</a:t>
            </a:r>
          </a:p>
        </p:txBody>
      </p:sp>
      <p:sp>
        <p:nvSpPr>
          <p:cNvPr id="4" name="Slide Number Placeholder 3">
            <a:extLst>
              <a:ext uri="{FF2B5EF4-FFF2-40B4-BE49-F238E27FC236}">
                <a16:creationId xmlns:a16="http://schemas.microsoft.com/office/drawing/2014/main" id="{6EF5F1AF-F2BA-4EA7-B304-7E84328910D4}"/>
              </a:ext>
            </a:extLst>
          </p:cNvPr>
          <p:cNvSpPr>
            <a:spLocks noGrp="1"/>
          </p:cNvSpPr>
          <p:nvPr>
            <p:ph type="sldNum" sz="quarter" idx="12"/>
          </p:nvPr>
        </p:nvSpPr>
        <p:spPr/>
        <p:txBody>
          <a:bodyPr/>
          <a:lstStyle/>
          <a:p>
            <a:fld id="{FE3F907A-E4B5-4FE4-9444-C650663D9A8F}" type="slidenum">
              <a:rPr lang="en-US" smtClean="0"/>
              <a:t>43</a:t>
            </a:fld>
            <a:endParaRPr lang="en-US"/>
          </a:p>
        </p:txBody>
      </p:sp>
    </p:spTree>
    <p:extLst>
      <p:ext uri="{BB962C8B-B14F-4D97-AF65-F5344CB8AC3E}">
        <p14:creationId xmlns:p14="http://schemas.microsoft.com/office/powerpoint/2010/main" val="1246633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20E9-B085-4C90-85E9-E288880F0C9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CD718CB-F00E-4673-9949-2C6DADFE2469}"/>
              </a:ext>
            </a:extLst>
          </p:cNvPr>
          <p:cNvSpPr>
            <a:spLocks noGrp="1"/>
          </p:cNvSpPr>
          <p:nvPr>
            <p:ph idx="1"/>
          </p:nvPr>
        </p:nvSpPr>
        <p:spPr>
          <a:xfrm>
            <a:off x="646111" y="1514476"/>
            <a:ext cx="10247688" cy="5047795"/>
          </a:xfrm>
        </p:spPr>
        <p:txBody>
          <a:bodyPr>
            <a:normAutofit fontScale="92500"/>
          </a:bodyPr>
          <a:lstStyle/>
          <a:p>
            <a:pPr marL="0" indent="0">
              <a:buNone/>
            </a:pPr>
            <a:r>
              <a:rPr lang="en-US" sz="2400" dirty="0"/>
              <a:t>Using the remainder (%) operator is an easy way to test whether a number</a:t>
            </a:r>
          </a:p>
          <a:p>
            <a:pPr marL="0" indent="0">
              <a:buNone/>
            </a:pPr>
            <a:r>
              <a:rPr lang="en-US" sz="2400" dirty="0"/>
              <a:t>is divisible by another number. If it is, the remainder of their division is zero.</a:t>
            </a:r>
          </a:p>
          <a:p>
            <a:pPr marL="0" indent="0">
              <a:buNone/>
            </a:pPr>
            <a:r>
              <a:rPr lang="en-US" sz="2400" dirty="0"/>
              <a:t>The for construct in the example does not have a part that checks for the</a:t>
            </a:r>
          </a:p>
          <a:p>
            <a:pPr marL="0" indent="0">
              <a:buNone/>
            </a:pPr>
            <a:r>
              <a:rPr lang="en-US" sz="2400" dirty="0"/>
              <a:t>end of the loop. This means that the loop will never stop unless the break</a:t>
            </a:r>
          </a:p>
          <a:p>
            <a:pPr marL="0" indent="0">
              <a:buNone/>
            </a:pPr>
            <a:r>
              <a:rPr lang="en-US" sz="2400" dirty="0"/>
              <a:t>statement inside is executed.</a:t>
            </a:r>
          </a:p>
          <a:p>
            <a:pPr marL="0" indent="0">
              <a:buNone/>
            </a:pPr>
            <a:r>
              <a:rPr lang="en-US" sz="2400" dirty="0"/>
              <a:t>If you were to remove that break statement or you accidentally write an</a:t>
            </a:r>
          </a:p>
          <a:p>
            <a:pPr marL="0" indent="0">
              <a:buNone/>
            </a:pPr>
            <a:r>
              <a:rPr lang="en-US" sz="2400" dirty="0"/>
              <a:t>end condition that always produces true, your program would get stuck in an </a:t>
            </a:r>
            <a:r>
              <a:rPr lang="en-US" sz="2400" i="1" dirty="0"/>
              <a:t>infinite loop</a:t>
            </a:r>
            <a:r>
              <a:rPr lang="en-US" sz="2400" dirty="0"/>
              <a:t>. A program stuck in an infinite loop will never finish running,</a:t>
            </a:r>
          </a:p>
          <a:p>
            <a:pPr marL="0" indent="0">
              <a:buNone/>
            </a:pPr>
            <a:r>
              <a:rPr lang="en-US" sz="2400" dirty="0"/>
              <a:t>which is usually a bad thing.</a:t>
            </a:r>
          </a:p>
        </p:txBody>
      </p:sp>
      <p:sp>
        <p:nvSpPr>
          <p:cNvPr id="4" name="Slide Number Placeholder 3">
            <a:extLst>
              <a:ext uri="{FF2B5EF4-FFF2-40B4-BE49-F238E27FC236}">
                <a16:creationId xmlns:a16="http://schemas.microsoft.com/office/drawing/2014/main" id="{04853788-AD82-4FB8-B618-F473DB5CB239}"/>
              </a:ext>
            </a:extLst>
          </p:cNvPr>
          <p:cNvSpPr>
            <a:spLocks noGrp="1"/>
          </p:cNvSpPr>
          <p:nvPr>
            <p:ph type="sldNum" sz="quarter" idx="12"/>
          </p:nvPr>
        </p:nvSpPr>
        <p:spPr/>
        <p:txBody>
          <a:bodyPr/>
          <a:lstStyle/>
          <a:p>
            <a:fld id="{FE3F907A-E4B5-4FE4-9444-C650663D9A8F}" type="slidenum">
              <a:rPr lang="en-US" smtClean="0"/>
              <a:t>44</a:t>
            </a:fld>
            <a:endParaRPr lang="en-US"/>
          </a:p>
        </p:txBody>
      </p:sp>
    </p:spTree>
    <p:extLst>
      <p:ext uri="{BB962C8B-B14F-4D97-AF65-F5344CB8AC3E}">
        <p14:creationId xmlns:p14="http://schemas.microsoft.com/office/powerpoint/2010/main" val="2502152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0B5F6-9523-4D96-B3A8-01AE1DAF2A89}"/>
              </a:ext>
            </a:extLst>
          </p:cNvPr>
          <p:cNvSpPr>
            <a:spLocks noGrp="1"/>
          </p:cNvSpPr>
          <p:nvPr>
            <p:ph type="title"/>
          </p:nvPr>
        </p:nvSpPr>
        <p:spPr/>
        <p:txBody>
          <a:bodyPr/>
          <a:lstStyle/>
          <a:p>
            <a:r>
              <a:rPr lang="en-US" b="1" dirty="0">
                <a:solidFill>
                  <a:schemeClr val="tx1"/>
                </a:solidFill>
              </a:rPr>
              <a:t>JS – Statements(continue)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942CD229-2393-44AF-B6FE-26D8803BC38E}"/>
              </a:ext>
            </a:extLst>
          </p:cNvPr>
          <p:cNvSpPr>
            <a:spLocks noGrp="1"/>
          </p:cNvSpPr>
          <p:nvPr>
            <p:ph type="sldNum" sz="quarter" idx="12"/>
          </p:nvPr>
        </p:nvSpPr>
        <p:spPr/>
        <p:txBody>
          <a:bodyPr/>
          <a:lstStyle/>
          <a:p>
            <a:fld id="{FE3F907A-E4B5-4FE4-9444-C650663D9A8F}" type="slidenum">
              <a:rPr lang="en-US" smtClean="0"/>
              <a:t>45</a:t>
            </a:fld>
            <a:endParaRPr lang="en-US"/>
          </a:p>
        </p:txBody>
      </p:sp>
      <p:pic>
        <p:nvPicPr>
          <p:cNvPr id="6" name="Picture 5">
            <a:extLst>
              <a:ext uri="{FF2B5EF4-FFF2-40B4-BE49-F238E27FC236}">
                <a16:creationId xmlns:a16="http://schemas.microsoft.com/office/drawing/2014/main" id="{8B147439-6D77-41B7-A16D-D33C7B7B5966}"/>
              </a:ext>
            </a:extLst>
          </p:cNvPr>
          <p:cNvPicPr>
            <a:picLocks noChangeAspect="1"/>
          </p:cNvPicPr>
          <p:nvPr/>
        </p:nvPicPr>
        <p:blipFill>
          <a:blip r:embed="rId2"/>
          <a:stretch>
            <a:fillRect/>
          </a:stretch>
        </p:blipFill>
        <p:spPr>
          <a:xfrm>
            <a:off x="796290" y="1853248"/>
            <a:ext cx="5600700" cy="3948112"/>
          </a:xfrm>
          <a:prstGeom prst="rect">
            <a:avLst/>
          </a:prstGeom>
        </p:spPr>
      </p:pic>
      <p:pic>
        <p:nvPicPr>
          <p:cNvPr id="8" name="Picture 7">
            <a:extLst>
              <a:ext uri="{FF2B5EF4-FFF2-40B4-BE49-F238E27FC236}">
                <a16:creationId xmlns:a16="http://schemas.microsoft.com/office/drawing/2014/main" id="{CF524C10-7ADC-4245-A792-5D9A52E4E06E}"/>
              </a:ext>
            </a:extLst>
          </p:cNvPr>
          <p:cNvPicPr>
            <a:picLocks noChangeAspect="1"/>
          </p:cNvPicPr>
          <p:nvPr/>
        </p:nvPicPr>
        <p:blipFill>
          <a:blip r:embed="rId3"/>
          <a:stretch>
            <a:fillRect/>
          </a:stretch>
        </p:blipFill>
        <p:spPr>
          <a:xfrm>
            <a:off x="6803832" y="1853248"/>
            <a:ext cx="4057208" cy="3948112"/>
          </a:xfrm>
          <a:prstGeom prst="rect">
            <a:avLst/>
          </a:prstGeom>
        </p:spPr>
      </p:pic>
    </p:spTree>
    <p:extLst>
      <p:ext uri="{BB962C8B-B14F-4D97-AF65-F5344CB8AC3E}">
        <p14:creationId xmlns:p14="http://schemas.microsoft.com/office/powerpoint/2010/main" val="262521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F812-426E-4913-8783-708634C2499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E56DCC1-C4BD-4DB6-81C8-A688CB05CA88}"/>
              </a:ext>
            </a:extLst>
          </p:cNvPr>
          <p:cNvSpPr>
            <a:spLocks noGrp="1"/>
          </p:cNvSpPr>
          <p:nvPr>
            <p:ph idx="1"/>
          </p:nvPr>
        </p:nvSpPr>
        <p:spPr>
          <a:xfrm>
            <a:off x="1103312" y="1457325"/>
            <a:ext cx="8946541" cy="5157787"/>
          </a:xfrm>
        </p:spPr>
        <p:txBody>
          <a:bodyPr>
            <a:normAutofit/>
          </a:bodyPr>
          <a:lstStyle/>
          <a:p>
            <a:pPr marL="0" indent="0">
              <a:buNone/>
            </a:pPr>
            <a:r>
              <a:rPr lang="en-US" dirty="0"/>
              <a:t>The continue keyword is similar to break, in that it influences the progress of a loop. When continue is encountered in a loop body, control jumps out of the body and continues with the loop’s next iteration.</a:t>
            </a:r>
          </a:p>
          <a:p>
            <a:pPr marL="0" indent="0">
              <a:buNone/>
            </a:pPr>
            <a:endParaRPr lang="en-US" dirty="0"/>
          </a:p>
          <a:p>
            <a:pPr marL="0" indent="0">
              <a:buNone/>
            </a:pPr>
            <a:br>
              <a:rPr lang="nn-NO" dirty="0"/>
            </a:br>
            <a:r>
              <a:rPr lang="nn-NO" dirty="0">
                <a:highlight>
                  <a:srgbClr val="808080"/>
                </a:highlight>
              </a:rPr>
              <a:t>for(let i = 0; i &lt; 10; i ++)</a:t>
            </a:r>
          </a:p>
          <a:p>
            <a:pPr marL="0" indent="0">
              <a:buNone/>
            </a:pPr>
            <a:r>
              <a:rPr lang="nn-NO" dirty="0">
                <a:highlight>
                  <a:srgbClr val="808080"/>
                </a:highlight>
              </a:rPr>
              <a:t>{</a:t>
            </a:r>
          </a:p>
          <a:p>
            <a:pPr marL="0" indent="0">
              <a:buNone/>
            </a:pPr>
            <a:r>
              <a:rPr lang="nn-NO" dirty="0">
                <a:highlight>
                  <a:srgbClr val="808080"/>
                </a:highlight>
              </a:rPr>
              <a:t>if(i == 5){</a:t>
            </a:r>
          </a:p>
          <a:p>
            <a:pPr marL="0" indent="0">
              <a:buNone/>
            </a:pPr>
            <a:r>
              <a:rPr lang="nn-NO" dirty="0">
                <a:highlight>
                  <a:srgbClr val="808080"/>
                </a:highlight>
              </a:rPr>
              <a:t>continue;</a:t>
            </a:r>
          </a:p>
          <a:p>
            <a:pPr marL="0" indent="0">
              <a:buNone/>
            </a:pPr>
            <a:r>
              <a:rPr lang="nn-NO" dirty="0">
                <a:highlight>
                  <a:srgbClr val="808080"/>
                </a:highlight>
              </a:rPr>
              <a:t>}</a:t>
            </a:r>
          </a:p>
          <a:p>
            <a:pPr marL="0" indent="0">
              <a:buNone/>
            </a:pPr>
            <a:r>
              <a:rPr lang="nn-NO" dirty="0">
                <a:highlight>
                  <a:srgbClr val="808080"/>
                </a:highlight>
              </a:rPr>
              <a:t>console.log(i);</a:t>
            </a:r>
          </a:p>
          <a:p>
            <a:pPr marL="0" indent="0">
              <a:buNone/>
            </a:pPr>
            <a:r>
              <a:rPr lang="nn-NO" dirty="0">
                <a:highlight>
                  <a:srgbClr val="808080"/>
                </a:highlight>
              </a:rPr>
              <a:t>}</a:t>
            </a:r>
          </a:p>
          <a:p>
            <a:pPr marL="0" indent="0">
              <a:buNone/>
            </a:pPr>
            <a:endParaRPr lang="en-US" dirty="0"/>
          </a:p>
        </p:txBody>
      </p:sp>
      <p:sp>
        <p:nvSpPr>
          <p:cNvPr id="4" name="Slide Number Placeholder 3">
            <a:extLst>
              <a:ext uri="{FF2B5EF4-FFF2-40B4-BE49-F238E27FC236}">
                <a16:creationId xmlns:a16="http://schemas.microsoft.com/office/drawing/2014/main" id="{C6A06251-15EB-4D24-B527-15F52E3C65D0}"/>
              </a:ext>
            </a:extLst>
          </p:cNvPr>
          <p:cNvSpPr>
            <a:spLocks noGrp="1"/>
          </p:cNvSpPr>
          <p:nvPr>
            <p:ph type="sldNum" sz="quarter" idx="12"/>
          </p:nvPr>
        </p:nvSpPr>
        <p:spPr/>
        <p:txBody>
          <a:bodyPr/>
          <a:lstStyle/>
          <a:p>
            <a:fld id="{FE3F907A-E4B5-4FE4-9444-C650663D9A8F}" type="slidenum">
              <a:rPr lang="en-US" smtClean="0"/>
              <a:t>46</a:t>
            </a:fld>
            <a:endParaRPr lang="en-US"/>
          </a:p>
        </p:txBody>
      </p:sp>
    </p:spTree>
    <p:extLst>
      <p:ext uri="{BB962C8B-B14F-4D97-AF65-F5344CB8AC3E}">
        <p14:creationId xmlns:p14="http://schemas.microsoft.com/office/powerpoint/2010/main" val="392339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13AC-ABD6-48E7-A41F-EC512FE82CC4}"/>
              </a:ext>
            </a:extLst>
          </p:cNvPr>
          <p:cNvSpPr>
            <a:spLocks noGrp="1"/>
          </p:cNvSpPr>
          <p:nvPr>
            <p:ph type="title"/>
          </p:nvPr>
        </p:nvSpPr>
        <p:spPr/>
        <p:txBody>
          <a:bodyPr/>
          <a:lstStyle/>
          <a:p>
            <a:r>
              <a:rPr lang="en-US" b="1" dirty="0"/>
              <a:t>Updating bindings succinctly</a:t>
            </a:r>
            <a:endParaRPr lang="en-US" dirty="0"/>
          </a:p>
        </p:txBody>
      </p:sp>
      <p:sp>
        <p:nvSpPr>
          <p:cNvPr id="3" name="Content Placeholder 2">
            <a:extLst>
              <a:ext uri="{FF2B5EF4-FFF2-40B4-BE49-F238E27FC236}">
                <a16:creationId xmlns:a16="http://schemas.microsoft.com/office/drawing/2014/main" id="{03BF62DD-7636-4BF6-B2B8-4335D9E3DD02}"/>
              </a:ext>
            </a:extLst>
          </p:cNvPr>
          <p:cNvSpPr>
            <a:spLocks noGrp="1"/>
          </p:cNvSpPr>
          <p:nvPr>
            <p:ph idx="1"/>
          </p:nvPr>
        </p:nvSpPr>
        <p:spPr>
          <a:xfrm>
            <a:off x="646112" y="1371600"/>
            <a:ext cx="10899778" cy="5286375"/>
          </a:xfrm>
        </p:spPr>
        <p:txBody>
          <a:bodyPr>
            <a:normAutofit lnSpcReduction="10000"/>
          </a:bodyPr>
          <a:lstStyle/>
          <a:p>
            <a:pPr marL="0" indent="0">
              <a:buNone/>
            </a:pPr>
            <a:r>
              <a:rPr lang="en-US" dirty="0"/>
              <a:t>Especially when looping, a program often needs to “update” a binding to hold</a:t>
            </a:r>
          </a:p>
          <a:p>
            <a:pPr marL="0" indent="0">
              <a:buNone/>
            </a:pPr>
            <a:r>
              <a:rPr lang="en-US" dirty="0"/>
              <a:t>a value based on that binding’s previous value.</a:t>
            </a:r>
          </a:p>
          <a:p>
            <a:pPr marL="0" indent="0">
              <a:buNone/>
            </a:pPr>
            <a:r>
              <a:rPr lang="en-US" dirty="0"/>
              <a:t>counter = counter + 1;</a:t>
            </a:r>
          </a:p>
          <a:p>
            <a:pPr marL="0" indent="0">
              <a:buNone/>
            </a:pPr>
            <a:r>
              <a:rPr lang="en-US" dirty="0"/>
              <a:t>JavaScript provides a shortcut for this.</a:t>
            </a:r>
          </a:p>
          <a:p>
            <a:pPr marL="0" indent="0">
              <a:buNone/>
            </a:pPr>
            <a:r>
              <a:rPr lang="en-US" dirty="0"/>
              <a:t>counter += 1;</a:t>
            </a:r>
          </a:p>
          <a:p>
            <a:pPr marL="0" indent="0">
              <a:buNone/>
            </a:pPr>
            <a:r>
              <a:rPr lang="en-US" dirty="0"/>
              <a:t>Similar shortcuts work for many other operators, such as result *= 2 to double result or counter -= 1 to count downward.</a:t>
            </a:r>
          </a:p>
          <a:p>
            <a:pPr marL="0" indent="0">
              <a:buNone/>
            </a:pPr>
            <a:r>
              <a:rPr lang="en-US" dirty="0"/>
              <a:t>This allows us to shorten our counting example a little more.</a:t>
            </a:r>
          </a:p>
          <a:p>
            <a:pPr marL="0" indent="0">
              <a:buNone/>
            </a:pPr>
            <a:r>
              <a:rPr lang="en-US" dirty="0">
                <a:highlight>
                  <a:srgbClr val="808080"/>
                </a:highlight>
              </a:rPr>
              <a:t>for (let number = 0; number &lt;= 12; number += 2) {</a:t>
            </a:r>
          </a:p>
          <a:p>
            <a:pPr marL="0" indent="0">
              <a:buNone/>
            </a:pPr>
            <a:r>
              <a:rPr lang="en-US" dirty="0">
                <a:highlight>
                  <a:srgbClr val="808080"/>
                </a:highlight>
              </a:rPr>
              <a:t>console.log(number);</a:t>
            </a:r>
          </a:p>
          <a:p>
            <a:pPr marL="0" indent="0">
              <a:buNone/>
            </a:pPr>
            <a:r>
              <a:rPr lang="en-US" dirty="0">
                <a:highlight>
                  <a:srgbClr val="808080"/>
                </a:highlight>
              </a:rPr>
              <a:t>}</a:t>
            </a:r>
          </a:p>
          <a:p>
            <a:pPr marL="0" indent="0">
              <a:buNone/>
            </a:pPr>
            <a:r>
              <a:rPr lang="en-US" dirty="0"/>
              <a:t>For counter += 1 and counter -= 1, there are even shorter equivalents:</a:t>
            </a:r>
          </a:p>
          <a:p>
            <a:pPr marL="0" indent="0">
              <a:buNone/>
            </a:pPr>
            <a:r>
              <a:rPr lang="en-US" dirty="0"/>
              <a:t>counter++ and counter--.</a:t>
            </a:r>
          </a:p>
        </p:txBody>
      </p:sp>
      <p:sp>
        <p:nvSpPr>
          <p:cNvPr id="4" name="Slide Number Placeholder 3">
            <a:extLst>
              <a:ext uri="{FF2B5EF4-FFF2-40B4-BE49-F238E27FC236}">
                <a16:creationId xmlns:a16="http://schemas.microsoft.com/office/drawing/2014/main" id="{20DCB90B-EA27-49A2-9B63-7CBA40A3A68A}"/>
              </a:ext>
            </a:extLst>
          </p:cNvPr>
          <p:cNvSpPr>
            <a:spLocks noGrp="1"/>
          </p:cNvSpPr>
          <p:nvPr>
            <p:ph type="sldNum" sz="quarter" idx="12"/>
          </p:nvPr>
        </p:nvSpPr>
        <p:spPr/>
        <p:txBody>
          <a:bodyPr/>
          <a:lstStyle/>
          <a:p>
            <a:fld id="{FE3F907A-E4B5-4FE4-9444-C650663D9A8F}" type="slidenum">
              <a:rPr lang="en-US" smtClean="0"/>
              <a:t>47</a:t>
            </a:fld>
            <a:endParaRPr lang="en-US"/>
          </a:p>
        </p:txBody>
      </p:sp>
    </p:spTree>
    <p:extLst>
      <p:ext uri="{BB962C8B-B14F-4D97-AF65-F5344CB8AC3E}">
        <p14:creationId xmlns:p14="http://schemas.microsoft.com/office/powerpoint/2010/main" val="1196737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27ED-6AFF-4827-9C1B-7FE3E187BBB6}"/>
              </a:ext>
            </a:extLst>
          </p:cNvPr>
          <p:cNvSpPr>
            <a:spLocks noGrp="1"/>
          </p:cNvSpPr>
          <p:nvPr>
            <p:ph type="title"/>
          </p:nvPr>
        </p:nvSpPr>
        <p:spPr/>
        <p:txBody>
          <a:bodyPr/>
          <a:lstStyle/>
          <a:p>
            <a:r>
              <a:rPr lang="en-US" b="1" dirty="0">
                <a:solidFill>
                  <a:schemeClr val="tx1"/>
                </a:solidFill>
              </a:rPr>
              <a:t>JS – Statements (switch)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B08543BE-EC15-4876-B76D-592C181509A5}"/>
              </a:ext>
            </a:extLst>
          </p:cNvPr>
          <p:cNvSpPr>
            <a:spLocks noGrp="1"/>
          </p:cNvSpPr>
          <p:nvPr>
            <p:ph type="sldNum" sz="quarter" idx="12"/>
          </p:nvPr>
        </p:nvSpPr>
        <p:spPr/>
        <p:txBody>
          <a:bodyPr/>
          <a:lstStyle/>
          <a:p>
            <a:fld id="{FE3F907A-E4B5-4FE4-9444-C650663D9A8F}" type="slidenum">
              <a:rPr lang="en-US" smtClean="0"/>
              <a:t>48</a:t>
            </a:fld>
            <a:endParaRPr lang="en-US"/>
          </a:p>
        </p:txBody>
      </p:sp>
      <p:pic>
        <p:nvPicPr>
          <p:cNvPr id="6" name="Picture 5">
            <a:extLst>
              <a:ext uri="{FF2B5EF4-FFF2-40B4-BE49-F238E27FC236}">
                <a16:creationId xmlns:a16="http://schemas.microsoft.com/office/drawing/2014/main" id="{EBE602E1-7E9C-4841-8029-9D6B49A6B0A6}"/>
              </a:ext>
            </a:extLst>
          </p:cNvPr>
          <p:cNvPicPr>
            <a:picLocks noChangeAspect="1"/>
          </p:cNvPicPr>
          <p:nvPr/>
        </p:nvPicPr>
        <p:blipFill>
          <a:blip r:embed="rId2"/>
          <a:stretch>
            <a:fillRect/>
          </a:stretch>
        </p:blipFill>
        <p:spPr>
          <a:xfrm>
            <a:off x="765175" y="1351280"/>
            <a:ext cx="5639277" cy="4709477"/>
          </a:xfrm>
          <a:prstGeom prst="rect">
            <a:avLst/>
          </a:prstGeom>
        </p:spPr>
      </p:pic>
      <p:pic>
        <p:nvPicPr>
          <p:cNvPr id="8" name="Picture 7">
            <a:extLst>
              <a:ext uri="{FF2B5EF4-FFF2-40B4-BE49-F238E27FC236}">
                <a16:creationId xmlns:a16="http://schemas.microsoft.com/office/drawing/2014/main" id="{B929323B-23AE-45D3-8FD3-278AEAD2C4D2}"/>
              </a:ext>
            </a:extLst>
          </p:cNvPr>
          <p:cNvPicPr>
            <a:picLocks noChangeAspect="1"/>
          </p:cNvPicPr>
          <p:nvPr/>
        </p:nvPicPr>
        <p:blipFill>
          <a:blip r:embed="rId3"/>
          <a:stretch>
            <a:fillRect/>
          </a:stretch>
        </p:blipFill>
        <p:spPr>
          <a:xfrm>
            <a:off x="6686367" y="1351280"/>
            <a:ext cx="4740458" cy="4686694"/>
          </a:xfrm>
          <a:prstGeom prst="rect">
            <a:avLst/>
          </a:prstGeom>
        </p:spPr>
      </p:pic>
    </p:spTree>
    <p:extLst>
      <p:ext uri="{BB962C8B-B14F-4D97-AF65-F5344CB8AC3E}">
        <p14:creationId xmlns:p14="http://schemas.microsoft.com/office/powerpoint/2010/main" val="1895867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61F7-D052-48C5-A9DA-F91E3F250A69}"/>
              </a:ext>
            </a:extLst>
          </p:cNvPr>
          <p:cNvSpPr>
            <a:spLocks noGrp="1"/>
          </p:cNvSpPr>
          <p:nvPr>
            <p:ph type="title"/>
          </p:nvPr>
        </p:nvSpPr>
        <p:spPr/>
        <p:txBody>
          <a:bodyPr/>
          <a:lstStyle/>
          <a:p>
            <a:r>
              <a:rPr lang="en-US" b="1" dirty="0"/>
              <a:t>Dispatching on a value with switch</a:t>
            </a:r>
            <a:endParaRPr lang="en-US" dirty="0"/>
          </a:p>
        </p:txBody>
      </p:sp>
      <p:sp>
        <p:nvSpPr>
          <p:cNvPr id="3" name="Content Placeholder 2">
            <a:extLst>
              <a:ext uri="{FF2B5EF4-FFF2-40B4-BE49-F238E27FC236}">
                <a16:creationId xmlns:a16="http://schemas.microsoft.com/office/drawing/2014/main" id="{BC44CD74-9822-436E-8242-212CF3839891}"/>
              </a:ext>
            </a:extLst>
          </p:cNvPr>
          <p:cNvSpPr>
            <a:spLocks noGrp="1"/>
          </p:cNvSpPr>
          <p:nvPr>
            <p:ph idx="1"/>
          </p:nvPr>
        </p:nvSpPr>
        <p:spPr>
          <a:xfrm>
            <a:off x="645130" y="1395046"/>
            <a:ext cx="9404723" cy="5262929"/>
          </a:xfrm>
        </p:spPr>
        <p:txBody>
          <a:bodyPr>
            <a:normAutofit fontScale="92500" lnSpcReduction="20000"/>
          </a:bodyPr>
          <a:lstStyle/>
          <a:p>
            <a:pPr marL="0" indent="0">
              <a:buNone/>
            </a:pPr>
            <a:r>
              <a:rPr lang="en-US" sz="1800" dirty="0"/>
              <a:t>There is a construct called switch that is intended to express such a “dispatch” in a more direct way.</a:t>
            </a:r>
          </a:p>
          <a:p>
            <a:pPr marL="0" indent="0">
              <a:buNone/>
            </a:pPr>
            <a:r>
              <a:rPr lang="en-US" sz="1800" b="1" dirty="0"/>
              <a:t>Here is an example:</a:t>
            </a:r>
          </a:p>
          <a:p>
            <a:pPr marL="0" indent="0">
              <a:buNone/>
            </a:pPr>
            <a:r>
              <a:rPr lang="en-US" sz="1800" dirty="0">
                <a:highlight>
                  <a:srgbClr val="808080"/>
                </a:highlight>
              </a:rPr>
              <a:t>switch (prompt("What is the weather like?")) {</a:t>
            </a:r>
          </a:p>
          <a:p>
            <a:pPr marL="0" indent="0">
              <a:buNone/>
            </a:pPr>
            <a:r>
              <a:rPr lang="en-US" sz="1800" dirty="0">
                <a:highlight>
                  <a:srgbClr val="808080"/>
                </a:highlight>
              </a:rPr>
              <a:t>case "rainy":</a:t>
            </a:r>
          </a:p>
          <a:p>
            <a:pPr marL="0" indent="0">
              <a:buNone/>
            </a:pPr>
            <a:r>
              <a:rPr lang="en-US" sz="1800" dirty="0">
                <a:highlight>
                  <a:srgbClr val="808080"/>
                </a:highlight>
              </a:rPr>
              <a:t>console.log("Remember to bring an umbrella.");</a:t>
            </a:r>
          </a:p>
          <a:p>
            <a:pPr marL="0" indent="0">
              <a:buNone/>
            </a:pPr>
            <a:r>
              <a:rPr lang="en-US" sz="1800" dirty="0">
                <a:highlight>
                  <a:srgbClr val="808080"/>
                </a:highlight>
              </a:rPr>
              <a:t>break;</a:t>
            </a:r>
          </a:p>
          <a:p>
            <a:pPr marL="0" indent="0">
              <a:buNone/>
            </a:pPr>
            <a:r>
              <a:rPr lang="en-US" sz="1800" dirty="0">
                <a:highlight>
                  <a:srgbClr val="808080"/>
                </a:highlight>
              </a:rPr>
              <a:t>case "sunny":</a:t>
            </a:r>
          </a:p>
          <a:p>
            <a:pPr marL="0" indent="0">
              <a:buNone/>
            </a:pPr>
            <a:r>
              <a:rPr lang="en-US" sz="1800" dirty="0">
                <a:highlight>
                  <a:srgbClr val="808080"/>
                </a:highlight>
              </a:rPr>
              <a:t>console.log("Dress lightly.");</a:t>
            </a:r>
          </a:p>
          <a:p>
            <a:pPr marL="0" indent="0">
              <a:buNone/>
            </a:pPr>
            <a:r>
              <a:rPr lang="en-US" sz="1800" dirty="0">
                <a:highlight>
                  <a:srgbClr val="808080"/>
                </a:highlight>
              </a:rPr>
              <a:t>case "cloudy":</a:t>
            </a:r>
          </a:p>
          <a:p>
            <a:pPr marL="0" indent="0">
              <a:buNone/>
            </a:pPr>
            <a:r>
              <a:rPr lang="en-US" sz="1800" dirty="0">
                <a:highlight>
                  <a:srgbClr val="808080"/>
                </a:highlight>
              </a:rPr>
              <a:t>console.log("Go outside.");</a:t>
            </a:r>
          </a:p>
          <a:p>
            <a:pPr marL="0" indent="0">
              <a:buNone/>
            </a:pPr>
            <a:r>
              <a:rPr lang="en-US" sz="1800" dirty="0">
                <a:highlight>
                  <a:srgbClr val="808080"/>
                </a:highlight>
              </a:rPr>
              <a:t>break;</a:t>
            </a:r>
          </a:p>
          <a:p>
            <a:pPr marL="0" indent="0">
              <a:buNone/>
            </a:pPr>
            <a:r>
              <a:rPr lang="en-US" sz="1800" dirty="0">
                <a:highlight>
                  <a:srgbClr val="808080"/>
                </a:highlight>
              </a:rPr>
              <a:t>default:</a:t>
            </a:r>
          </a:p>
          <a:p>
            <a:pPr marL="0" indent="0">
              <a:buNone/>
            </a:pPr>
            <a:r>
              <a:rPr lang="en-US" sz="1800" dirty="0">
                <a:highlight>
                  <a:srgbClr val="808080"/>
                </a:highlight>
              </a:rPr>
              <a:t>console.log("Unknown weather type!");</a:t>
            </a:r>
          </a:p>
          <a:p>
            <a:pPr marL="0" indent="0">
              <a:buNone/>
            </a:pPr>
            <a:r>
              <a:rPr lang="en-US" sz="1800" dirty="0">
                <a:highlight>
                  <a:srgbClr val="808080"/>
                </a:highlight>
              </a:rPr>
              <a:t>break;</a:t>
            </a:r>
          </a:p>
          <a:p>
            <a:pPr marL="0" indent="0">
              <a:buNone/>
            </a:pPr>
            <a:r>
              <a:rPr lang="en-US" sz="1800" dirty="0">
                <a:highlight>
                  <a:srgbClr val="808080"/>
                </a:highlight>
              </a:rPr>
              <a:t>}</a:t>
            </a:r>
            <a:endParaRPr lang="en-US" sz="1800" b="1" dirty="0">
              <a:highlight>
                <a:srgbClr val="808080"/>
              </a:highlight>
            </a:endParaRPr>
          </a:p>
        </p:txBody>
      </p:sp>
      <p:sp>
        <p:nvSpPr>
          <p:cNvPr id="4" name="Slide Number Placeholder 3">
            <a:extLst>
              <a:ext uri="{FF2B5EF4-FFF2-40B4-BE49-F238E27FC236}">
                <a16:creationId xmlns:a16="http://schemas.microsoft.com/office/drawing/2014/main" id="{86F08518-339A-45DE-A31C-6C473012EF1A}"/>
              </a:ext>
            </a:extLst>
          </p:cNvPr>
          <p:cNvSpPr>
            <a:spLocks noGrp="1"/>
          </p:cNvSpPr>
          <p:nvPr>
            <p:ph type="sldNum" sz="quarter" idx="12"/>
          </p:nvPr>
        </p:nvSpPr>
        <p:spPr/>
        <p:txBody>
          <a:bodyPr/>
          <a:lstStyle/>
          <a:p>
            <a:fld id="{FE3F907A-E4B5-4FE4-9444-C650663D9A8F}" type="slidenum">
              <a:rPr lang="en-US" smtClean="0"/>
              <a:t>49</a:t>
            </a:fld>
            <a:endParaRPr lang="en-US"/>
          </a:p>
        </p:txBody>
      </p:sp>
    </p:spTree>
    <p:extLst>
      <p:ext uri="{BB962C8B-B14F-4D97-AF65-F5344CB8AC3E}">
        <p14:creationId xmlns:p14="http://schemas.microsoft.com/office/powerpoint/2010/main" val="269047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1F7B-EC40-40A9-8E31-072278744F2F}"/>
              </a:ext>
            </a:extLst>
          </p:cNvPr>
          <p:cNvSpPr>
            <a:spLocks noGrp="1"/>
          </p:cNvSpPr>
          <p:nvPr>
            <p:ph type="title"/>
          </p:nvPr>
        </p:nvSpPr>
        <p:spPr/>
        <p:txBody>
          <a:bodyPr/>
          <a:lstStyle/>
          <a:p>
            <a:r>
              <a:rPr lang="en-US" b="1" dirty="0">
                <a:solidFill>
                  <a:schemeClr val="tx1"/>
                </a:solidFill>
              </a:rPr>
              <a:t>Identifier Naming Conventions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EB6D32CB-6AE2-49D8-8D3A-977FD5316FB8}"/>
              </a:ext>
            </a:extLst>
          </p:cNvPr>
          <p:cNvSpPr>
            <a:spLocks noGrp="1"/>
          </p:cNvSpPr>
          <p:nvPr>
            <p:ph idx="1"/>
          </p:nvPr>
        </p:nvSpPr>
        <p:spPr>
          <a:xfrm>
            <a:off x="265044" y="2052918"/>
            <a:ext cx="11264348" cy="4195481"/>
          </a:xfrm>
        </p:spPr>
        <p:txBody>
          <a:bodyPr>
            <a:normAutofit fontScale="77500" lnSpcReduction="20000"/>
          </a:bodyPr>
          <a:lstStyle/>
          <a:p>
            <a:pPr marL="0" indent="0">
              <a:buNone/>
            </a:pPr>
            <a:r>
              <a:rPr lang="en-US" sz="3600" b="0" i="0" dirty="0">
                <a:effectLst/>
                <a:latin typeface="OpenSymbol"/>
              </a:rPr>
              <a:t>– </a:t>
            </a:r>
            <a:r>
              <a:rPr lang="en-US" sz="3600" b="0" i="0" dirty="0">
                <a:effectLst/>
                <a:latin typeface="LiberationSans"/>
              </a:rPr>
              <a:t>Use camelCase for identifier names (variables and</a:t>
            </a:r>
            <a:br>
              <a:rPr lang="en-US" sz="3600" b="0" i="0" dirty="0">
                <a:effectLst/>
                <a:latin typeface="LiberationSans"/>
              </a:rPr>
            </a:br>
            <a:r>
              <a:rPr lang="en-US" sz="3600" b="0" i="0" dirty="0">
                <a:effectLst/>
                <a:latin typeface="LiberationSans"/>
              </a:rPr>
              <a:t>functions)</a:t>
            </a:r>
            <a:br>
              <a:rPr lang="en-US" sz="3600" b="0" i="0" dirty="0">
                <a:effectLst/>
                <a:latin typeface="LiberationSans"/>
              </a:rPr>
            </a:br>
            <a:r>
              <a:rPr lang="en-US" sz="3600" b="0" i="0" dirty="0">
                <a:effectLst/>
                <a:latin typeface="OpenSymbol"/>
              </a:rPr>
              <a:t>– </a:t>
            </a:r>
            <a:r>
              <a:rPr lang="en-US" sz="3600" b="0" i="0" dirty="0">
                <a:effectLst/>
                <a:latin typeface="LiberationSans"/>
              </a:rPr>
              <a:t>The name should be descriptive and concise</a:t>
            </a:r>
            <a:br>
              <a:rPr lang="en-US" sz="3600" b="0" i="0" dirty="0">
                <a:effectLst/>
                <a:latin typeface="LiberationSans"/>
              </a:rPr>
            </a:br>
            <a:r>
              <a:rPr lang="en-US" sz="3600" b="0" i="0" dirty="0">
                <a:effectLst/>
                <a:latin typeface="OpenSymbol"/>
              </a:rPr>
              <a:t>– </a:t>
            </a:r>
            <a:r>
              <a:rPr lang="en-US" sz="3600" b="0" i="0" dirty="0">
                <a:effectLst/>
                <a:latin typeface="LiberationSans"/>
              </a:rPr>
              <a:t>All names start with a letter</a:t>
            </a:r>
            <a:br>
              <a:rPr lang="en-US" sz="3600" b="0" i="0" dirty="0">
                <a:effectLst/>
                <a:latin typeface="LiberationSans"/>
              </a:rPr>
            </a:br>
            <a:r>
              <a:rPr lang="en-US" sz="3600" b="0" i="0" dirty="0">
                <a:effectLst/>
                <a:latin typeface="OpenSymbol"/>
              </a:rPr>
              <a:t>– </a:t>
            </a:r>
            <a:r>
              <a:rPr lang="en-US" sz="3600" b="0" i="0" dirty="0">
                <a:effectLst/>
                <a:latin typeface="LiberationSans"/>
              </a:rPr>
              <a:t>Variable names are case sensitive</a:t>
            </a:r>
            <a:r>
              <a:rPr lang="en-US" sz="4000" dirty="0"/>
              <a:t> </a:t>
            </a:r>
          </a:p>
          <a:p>
            <a:pPr marL="0" indent="0">
              <a:buNone/>
            </a:pPr>
            <a:r>
              <a:rPr lang="en-US" sz="4100" b="0" i="0" dirty="0">
                <a:effectLst/>
                <a:latin typeface="OpenSymbol"/>
              </a:rPr>
              <a:t>– </a:t>
            </a:r>
            <a:r>
              <a:rPr lang="en-US" sz="4100" b="0" i="0" dirty="0">
                <a:effectLst/>
                <a:latin typeface="LiberationSans"/>
              </a:rPr>
              <a:t>Variable and function names written as camelCase</a:t>
            </a:r>
            <a:br>
              <a:rPr lang="en-US" sz="4100" b="0" i="0" dirty="0">
                <a:effectLst/>
                <a:latin typeface="LiberationSans"/>
              </a:rPr>
            </a:br>
            <a:r>
              <a:rPr lang="en-US" sz="4100" b="0" i="0" dirty="0">
                <a:effectLst/>
                <a:latin typeface="OpenSymbol"/>
              </a:rPr>
              <a:t>– </a:t>
            </a:r>
            <a:r>
              <a:rPr lang="en-US" sz="4100" b="0" i="0" dirty="0">
                <a:effectLst/>
                <a:latin typeface="LiberationSans"/>
              </a:rPr>
              <a:t>Global variables written in UPPERCASE</a:t>
            </a:r>
            <a:br>
              <a:rPr lang="en-US" sz="4100" b="0" i="0" dirty="0">
                <a:effectLst/>
                <a:latin typeface="LiberationSans"/>
              </a:rPr>
            </a:br>
            <a:r>
              <a:rPr lang="en-US" sz="4100" b="0" i="0" dirty="0">
                <a:effectLst/>
                <a:latin typeface="OpenSymbol"/>
              </a:rPr>
              <a:t>– </a:t>
            </a:r>
            <a:r>
              <a:rPr lang="en-US" sz="4100" b="0" i="0" dirty="0">
                <a:effectLst/>
                <a:latin typeface="LiberationSans"/>
              </a:rPr>
              <a:t>Constants written in UPPERCASE</a:t>
            </a:r>
            <a:r>
              <a:rPr lang="en-US" sz="6200" dirty="0"/>
              <a:t> </a:t>
            </a:r>
            <a:br>
              <a:rPr lang="en-US" sz="3600" dirty="0"/>
            </a:br>
            <a:br>
              <a:rPr lang="en-US" sz="4000" dirty="0"/>
            </a:br>
            <a:endParaRPr lang="en-US" sz="4000" dirty="0"/>
          </a:p>
        </p:txBody>
      </p:sp>
      <p:sp>
        <p:nvSpPr>
          <p:cNvPr id="4" name="Slide Number Placeholder 3">
            <a:extLst>
              <a:ext uri="{FF2B5EF4-FFF2-40B4-BE49-F238E27FC236}">
                <a16:creationId xmlns:a16="http://schemas.microsoft.com/office/drawing/2014/main" id="{5C88B611-70FC-465A-850D-F9D0D4836532}"/>
              </a:ext>
            </a:extLst>
          </p:cNvPr>
          <p:cNvSpPr>
            <a:spLocks noGrp="1"/>
          </p:cNvSpPr>
          <p:nvPr>
            <p:ph type="sldNum" sz="quarter" idx="12"/>
          </p:nvPr>
        </p:nvSpPr>
        <p:spPr/>
        <p:txBody>
          <a:bodyPr/>
          <a:lstStyle/>
          <a:p>
            <a:fld id="{FE3F907A-E4B5-4FE4-9444-C650663D9A8F}" type="slidenum">
              <a:rPr lang="en-US" smtClean="0"/>
              <a:t>5</a:t>
            </a:fld>
            <a:endParaRPr lang="en-US"/>
          </a:p>
        </p:txBody>
      </p:sp>
    </p:spTree>
    <p:extLst>
      <p:ext uri="{BB962C8B-B14F-4D97-AF65-F5344CB8AC3E}">
        <p14:creationId xmlns:p14="http://schemas.microsoft.com/office/powerpoint/2010/main" val="1609834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6A08-7BF8-4921-9257-EBFA0A057B9A}"/>
              </a:ext>
            </a:extLst>
          </p:cNvPr>
          <p:cNvSpPr>
            <a:spLocks noGrp="1"/>
          </p:cNvSpPr>
          <p:nvPr>
            <p:ph type="title"/>
          </p:nvPr>
        </p:nvSpPr>
        <p:spPr/>
        <p:txBody>
          <a:bodyPr/>
          <a:lstStyle/>
          <a:p>
            <a:r>
              <a:rPr lang="en-US" b="1" dirty="0"/>
              <a:t>Comments</a:t>
            </a:r>
            <a:endParaRPr lang="en-US" dirty="0"/>
          </a:p>
        </p:txBody>
      </p:sp>
      <p:sp>
        <p:nvSpPr>
          <p:cNvPr id="3" name="Content Placeholder 2">
            <a:extLst>
              <a:ext uri="{FF2B5EF4-FFF2-40B4-BE49-F238E27FC236}">
                <a16:creationId xmlns:a16="http://schemas.microsoft.com/office/drawing/2014/main" id="{216BEA24-6BF2-4909-89AB-555194027998}"/>
              </a:ext>
            </a:extLst>
          </p:cNvPr>
          <p:cNvSpPr>
            <a:spLocks noGrp="1"/>
          </p:cNvSpPr>
          <p:nvPr>
            <p:ph idx="1"/>
          </p:nvPr>
        </p:nvSpPr>
        <p:spPr>
          <a:xfrm>
            <a:off x="875201" y="1443318"/>
            <a:ext cx="10315538" cy="5414682"/>
          </a:xfrm>
        </p:spPr>
        <p:txBody>
          <a:bodyPr>
            <a:normAutofit lnSpcReduction="10000"/>
          </a:bodyPr>
          <a:lstStyle/>
          <a:p>
            <a:pPr marL="0" indent="0">
              <a:buNone/>
            </a:pPr>
            <a:r>
              <a:rPr lang="en-US" dirty="0"/>
              <a:t>A comment is a piece of text that is part of a program but is completely ignored by the computer. JavaScript has two ways of writing comments. To write a single-line comment, you can use two slash characters (//) and then the comment text after it.</a:t>
            </a:r>
          </a:p>
          <a:p>
            <a:pPr marL="0" indent="0">
              <a:buNone/>
            </a:pPr>
            <a:r>
              <a:rPr lang="en-US" dirty="0"/>
              <a:t>let </a:t>
            </a:r>
            <a:r>
              <a:rPr lang="en-US" dirty="0" err="1"/>
              <a:t>accountBalance</a:t>
            </a:r>
            <a:r>
              <a:rPr lang="en-US" dirty="0"/>
              <a:t> = </a:t>
            </a:r>
            <a:r>
              <a:rPr lang="en-US" dirty="0" err="1"/>
              <a:t>calculateBalance</a:t>
            </a:r>
            <a:r>
              <a:rPr lang="en-US" dirty="0"/>
              <a:t>(account);</a:t>
            </a:r>
          </a:p>
          <a:p>
            <a:pPr marL="0" indent="0">
              <a:buNone/>
            </a:pPr>
            <a:r>
              <a:rPr lang="en-US" dirty="0"/>
              <a:t>// It's a green hollow where a river sings</a:t>
            </a:r>
          </a:p>
          <a:p>
            <a:pPr marL="0" indent="0">
              <a:buNone/>
            </a:pPr>
            <a:r>
              <a:rPr lang="en-US" dirty="0"/>
              <a:t>A // comment goes only to the end of the line. A section of text between /* and */ will be ignored in its entirety.</a:t>
            </a:r>
          </a:p>
          <a:p>
            <a:pPr marL="0" indent="0">
              <a:buNone/>
            </a:pPr>
            <a:r>
              <a:rPr lang="en-US" dirty="0"/>
              <a:t>/*</a:t>
            </a:r>
          </a:p>
          <a:p>
            <a:pPr marL="0" indent="0">
              <a:buNone/>
            </a:pPr>
            <a:r>
              <a:rPr lang="en-US" dirty="0"/>
              <a:t>I first found this number scrawled on the back of an old notebook.</a:t>
            </a:r>
          </a:p>
          <a:p>
            <a:pPr marL="0" indent="0">
              <a:buNone/>
            </a:pPr>
            <a:r>
              <a:rPr lang="en-US" dirty="0"/>
              <a:t>Since then, it has often dropped by, showing up in phone numbers</a:t>
            </a:r>
          </a:p>
          <a:p>
            <a:pPr marL="0" indent="0">
              <a:buNone/>
            </a:pPr>
            <a:r>
              <a:rPr lang="en-US" dirty="0"/>
              <a:t>and the serial numbers of products that I've bought. It obviously</a:t>
            </a:r>
          </a:p>
          <a:p>
            <a:pPr marL="0" indent="0">
              <a:buNone/>
            </a:pPr>
            <a:r>
              <a:rPr lang="en-US" dirty="0"/>
              <a:t>likes me, so I've decided to keep it.</a:t>
            </a:r>
          </a:p>
          <a:p>
            <a:pPr marL="0" indent="0">
              <a:buNone/>
            </a:pPr>
            <a:r>
              <a:rPr lang="en-US" dirty="0"/>
              <a:t>*/</a:t>
            </a:r>
          </a:p>
        </p:txBody>
      </p:sp>
      <p:sp>
        <p:nvSpPr>
          <p:cNvPr id="4" name="Slide Number Placeholder 3">
            <a:extLst>
              <a:ext uri="{FF2B5EF4-FFF2-40B4-BE49-F238E27FC236}">
                <a16:creationId xmlns:a16="http://schemas.microsoft.com/office/drawing/2014/main" id="{5D77BA9A-4E60-4680-A08A-A5BCF40797C7}"/>
              </a:ext>
            </a:extLst>
          </p:cNvPr>
          <p:cNvSpPr>
            <a:spLocks noGrp="1"/>
          </p:cNvSpPr>
          <p:nvPr>
            <p:ph type="sldNum" sz="quarter" idx="12"/>
          </p:nvPr>
        </p:nvSpPr>
        <p:spPr/>
        <p:txBody>
          <a:bodyPr/>
          <a:lstStyle/>
          <a:p>
            <a:fld id="{FE3F907A-E4B5-4FE4-9444-C650663D9A8F}" type="slidenum">
              <a:rPr lang="en-US" smtClean="0"/>
              <a:t>50</a:t>
            </a:fld>
            <a:endParaRPr lang="en-US"/>
          </a:p>
        </p:txBody>
      </p:sp>
    </p:spTree>
    <p:extLst>
      <p:ext uri="{BB962C8B-B14F-4D97-AF65-F5344CB8AC3E}">
        <p14:creationId xmlns:p14="http://schemas.microsoft.com/office/powerpoint/2010/main" val="3728996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E0C5-0220-46AC-9646-637200B0300B}"/>
              </a:ext>
            </a:extLst>
          </p:cNvPr>
          <p:cNvSpPr>
            <a:spLocks noGrp="1"/>
          </p:cNvSpPr>
          <p:nvPr>
            <p:ph type="title"/>
          </p:nvPr>
        </p:nvSpPr>
        <p:spPr/>
        <p:txBody>
          <a:bodyPr/>
          <a:lstStyle/>
          <a:p>
            <a:r>
              <a:rPr lang="en-US" b="1" dirty="0"/>
              <a:t>Summary</a:t>
            </a:r>
            <a:endParaRPr lang="en-US" dirty="0"/>
          </a:p>
        </p:txBody>
      </p:sp>
      <p:sp>
        <p:nvSpPr>
          <p:cNvPr id="3" name="Content Placeholder 2">
            <a:extLst>
              <a:ext uri="{FF2B5EF4-FFF2-40B4-BE49-F238E27FC236}">
                <a16:creationId xmlns:a16="http://schemas.microsoft.com/office/drawing/2014/main" id="{40D04D46-61C2-4311-BDE8-AC87A453A58C}"/>
              </a:ext>
            </a:extLst>
          </p:cNvPr>
          <p:cNvSpPr>
            <a:spLocks noGrp="1"/>
          </p:cNvSpPr>
          <p:nvPr>
            <p:ph idx="1"/>
          </p:nvPr>
        </p:nvSpPr>
        <p:spPr>
          <a:xfrm>
            <a:off x="1103312" y="1328738"/>
            <a:ext cx="10087427" cy="5200650"/>
          </a:xfrm>
        </p:spPr>
        <p:txBody>
          <a:bodyPr>
            <a:normAutofit/>
          </a:bodyPr>
          <a:lstStyle/>
          <a:p>
            <a:pPr marL="0" indent="0">
              <a:buNone/>
            </a:pPr>
            <a:r>
              <a:rPr lang="en-US" dirty="0"/>
              <a:t>You now know that a program is built out of statements, which themselves sometimes contain more statements. Statements tend to contain expressions, which themselves can be built out of smaller expressions.</a:t>
            </a:r>
          </a:p>
          <a:p>
            <a:pPr marL="0" indent="0">
              <a:buNone/>
            </a:pPr>
            <a:r>
              <a:rPr lang="en-US" dirty="0"/>
              <a:t>Putting statements after one another gives you a program that is executed from top to bottom. You can introduce disturbances in the flow of control by using conditional (if, else, and switch) and looping (while, do, and for) statements.</a:t>
            </a:r>
          </a:p>
          <a:p>
            <a:pPr marL="0" indent="0">
              <a:buNone/>
            </a:pPr>
            <a:r>
              <a:rPr lang="en-US" dirty="0"/>
              <a:t>Bindings can be used to file pieces of data under a name, and they are useful</a:t>
            </a:r>
          </a:p>
          <a:p>
            <a:pPr marL="0" indent="0">
              <a:buNone/>
            </a:pPr>
            <a:r>
              <a:rPr lang="en-US" dirty="0"/>
              <a:t>for tracking state in your program. The environment is the set of bindings that are defined. JavaScript systems always put a number of useful standard bindings into your environment.</a:t>
            </a:r>
          </a:p>
          <a:p>
            <a:pPr marL="0" indent="0">
              <a:buNone/>
            </a:pPr>
            <a:r>
              <a:rPr lang="en-US" dirty="0"/>
              <a:t>Functions are special values that encapsulate a piece of program. You can</a:t>
            </a:r>
          </a:p>
          <a:p>
            <a:pPr marL="0" indent="0">
              <a:buNone/>
            </a:pPr>
            <a:r>
              <a:rPr lang="en-US" dirty="0"/>
              <a:t>invoke them by writing </a:t>
            </a:r>
            <a:r>
              <a:rPr lang="en-US" dirty="0" err="1"/>
              <a:t>functionName</a:t>
            </a:r>
            <a:r>
              <a:rPr lang="en-US" dirty="0"/>
              <a:t>(argument1, argument2). Such a function</a:t>
            </a:r>
          </a:p>
          <a:p>
            <a:pPr marL="0" indent="0">
              <a:buNone/>
            </a:pPr>
            <a:r>
              <a:rPr lang="en-US" dirty="0"/>
              <a:t>call is an expression and may produce a value.</a:t>
            </a:r>
          </a:p>
        </p:txBody>
      </p:sp>
      <p:sp>
        <p:nvSpPr>
          <p:cNvPr id="4" name="Slide Number Placeholder 3">
            <a:extLst>
              <a:ext uri="{FF2B5EF4-FFF2-40B4-BE49-F238E27FC236}">
                <a16:creationId xmlns:a16="http://schemas.microsoft.com/office/drawing/2014/main" id="{058E9AD6-2B5A-4612-A2AA-052D2854F5F9}"/>
              </a:ext>
            </a:extLst>
          </p:cNvPr>
          <p:cNvSpPr>
            <a:spLocks noGrp="1"/>
          </p:cNvSpPr>
          <p:nvPr>
            <p:ph type="sldNum" sz="quarter" idx="12"/>
          </p:nvPr>
        </p:nvSpPr>
        <p:spPr/>
        <p:txBody>
          <a:bodyPr/>
          <a:lstStyle/>
          <a:p>
            <a:fld id="{FE3F907A-E4B5-4FE4-9444-C650663D9A8F}" type="slidenum">
              <a:rPr lang="en-US" smtClean="0"/>
              <a:t>51</a:t>
            </a:fld>
            <a:endParaRPr lang="en-US"/>
          </a:p>
        </p:txBody>
      </p:sp>
    </p:spTree>
    <p:extLst>
      <p:ext uri="{BB962C8B-B14F-4D97-AF65-F5344CB8AC3E}">
        <p14:creationId xmlns:p14="http://schemas.microsoft.com/office/powerpoint/2010/main" val="270145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D3D2-F5ED-430D-8A0B-AFA9A7AAD10E}"/>
              </a:ext>
            </a:extLst>
          </p:cNvPr>
          <p:cNvSpPr>
            <a:spLocks noGrp="1"/>
          </p:cNvSpPr>
          <p:nvPr>
            <p:ph type="title"/>
          </p:nvPr>
        </p:nvSpPr>
        <p:spPr>
          <a:xfrm>
            <a:off x="457562" y="582049"/>
            <a:ext cx="9404723" cy="1400530"/>
          </a:xfrm>
        </p:spPr>
        <p:txBody>
          <a:bodyPr/>
          <a:lstStyle/>
          <a:p>
            <a:r>
              <a:rPr lang="en-US" b="1" dirty="0">
                <a:solidFill>
                  <a:schemeClr val="tx1"/>
                </a:solidFill>
              </a:rPr>
              <a:t>Identifier</a:t>
            </a:r>
            <a:r>
              <a:rPr lang="en-US" b="1" dirty="0"/>
              <a:t> names</a:t>
            </a:r>
            <a:endParaRPr lang="en-US" dirty="0"/>
          </a:p>
        </p:txBody>
      </p:sp>
      <p:sp>
        <p:nvSpPr>
          <p:cNvPr id="3" name="Content Placeholder 2">
            <a:extLst>
              <a:ext uri="{FF2B5EF4-FFF2-40B4-BE49-F238E27FC236}">
                <a16:creationId xmlns:a16="http://schemas.microsoft.com/office/drawing/2014/main" id="{F6E4F98D-BE8F-4C14-9369-4907F756C8F0}"/>
              </a:ext>
            </a:extLst>
          </p:cNvPr>
          <p:cNvSpPr>
            <a:spLocks noGrp="1"/>
          </p:cNvSpPr>
          <p:nvPr>
            <p:ph idx="1"/>
          </p:nvPr>
        </p:nvSpPr>
        <p:spPr>
          <a:xfrm>
            <a:off x="269632" y="1982579"/>
            <a:ext cx="11277237" cy="4195481"/>
          </a:xfrm>
        </p:spPr>
        <p:txBody>
          <a:bodyPr>
            <a:noAutofit/>
          </a:bodyPr>
          <a:lstStyle/>
          <a:p>
            <a:pPr marL="0" indent="0">
              <a:buNone/>
            </a:pPr>
            <a:r>
              <a:rPr lang="en-US" sz="2200" dirty="0"/>
              <a:t>Binding names can be any word. Digits can be part of binding names—</a:t>
            </a:r>
            <a:r>
              <a:rPr lang="en-US" sz="2200" b="1" dirty="0"/>
              <a:t>catch22</a:t>
            </a:r>
          </a:p>
          <a:p>
            <a:pPr marL="0" indent="0">
              <a:buNone/>
            </a:pPr>
            <a:r>
              <a:rPr lang="en-US" sz="2200" dirty="0"/>
              <a:t>is a valid name, for example—but the name must not start with a digit.</a:t>
            </a:r>
          </a:p>
          <a:p>
            <a:pPr marL="0" indent="0">
              <a:buNone/>
            </a:pPr>
            <a:r>
              <a:rPr lang="en-US" sz="2200" dirty="0"/>
              <a:t> A binding name may include dollar signs </a:t>
            </a:r>
            <a:r>
              <a:rPr lang="en-US" sz="2200" b="1" dirty="0"/>
              <a:t>($)</a:t>
            </a:r>
            <a:r>
              <a:rPr lang="en-US" sz="2200" dirty="0"/>
              <a:t> or underscores </a:t>
            </a:r>
            <a:r>
              <a:rPr lang="en-US" sz="2200" b="1" dirty="0"/>
              <a:t>(_)</a:t>
            </a:r>
            <a:r>
              <a:rPr lang="en-US" sz="2200" dirty="0"/>
              <a:t> but no other</a:t>
            </a:r>
          </a:p>
          <a:p>
            <a:pPr marL="0" indent="0">
              <a:buNone/>
            </a:pPr>
            <a:r>
              <a:rPr lang="en-US" sz="2200" dirty="0"/>
              <a:t>punctuation or special characters.</a:t>
            </a:r>
          </a:p>
          <a:p>
            <a:pPr marL="0" indent="0">
              <a:buNone/>
            </a:pPr>
            <a:r>
              <a:rPr lang="en-US" sz="2200" dirty="0"/>
              <a:t>Words with a special meaning, such as </a:t>
            </a:r>
            <a:r>
              <a:rPr lang="en-US" sz="2200" b="1" dirty="0"/>
              <a:t>let</a:t>
            </a:r>
            <a:r>
              <a:rPr lang="en-US" sz="2200" dirty="0"/>
              <a:t>, are </a:t>
            </a:r>
            <a:r>
              <a:rPr lang="en-US" sz="2200" i="1" dirty="0"/>
              <a:t>keywords</a:t>
            </a:r>
            <a:r>
              <a:rPr lang="en-US" sz="2200" dirty="0"/>
              <a:t>, and they may not</a:t>
            </a:r>
          </a:p>
          <a:p>
            <a:pPr marL="0" indent="0">
              <a:buNone/>
            </a:pPr>
            <a:r>
              <a:rPr lang="en-US" sz="2200" dirty="0"/>
              <a:t>be used as binding names. There are also a number of words that are “reserved</a:t>
            </a:r>
          </a:p>
          <a:p>
            <a:pPr marL="0" indent="0">
              <a:buNone/>
            </a:pPr>
            <a:r>
              <a:rPr lang="en-US" sz="2200" dirty="0"/>
              <a:t>for use” in future versions of JavaScript, which also can’t be used as binding</a:t>
            </a:r>
          </a:p>
          <a:p>
            <a:pPr marL="0" indent="0">
              <a:buNone/>
            </a:pPr>
            <a:r>
              <a:rPr lang="en-US" sz="2200" dirty="0"/>
              <a:t>names.</a:t>
            </a:r>
          </a:p>
        </p:txBody>
      </p:sp>
      <p:sp>
        <p:nvSpPr>
          <p:cNvPr id="4" name="Slide Number Placeholder 3">
            <a:extLst>
              <a:ext uri="{FF2B5EF4-FFF2-40B4-BE49-F238E27FC236}">
                <a16:creationId xmlns:a16="http://schemas.microsoft.com/office/drawing/2014/main" id="{19D2E681-3E4E-444F-A6DF-3A3D289476BC}"/>
              </a:ext>
            </a:extLst>
          </p:cNvPr>
          <p:cNvSpPr>
            <a:spLocks noGrp="1"/>
          </p:cNvSpPr>
          <p:nvPr>
            <p:ph type="sldNum" sz="quarter" idx="12"/>
          </p:nvPr>
        </p:nvSpPr>
        <p:spPr/>
        <p:txBody>
          <a:bodyPr/>
          <a:lstStyle/>
          <a:p>
            <a:fld id="{FE3F907A-E4B5-4FE4-9444-C650663D9A8F}" type="slidenum">
              <a:rPr lang="en-US" smtClean="0"/>
              <a:t>6</a:t>
            </a:fld>
            <a:endParaRPr lang="en-US"/>
          </a:p>
        </p:txBody>
      </p:sp>
    </p:spTree>
    <p:extLst>
      <p:ext uri="{BB962C8B-B14F-4D97-AF65-F5344CB8AC3E}">
        <p14:creationId xmlns:p14="http://schemas.microsoft.com/office/powerpoint/2010/main" val="263340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29F3-AD48-45D9-A45B-70099B4F4D84}"/>
              </a:ext>
            </a:extLst>
          </p:cNvPr>
          <p:cNvSpPr>
            <a:spLocks noGrp="1"/>
          </p:cNvSpPr>
          <p:nvPr>
            <p:ph type="title"/>
          </p:nvPr>
        </p:nvSpPr>
        <p:spPr/>
        <p:txBody>
          <a:bodyPr/>
          <a:lstStyle/>
          <a:p>
            <a:r>
              <a:rPr lang="en-US" sz="4400" dirty="0"/>
              <a:t>The full list of keywords and reserved words is rather long.</a:t>
            </a:r>
            <a:br>
              <a:rPr lang="en-US" sz="4400" dirty="0"/>
            </a:br>
            <a:endParaRPr lang="en-US" dirty="0"/>
          </a:p>
        </p:txBody>
      </p:sp>
      <p:sp>
        <p:nvSpPr>
          <p:cNvPr id="3" name="Content Placeholder 2">
            <a:extLst>
              <a:ext uri="{FF2B5EF4-FFF2-40B4-BE49-F238E27FC236}">
                <a16:creationId xmlns:a16="http://schemas.microsoft.com/office/drawing/2014/main" id="{907C16DA-359F-4D65-877B-8E059B5E4C09}"/>
              </a:ext>
            </a:extLst>
          </p:cNvPr>
          <p:cNvSpPr>
            <a:spLocks noGrp="1"/>
          </p:cNvSpPr>
          <p:nvPr>
            <p:ph idx="1"/>
          </p:nvPr>
        </p:nvSpPr>
        <p:spPr>
          <a:xfrm>
            <a:off x="739897" y="2209801"/>
            <a:ext cx="8946541" cy="4195481"/>
          </a:xfrm>
        </p:spPr>
        <p:txBody>
          <a:bodyPr>
            <a:normAutofit/>
          </a:bodyPr>
          <a:lstStyle/>
          <a:p>
            <a:pPr marL="0" indent="0">
              <a:buNone/>
            </a:pPr>
            <a:r>
              <a:rPr lang="en-US" sz="2500" dirty="0">
                <a:latin typeface="Bahnschrift" panose="020B0502040204020203" pitchFamily="34" charset="0"/>
              </a:rPr>
              <a:t>break ,case ,catch ,class ,const ,continue ,debugger, default, delete, do ,else ,</a:t>
            </a:r>
            <a:r>
              <a:rPr lang="en-US" sz="2500" dirty="0" err="1">
                <a:latin typeface="Bahnschrift" panose="020B0502040204020203" pitchFamily="34" charset="0"/>
              </a:rPr>
              <a:t>enum</a:t>
            </a:r>
            <a:r>
              <a:rPr lang="en-US" sz="2500" dirty="0">
                <a:latin typeface="Bahnschrift" panose="020B0502040204020203" pitchFamily="34" charset="0"/>
              </a:rPr>
              <a:t> ,export ,extends ,false, finally ,for ,function ,if, implements, import, interface, in ,</a:t>
            </a:r>
            <a:r>
              <a:rPr lang="en-US" sz="2500" dirty="0" err="1">
                <a:latin typeface="Bahnschrift" panose="020B0502040204020203" pitchFamily="34" charset="0"/>
              </a:rPr>
              <a:t>instanceof</a:t>
            </a:r>
            <a:r>
              <a:rPr lang="en-US" sz="2500" dirty="0">
                <a:latin typeface="Bahnschrift" panose="020B0502040204020203" pitchFamily="34" charset="0"/>
              </a:rPr>
              <a:t> ,let ,new ,package ,private ,protected, public, return ,static, super, ,switch, this, throw, true, try ,</a:t>
            </a:r>
            <a:r>
              <a:rPr lang="en-US" sz="2500" dirty="0" err="1">
                <a:latin typeface="Bahnschrift" panose="020B0502040204020203" pitchFamily="34" charset="0"/>
              </a:rPr>
              <a:t>typeof</a:t>
            </a:r>
            <a:r>
              <a:rPr lang="en-US" sz="2500" dirty="0">
                <a:latin typeface="Bahnschrift" panose="020B0502040204020203" pitchFamily="34" charset="0"/>
              </a:rPr>
              <a:t> ,var, void ,while ,with , yield.</a:t>
            </a:r>
          </a:p>
        </p:txBody>
      </p:sp>
      <p:sp>
        <p:nvSpPr>
          <p:cNvPr id="4" name="Slide Number Placeholder 3">
            <a:extLst>
              <a:ext uri="{FF2B5EF4-FFF2-40B4-BE49-F238E27FC236}">
                <a16:creationId xmlns:a16="http://schemas.microsoft.com/office/drawing/2014/main" id="{BC75F945-CED2-4732-ACEB-6A9617D7AF32}"/>
              </a:ext>
            </a:extLst>
          </p:cNvPr>
          <p:cNvSpPr>
            <a:spLocks noGrp="1"/>
          </p:cNvSpPr>
          <p:nvPr>
            <p:ph type="sldNum" sz="quarter" idx="12"/>
          </p:nvPr>
        </p:nvSpPr>
        <p:spPr/>
        <p:txBody>
          <a:bodyPr/>
          <a:lstStyle/>
          <a:p>
            <a:fld id="{FE3F907A-E4B5-4FE4-9444-C650663D9A8F}" type="slidenum">
              <a:rPr lang="en-US" smtClean="0"/>
              <a:t>7</a:t>
            </a:fld>
            <a:endParaRPr lang="en-US"/>
          </a:p>
        </p:txBody>
      </p:sp>
    </p:spTree>
    <p:extLst>
      <p:ext uri="{BB962C8B-B14F-4D97-AF65-F5344CB8AC3E}">
        <p14:creationId xmlns:p14="http://schemas.microsoft.com/office/powerpoint/2010/main" val="236438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95A8-D46E-459A-AD15-D4BB8E2B4C00}"/>
              </a:ext>
            </a:extLst>
          </p:cNvPr>
          <p:cNvSpPr>
            <a:spLocks noGrp="1"/>
          </p:cNvSpPr>
          <p:nvPr>
            <p:ph type="title"/>
          </p:nvPr>
        </p:nvSpPr>
        <p:spPr/>
        <p:txBody>
          <a:bodyPr/>
          <a:lstStyle/>
          <a:p>
            <a:r>
              <a:rPr lang="en-US" b="1" dirty="0">
                <a:solidFill>
                  <a:schemeClr val="tx1"/>
                </a:solidFill>
              </a:rPr>
              <a:t>Primitive data type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28521268-83D4-4AED-B9A3-AFE53F053963}"/>
              </a:ext>
            </a:extLst>
          </p:cNvPr>
          <p:cNvSpPr>
            <a:spLocks noGrp="1"/>
          </p:cNvSpPr>
          <p:nvPr>
            <p:ph idx="1"/>
          </p:nvPr>
        </p:nvSpPr>
        <p:spPr/>
        <p:txBody>
          <a:bodyPr>
            <a:normAutofit/>
          </a:bodyPr>
          <a:lstStyle/>
          <a:p>
            <a:pPr marL="0" indent="0">
              <a:buNone/>
            </a:pPr>
            <a:r>
              <a:rPr lang="en-US" sz="3200" b="0" i="0" dirty="0">
                <a:effectLst/>
                <a:latin typeface="OpenSymbol"/>
              </a:rPr>
              <a:t>● </a:t>
            </a:r>
            <a:r>
              <a:rPr lang="en-US" sz="3200" b="0" i="0" dirty="0">
                <a:effectLst/>
                <a:latin typeface="LiberationSans"/>
              </a:rPr>
              <a:t>String</a:t>
            </a:r>
            <a:br>
              <a:rPr lang="en-US" sz="3200" b="0" i="0" dirty="0">
                <a:effectLst/>
                <a:latin typeface="LiberationSans"/>
              </a:rPr>
            </a:br>
            <a:r>
              <a:rPr lang="en-US" sz="3200" b="0" i="0" dirty="0">
                <a:effectLst/>
                <a:latin typeface="OpenSymbol"/>
              </a:rPr>
              <a:t>● </a:t>
            </a:r>
            <a:r>
              <a:rPr lang="en-US" sz="3200" b="0" i="0" dirty="0">
                <a:effectLst/>
                <a:latin typeface="LiberationSans"/>
              </a:rPr>
              <a:t>Number</a:t>
            </a:r>
            <a:br>
              <a:rPr lang="en-US" sz="3200" b="0" i="0" dirty="0">
                <a:effectLst/>
                <a:latin typeface="LiberationSans"/>
              </a:rPr>
            </a:br>
            <a:r>
              <a:rPr lang="en-US" sz="3200" b="0" i="0" dirty="0">
                <a:effectLst/>
                <a:latin typeface="OpenSymbol"/>
              </a:rPr>
              <a:t>● </a:t>
            </a:r>
            <a:r>
              <a:rPr lang="en-US" sz="3200" b="0" i="0" dirty="0">
                <a:effectLst/>
                <a:latin typeface="LiberationSans"/>
              </a:rPr>
              <a:t>Boolean</a:t>
            </a:r>
            <a:br>
              <a:rPr lang="en-US" sz="3200" b="0" i="0" dirty="0">
                <a:effectLst/>
                <a:latin typeface="LiberationSans"/>
              </a:rPr>
            </a:br>
            <a:r>
              <a:rPr lang="en-US" sz="3200" b="0" i="0" dirty="0">
                <a:effectLst/>
                <a:latin typeface="OpenSymbol"/>
              </a:rPr>
              <a:t>● </a:t>
            </a:r>
            <a:r>
              <a:rPr lang="en-US" sz="3200" b="0" i="0" dirty="0">
                <a:effectLst/>
                <a:latin typeface="LiberationSans"/>
              </a:rPr>
              <a:t>Null</a:t>
            </a:r>
            <a:br>
              <a:rPr lang="en-US" sz="3200" b="0" i="0" dirty="0">
                <a:effectLst/>
                <a:latin typeface="LiberationSans"/>
              </a:rPr>
            </a:br>
            <a:r>
              <a:rPr lang="en-US" sz="3200" b="0" i="0" dirty="0">
                <a:effectLst/>
                <a:latin typeface="OpenSymbol"/>
              </a:rPr>
              <a:t>● </a:t>
            </a:r>
            <a:r>
              <a:rPr lang="en-US" sz="3200" b="0" i="0" dirty="0">
                <a:effectLst/>
                <a:latin typeface="LiberationSans"/>
              </a:rPr>
              <a:t>Undefined</a:t>
            </a:r>
            <a:r>
              <a:rPr lang="en-US" sz="3600" dirty="0"/>
              <a:t> </a:t>
            </a:r>
            <a:br>
              <a:rPr lang="en-US" sz="3600" dirty="0"/>
            </a:br>
            <a:endParaRPr lang="en-US" sz="3600" dirty="0"/>
          </a:p>
        </p:txBody>
      </p:sp>
      <p:sp>
        <p:nvSpPr>
          <p:cNvPr id="4" name="Slide Number Placeholder 3">
            <a:extLst>
              <a:ext uri="{FF2B5EF4-FFF2-40B4-BE49-F238E27FC236}">
                <a16:creationId xmlns:a16="http://schemas.microsoft.com/office/drawing/2014/main" id="{47517E4B-3AB6-49FC-9325-E7E1FD841A86}"/>
              </a:ext>
            </a:extLst>
          </p:cNvPr>
          <p:cNvSpPr>
            <a:spLocks noGrp="1"/>
          </p:cNvSpPr>
          <p:nvPr>
            <p:ph type="sldNum" sz="quarter" idx="12"/>
          </p:nvPr>
        </p:nvSpPr>
        <p:spPr/>
        <p:txBody>
          <a:bodyPr/>
          <a:lstStyle/>
          <a:p>
            <a:fld id="{FE3F907A-E4B5-4FE4-9444-C650663D9A8F}" type="slidenum">
              <a:rPr lang="en-US" smtClean="0"/>
              <a:t>8</a:t>
            </a:fld>
            <a:endParaRPr lang="en-US"/>
          </a:p>
        </p:txBody>
      </p:sp>
    </p:spTree>
    <p:extLst>
      <p:ext uri="{BB962C8B-B14F-4D97-AF65-F5344CB8AC3E}">
        <p14:creationId xmlns:p14="http://schemas.microsoft.com/office/powerpoint/2010/main" val="111574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2638-B469-446B-87FC-1E927C5947F0}"/>
              </a:ext>
            </a:extLst>
          </p:cNvPr>
          <p:cNvSpPr>
            <a:spLocks noGrp="1"/>
          </p:cNvSpPr>
          <p:nvPr>
            <p:ph type="title"/>
          </p:nvPr>
        </p:nvSpPr>
        <p:spPr/>
        <p:txBody>
          <a:bodyPr/>
          <a:lstStyle/>
          <a:p>
            <a:r>
              <a:rPr lang="en-US" b="1" dirty="0">
                <a:solidFill>
                  <a:schemeClr val="tx1"/>
                </a:solidFill>
              </a:rPr>
              <a:t>Non-primitive data types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A86EBB13-740F-4592-9CB3-0B0C44A95C16}"/>
              </a:ext>
            </a:extLst>
          </p:cNvPr>
          <p:cNvSpPr>
            <a:spLocks noGrp="1"/>
          </p:cNvSpPr>
          <p:nvPr>
            <p:ph idx="1"/>
          </p:nvPr>
        </p:nvSpPr>
        <p:spPr/>
        <p:txBody>
          <a:bodyPr>
            <a:normAutofit/>
          </a:bodyPr>
          <a:lstStyle/>
          <a:p>
            <a:pPr marL="0" indent="0">
              <a:buNone/>
            </a:pPr>
            <a:r>
              <a:rPr lang="en-US" sz="3200" b="0" i="0" dirty="0">
                <a:effectLst/>
                <a:latin typeface="OpenSymbol"/>
              </a:rPr>
              <a:t>● </a:t>
            </a:r>
            <a:r>
              <a:rPr lang="en-US" sz="3200" b="0" i="0" dirty="0">
                <a:effectLst/>
                <a:latin typeface="LiberationSans"/>
              </a:rPr>
              <a:t>Array</a:t>
            </a:r>
            <a:br>
              <a:rPr lang="en-US" sz="3200" b="0" i="0" dirty="0">
                <a:effectLst/>
                <a:latin typeface="LiberationSans"/>
              </a:rPr>
            </a:br>
            <a:r>
              <a:rPr lang="en-US" sz="3200" b="0" i="0" dirty="0">
                <a:effectLst/>
                <a:latin typeface="OpenSymbol"/>
              </a:rPr>
              <a:t>● </a:t>
            </a:r>
            <a:r>
              <a:rPr lang="en-US" sz="3200" b="0" i="0" dirty="0">
                <a:effectLst/>
                <a:latin typeface="LiberationSans"/>
              </a:rPr>
              <a:t>Object</a:t>
            </a:r>
            <a:r>
              <a:rPr lang="en-US" sz="3600" dirty="0"/>
              <a:t> </a:t>
            </a:r>
            <a:br>
              <a:rPr lang="en-US" sz="3600" dirty="0"/>
            </a:br>
            <a:endParaRPr lang="en-US" sz="3600" dirty="0"/>
          </a:p>
        </p:txBody>
      </p:sp>
      <p:sp>
        <p:nvSpPr>
          <p:cNvPr id="4" name="Slide Number Placeholder 3">
            <a:extLst>
              <a:ext uri="{FF2B5EF4-FFF2-40B4-BE49-F238E27FC236}">
                <a16:creationId xmlns:a16="http://schemas.microsoft.com/office/drawing/2014/main" id="{00D97F9F-C266-49AF-BAD2-CA15F003DCB8}"/>
              </a:ext>
            </a:extLst>
          </p:cNvPr>
          <p:cNvSpPr>
            <a:spLocks noGrp="1"/>
          </p:cNvSpPr>
          <p:nvPr>
            <p:ph type="sldNum" sz="quarter" idx="12"/>
          </p:nvPr>
        </p:nvSpPr>
        <p:spPr/>
        <p:txBody>
          <a:bodyPr/>
          <a:lstStyle/>
          <a:p>
            <a:fld id="{FE3F907A-E4B5-4FE4-9444-C650663D9A8F}" type="slidenum">
              <a:rPr lang="en-US" smtClean="0"/>
              <a:t>9</a:t>
            </a:fld>
            <a:endParaRPr lang="en-US"/>
          </a:p>
        </p:txBody>
      </p:sp>
    </p:spTree>
    <p:extLst>
      <p:ext uri="{BB962C8B-B14F-4D97-AF65-F5344CB8AC3E}">
        <p14:creationId xmlns:p14="http://schemas.microsoft.com/office/powerpoint/2010/main" val="3945459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4056</TotalTime>
  <Words>4433</Words>
  <Application>Microsoft Office PowerPoint</Application>
  <PresentationFormat>Widescreen</PresentationFormat>
  <Paragraphs>446</Paragraphs>
  <Slides>51</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Bahnschrift</vt:lpstr>
      <vt:lpstr>Calibri</vt:lpstr>
      <vt:lpstr>Cambria Math</vt:lpstr>
      <vt:lpstr>Century Gothic</vt:lpstr>
      <vt:lpstr>LiberationSans</vt:lpstr>
      <vt:lpstr>LiberationSerif-Bold</vt:lpstr>
      <vt:lpstr>OpenSymbol</vt:lpstr>
      <vt:lpstr>Wingdings 3</vt:lpstr>
      <vt:lpstr>Ion</vt:lpstr>
      <vt:lpstr>Chapter 2 Program Structure</vt:lpstr>
      <vt:lpstr>Expressions and statements </vt:lpstr>
      <vt:lpstr>JS - Data Types  </vt:lpstr>
      <vt:lpstr>Bindings or Variable  </vt:lpstr>
      <vt:lpstr>Identifier Naming Conventions  </vt:lpstr>
      <vt:lpstr>Identifier names</vt:lpstr>
      <vt:lpstr>The full list of keywords and reserved words is rather long. </vt:lpstr>
      <vt:lpstr>Primitive data type  </vt:lpstr>
      <vt:lpstr>Non-primitive data types  </vt:lpstr>
      <vt:lpstr>Primitive data type(Number conversion)  </vt:lpstr>
      <vt:lpstr>Primitive data type(Number conversion)  </vt:lpstr>
      <vt:lpstr>Cont.…</vt:lpstr>
      <vt:lpstr>Cont.…</vt:lpstr>
      <vt:lpstr>Cont.…</vt:lpstr>
      <vt:lpstr>Cont.…</vt:lpstr>
      <vt:lpstr>Cont.…</vt:lpstr>
      <vt:lpstr>The environment</vt:lpstr>
      <vt:lpstr>JavaScript - Input  </vt:lpstr>
      <vt:lpstr>Functions</vt:lpstr>
      <vt:lpstr>The console.log function</vt:lpstr>
      <vt:lpstr>Return values</vt:lpstr>
      <vt:lpstr>Control flow</vt:lpstr>
      <vt:lpstr>JS – Conditional Construct  </vt:lpstr>
      <vt:lpstr>Conditional execution</vt:lpstr>
      <vt:lpstr>JS – Statements (conditional - if)  </vt:lpstr>
      <vt:lpstr>Cont.…</vt:lpstr>
      <vt:lpstr>JS – Statements (conditional : if-else)  </vt:lpstr>
      <vt:lpstr>Cont.…</vt:lpstr>
      <vt:lpstr>JS – Statements(conditional : if-else if)  </vt:lpstr>
      <vt:lpstr>Cont.…</vt:lpstr>
      <vt:lpstr>JS – Statements(while)  </vt:lpstr>
      <vt:lpstr>while and do loops</vt:lpstr>
      <vt:lpstr>Cont.…</vt:lpstr>
      <vt:lpstr>Cont.…</vt:lpstr>
      <vt:lpstr>Cont.…</vt:lpstr>
      <vt:lpstr>JS – Statements(do - while)  </vt:lpstr>
      <vt:lpstr>Cont.…</vt:lpstr>
      <vt:lpstr>JS – Statements (for loop)  </vt:lpstr>
      <vt:lpstr>S – Statements(for loop)  </vt:lpstr>
      <vt:lpstr>for loops</vt:lpstr>
      <vt:lpstr>Cont.…</vt:lpstr>
      <vt:lpstr>JS – Statements(break)  </vt:lpstr>
      <vt:lpstr>Breaking Out of a Loop</vt:lpstr>
      <vt:lpstr>Cont.…</vt:lpstr>
      <vt:lpstr>JS – Statements(continue)  </vt:lpstr>
      <vt:lpstr>Cont.…</vt:lpstr>
      <vt:lpstr>Updating bindings succinctly</vt:lpstr>
      <vt:lpstr>JS – Statements (switch)  </vt:lpstr>
      <vt:lpstr>Dispatching on a value with switch</vt:lpstr>
      <vt:lpstr>Comments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Program Structure</dc:title>
  <dc:creator>Mohamud Osman Hamud</dc:creator>
  <cp:lastModifiedBy>Ibnu Ali</cp:lastModifiedBy>
  <cp:revision>118</cp:revision>
  <dcterms:created xsi:type="dcterms:W3CDTF">2019-09-04T03:02:18Z</dcterms:created>
  <dcterms:modified xsi:type="dcterms:W3CDTF">2022-10-14T10:57:41Z</dcterms:modified>
</cp:coreProperties>
</file>