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74" r:id="rId4"/>
    <p:sldId id="275" r:id="rId5"/>
    <p:sldId id="276" r:id="rId6"/>
    <p:sldId id="277" r:id="rId7"/>
    <p:sldId id="278" r:id="rId8"/>
    <p:sldId id="258" r:id="rId9"/>
    <p:sldId id="259" r:id="rId10"/>
    <p:sldId id="279" r:id="rId11"/>
    <p:sldId id="260" r:id="rId12"/>
    <p:sldId id="280" r:id="rId13"/>
    <p:sldId id="261" r:id="rId14"/>
    <p:sldId id="262"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7" autoAdjust="0"/>
    <p:restoredTop sz="94291" autoAdjust="0"/>
  </p:normalViewPr>
  <p:slideViewPr>
    <p:cSldViewPr snapToGrid="0">
      <p:cViewPr>
        <p:scale>
          <a:sx n="64" d="100"/>
          <a:sy n="64" d="100"/>
        </p:scale>
        <p:origin x="669"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91E29-8D4A-486E-AE2C-8D8CAEE02251}" type="datetimeFigureOut">
              <a:rPr lang="en-US" smtClean="0"/>
              <a:t>10/28/2022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011EA-18B6-4817-86B9-C2C77A1D44D0}" type="slidenum">
              <a:rPr lang="en-US" smtClean="0"/>
              <a:t>‹#›</a:t>
            </a:fld>
            <a:endParaRPr lang="en-US"/>
          </a:p>
        </p:txBody>
      </p:sp>
    </p:spTree>
    <p:extLst>
      <p:ext uri="{BB962C8B-B14F-4D97-AF65-F5344CB8AC3E}">
        <p14:creationId xmlns:p14="http://schemas.microsoft.com/office/powerpoint/2010/main" val="1049269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mozilla.org/en-US/docs/Web/JavaScript/Closur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function is created with an expression that starts with the keyword function</a:t>
            </a:r>
          </a:p>
          <a:p>
            <a:r>
              <a:rPr lang="en-US" sz="1200" b="0" i="0" u="none" strike="noStrike" kern="1200" baseline="0" dirty="0">
                <a:solidFill>
                  <a:schemeClr val="tx1"/>
                </a:solidFill>
                <a:latin typeface="+mn-lt"/>
                <a:ea typeface="+mn-ea"/>
                <a:cs typeface="+mn-cs"/>
              </a:rPr>
              <a:t>. Functions have a set of </a:t>
            </a:r>
            <a:r>
              <a:rPr lang="en-US" sz="1200" b="0" i="1" u="none" strike="noStrike" kern="1200" baseline="0" dirty="0">
                <a:solidFill>
                  <a:schemeClr val="tx1"/>
                </a:solidFill>
                <a:latin typeface="+mn-lt"/>
                <a:ea typeface="+mn-ea"/>
                <a:cs typeface="+mn-cs"/>
              </a:rPr>
              <a:t>parameters </a:t>
            </a:r>
            <a:r>
              <a:rPr lang="en-US" sz="1200" b="0" i="0" u="none" strike="noStrike" kern="1200" baseline="0" dirty="0">
                <a:solidFill>
                  <a:schemeClr val="tx1"/>
                </a:solidFill>
                <a:latin typeface="+mn-lt"/>
                <a:ea typeface="+mn-ea"/>
                <a:cs typeface="+mn-cs"/>
              </a:rPr>
              <a:t>(in this case, only x) and a </a:t>
            </a:r>
            <a:r>
              <a:rPr lang="en-US" sz="1200" b="0" i="1" u="none" strike="noStrike" kern="1200" baseline="0" dirty="0">
                <a:solidFill>
                  <a:schemeClr val="tx1"/>
                </a:solidFill>
                <a:latin typeface="+mn-lt"/>
                <a:ea typeface="+mn-ea"/>
                <a:cs typeface="+mn-cs"/>
              </a:rPr>
              <a:t>body</a:t>
            </a:r>
            <a:r>
              <a:rPr lang="en-US" sz="1200" b="0" i="0" u="none" strike="noStrike" kern="1200" baseline="0" dirty="0">
                <a:solidFill>
                  <a:schemeClr val="tx1"/>
                </a:solidFill>
                <a:latin typeface="+mn-lt"/>
                <a:ea typeface="+mn-ea"/>
                <a:cs typeface="+mn-cs"/>
              </a:rPr>
              <a:t>, which</a:t>
            </a:r>
          </a:p>
          <a:p>
            <a:r>
              <a:rPr lang="en-US" sz="1200" b="0" i="0" u="none" strike="noStrike" kern="1200" baseline="0" dirty="0">
                <a:solidFill>
                  <a:schemeClr val="tx1"/>
                </a:solidFill>
                <a:latin typeface="+mn-lt"/>
                <a:ea typeface="+mn-ea"/>
                <a:cs typeface="+mn-cs"/>
              </a:rPr>
              <a:t>contains the statements that are to be executed when the function is called.</a:t>
            </a:r>
          </a:p>
          <a:p>
            <a:r>
              <a:rPr lang="en-US" sz="1200" b="0" i="0" u="none" strike="noStrike" kern="1200" baseline="0" dirty="0">
                <a:solidFill>
                  <a:schemeClr val="tx1"/>
                </a:solidFill>
                <a:latin typeface="+mn-lt"/>
                <a:ea typeface="+mn-ea"/>
                <a:cs typeface="+mn-cs"/>
              </a:rPr>
              <a:t>The function body of a function created this way must always be wrapped in</a:t>
            </a:r>
          </a:p>
          <a:p>
            <a:r>
              <a:rPr lang="en-US" sz="1200" b="0" i="0" u="none" strike="noStrike" kern="1200" baseline="0" dirty="0">
                <a:solidFill>
                  <a:schemeClr val="tx1"/>
                </a:solidFill>
                <a:latin typeface="+mn-lt"/>
                <a:ea typeface="+mn-ea"/>
                <a:cs typeface="+mn-cs"/>
              </a:rPr>
              <a:t>braces, even when it consists of only a single statement.</a:t>
            </a:r>
            <a:endParaRPr lang="en-US" dirty="0"/>
          </a:p>
        </p:txBody>
      </p:sp>
      <p:sp>
        <p:nvSpPr>
          <p:cNvPr id="4" name="Slide Number Placeholder 3"/>
          <p:cNvSpPr>
            <a:spLocks noGrp="1"/>
          </p:cNvSpPr>
          <p:nvPr>
            <p:ph type="sldNum" sz="quarter" idx="5"/>
          </p:nvPr>
        </p:nvSpPr>
        <p:spPr/>
        <p:txBody>
          <a:bodyPr/>
          <a:lstStyle/>
          <a:p>
            <a:fld id="{B64011EA-18B6-4817-86B9-C2C77A1D44D0}" type="slidenum">
              <a:rPr lang="en-US" smtClean="0"/>
              <a:t>2</a:t>
            </a:fld>
            <a:endParaRPr lang="en-US"/>
          </a:p>
        </p:txBody>
      </p:sp>
    </p:spTree>
    <p:extLst>
      <p:ext uri="{BB962C8B-B14F-4D97-AF65-F5344CB8AC3E}">
        <p14:creationId xmlns:p14="http://schemas.microsoft.com/office/powerpoint/2010/main" val="1189020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Some functions produce a value, such as power and square, and some don’t,</a:t>
            </a:r>
          </a:p>
          <a:p>
            <a:r>
              <a:rPr lang="en-US" sz="1200" b="0" i="0" u="none" strike="noStrike" kern="1200" baseline="0" dirty="0">
                <a:solidFill>
                  <a:schemeClr val="tx1"/>
                </a:solidFill>
                <a:latin typeface="+mn-lt"/>
                <a:ea typeface="+mn-ea"/>
                <a:cs typeface="+mn-cs"/>
              </a:rPr>
              <a:t>such as </a:t>
            </a:r>
            <a:r>
              <a:rPr lang="en-US" sz="1200" b="0" i="0" u="none" strike="noStrike" kern="1200" baseline="0" dirty="0" err="1">
                <a:solidFill>
                  <a:schemeClr val="tx1"/>
                </a:solidFill>
                <a:latin typeface="+mn-lt"/>
                <a:ea typeface="+mn-ea"/>
                <a:cs typeface="+mn-cs"/>
              </a:rPr>
              <a:t>makeNoise</a:t>
            </a:r>
            <a:r>
              <a:rPr lang="en-US" sz="1200" b="0" i="0" u="none" strike="noStrike" kern="1200" baseline="0" dirty="0">
                <a:solidFill>
                  <a:schemeClr val="tx1"/>
                </a:solidFill>
                <a:latin typeface="+mn-lt"/>
                <a:ea typeface="+mn-ea"/>
                <a:cs typeface="+mn-cs"/>
              </a:rPr>
              <a:t>, whose only result is a side effect. A return statement</a:t>
            </a:r>
          </a:p>
          <a:p>
            <a:r>
              <a:rPr lang="en-US" sz="1200" b="0" i="0" u="none" strike="noStrike" kern="1200" baseline="0" dirty="0">
                <a:solidFill>
                  <a:schemeClr val="tx1"/>
                </a:solidFill>
                <a:latin typeface="+mn-lt"/>
                <a:ea typeface="+mn-ea"/>
                <a:cs typeface="+mn-cs"/>
              </a:rPr>
              <a:t>determines the value the function returns. When control comes across such</a:t>
            </a:r>
          </a:p>
          <a:p>
            <a:r>
              <a:rPr lang="en-US" sz="1200" b="0" i="0" u="none" strike="noStrike" kern="1200" baseline="0" dirty="0">
                <a:solidFill>
                  <a:schemeClr val="tx1"/>
                </a:solidFill>
                <a:latin typeface="+mn-lt"/>
                <a:ea typeface="+mn-ea"/>
                <a:cs typeface="+mn-cs"/>
              </a:rPr>
              <a:t>a statement, it immediately jumps out of the current function and gives the</a:t>
            </a:r>
          </a:p>
          <a:p>
            <a:r>
              <a:rPr lang="en-US" sz="1200" b="0" i="0" u="none" strike="noStrike" kern="1200" baseline="0" dirty="0">
                <a:solidFill>
                  <a:schemeClr val="tx1"/>
                </a:solidFill>
                <a:latin typeface="+mn-lt"/>
                <a:ea typeface="+mn-ea"/>
                <a:cs typeface="+mn-cs"/>
              </a:rPr>
              <a:t>returned value to the code that called the function. A return keyword without</a:t>
            </a:r>
          </a:p>
          <a:p>
            <a:r>
              <a:rPr lang="en-US" sz="1200" b="0" i="0" u="none" strike="noStrike" kern="1200" baseline="0" dirty="0">
                <a:solidFill>
                  <a:schemeClr val="tx1"/>
                </a:solidFill>
                <a:latin typeface="+mn-lt"/>
                <a:ea typeface="+mn-ea"/>
                <a:cs typeface="+mn-cs"/>
              </a:rPr>
              <a:t>an expression after it will cause the function to return undefined. Functions</a:t>
            </a:r>
          </a:p>
          <a:p>
            <a:r>
              <a:rPr lang="en-US" sz="1200" b="0" i="0" u="none" strike="noStrike" kern="1200" baseline="0" dirty="0">
                <a:solidFill>
                  <a:schemeClr val="tx1"/>
                </a:solidFill>
                <a:latin typeface="+mn-lt"/>
                <a:ea typeface="+mn-ea"/>
                <a:cs typeface="+mn-cs"/>
              </a:rPr>
              <a:t>that don’t have a return statement at all, such as </a:t>
            </a:r>
            <a:r>
              <a:rPr lang="en-US" sz="1200" b="0" i="0" u="none" strike="noStrike" kern="1200" baseline="0" dirty="0" err="1">
                <a:solidFill>
                  <a:schemeClr val="tx1"/>
                </a:solidFill>
                <a:latin typeface="+mn-lt"/>
                <a:ea typeface="+mn-ea"/>
                <a:cs typeface="+mn-cs"/>
              </a:rPr>
              <a:t>makeNoise</a:t>
            </a:r>
            <a:r>
              <a:rPr lang="en-US" sz="1200" b="0" i="0" u="none" strike="noStrike" kern="1200" baseline="0" dirty="0">
                <a:solidFill>
                  <a:schemeClr val="tx1"/>
                </a:solidFill>
                <a:latin typeface="+mn-lt"/>
                <a:ea typeface="+mn-ea"/>
                <a:cs typeface="+mn-cs"/>
              </a:rPr>
              <a:t>, similarly return</a:t>
            </a:r>
          </a:p>
          <a:p>
            <a:r>
              <a:rPr lang="en-US" sz="1200" b="0" i="0" u="none" strike="noStrike" kern="1200" baseline="0" dirty="0">
                <a:solidFill>
                  <a:schemeClr val="tx1"/>
                </a:solidFill>
                <a:latin typeface="+mn-lt"/>
                <a:ea typeface="+mn-ea"/>
                <a:cs typeface="+mn-cs"/>
              </a:rPr>
              <a:t>undefined.</a:t>
            </a:r>
          </a:p>
          <a:p>
            <a:r>
              <a:rPr lang="en-US" sz="1200" b="0" i="0" u="none" strike="noStrike" kern="1200" baseline="0" dirty="0">
                <a:solidFill>
                  <a:schemeClr val="tx1"/>
                </a:solidFill>
                <a:latin typeface="+mn-lt"/>
                <a:ea typeface="+mn-ea"/>
                <a:cs typeface="+mn-cs"/>
              </a:rPr>
              <a:t>Parameters to a function behave like regular bindings, but their initial values</a:t>
            </a:r>
          </a:p>
          <a:p>
            <a:r>
              <a:rPr lang="en-US" sz="1200" b="0" i="0" u="none" strike="noStrike" kern="1200" baseline="0" dirty="0">
                <a:solidFill>
                  <a:schemeClr val="tx1"/>
                </a:solidFill>
                <a:latin typeface="+mn-lt"/>
                <a:ea typeface="+mn-ea"/>
                <a:cs typeface="+mn-cs"/>
              </a:rPr>
              <a:t>are given by the </a:t>
            </a:r>
            <a:r>
              <a:rPr lang="en-US" sz="1200" b="0" i="1" u="none" strike="noStrike" kern="1200" baseline="0" dirty="0">
                <a:solidFill>
                  <a:schemeClr val="tx1"/>
                </a:solidFill>
                <a:latin typeface="+mn-lt"/>
                <a:ea typeface="+mn-ea"/>
                <a:cs typeface="+mn-cs"/>
              </a:rPr>
              <a:t>caller </a:t>
            </a:r>
            <a:r>
              <a:rPr lang="en-US" sz="1200" b="0" i="0" u="none" strike="noStrike" kern="1200" baseline="0" dirty="0">
                <a:solidFill>
                  <a:schemeClr val="tx1"/>
                </a:solidFill>
                <a:latin typeface="+mn-lt"/>
                <a:ea typeface="+mn-ea"/>
                <a:cs typeface="+mn-cs"/>
              </a:rPr>
              <a:t>of the function, not the code in the function itself.</a:t>
            </a:r>
            <a:endParaRPr lang="en-US" dirty="0"/>
          </a:p>
        </p:txBody>
      </p:sp>
      <p:sp>
        <p:nvSpPr>
          <p:cNvPr id="4" name="Slide Number Placeholder 3"/>
          <p:cNvSpPr>
            <a:spLocks noGrp="1"/>
          </p:cNvSpPr>
          <p:nvPr>
            <p:ph type="sldNum" sz="quarter" idx="5"/>
          </p:nvPr>
        </p:nvSpPr>
        <p:spPr/>
        <p:txBody>
          <a:bodyPr/>
          <a:lstStyle/>
          <a:p>
            <a:fld id="{B64011EA-18B6-4817-86B9-C2C77A1D44D0}" type="slidenum">
              <a:rPr lang="en-US" smtClean="0"/>
              <a:t>9</a:t>
            </a:fld>
            <a:endParaRPr lang="en-US"/>
          </a:p>
        </p:txBody>
      </p:sp>
    </p:spTree>
    <p:extLst>
      <p:ext uri="{BB962C8B-B14F-4D97-AF65-F5344CB8AC3E}">
        <p14:creationId xmlns:p14="http://schemas.microsoft.com/office/powerpoint/2010/main" val="68753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provides some isolation between functions—each function call acts in its</a:t>
            </a:r>
          </a:p>
          <a:p>
            <a:r>
              <a:rPr lang="en-US" sz="1200" b="0" i="0" u="none" strike="noStrike" kern="1200" baseline="0" dirty="0">
                <a:solidFill>
                  <a:schemeClr val="tx1"/>
                </a:solidFill>
                <a:latin typeface="+mn-lt"/>
                <a:ea typeface="+mn-ea"/>
                <a:cs typeface="+mn-cs"/>
              </a:rPr>
              <a:t>own little world (its local environment) and can often be understood without</a:t>
            </a:r>
          </a:p>
          <a:p>
            <a:r>
              <a:rPr lang="en-US" sz="1200" b="0" i="0" u="none" strike="noStrike" kern="1200" baseline="0" dirty="0">
                <a:solidFill>
                  <a:schemeClr val="tx1"/>
                </a:solidFill>
                <a:latin typeface="+mn-lt"/>
                <a:ea typeface="+mn-ea"/>
                <a:cs typeface="+mn-cs"/>
              </a:rPr>
              <a:t>knowing a lot about what’s going on in the global environment.</a:t>
            </a:r>
          </a:p>
          <a:p>
            <a:r>
              <a:rPr lang="en-US" sz="1200" b="0" i="0" u="none" strike="noStrike" kern="1200" baseline="0" dirty="0">
                <a:solidFill>
                  <a:schemeClr val="tx1"/>
                </a:solidFill>
                <a:latin typeface="+mn-lt"/>
                <a:ea typeface="+mn-ea"/>
                <a:cs typeface="+mn-cs"/>
              </a:rPr>
              <a:t>Bindings declared with let and const are in fact local to the </a:t>
            </a:r>
            <a:r>
              <a:rPr lang="en-US" sz="1200" b="0" i="1" u="none" strike="noStrike" kern="1200" baseline="0" dirty="0">
                <a:solidFill>
                  <a:schemeClr val="tx1"/>
                </a:solidFill>
                <a:latin typeface="+mn-lt"/>
                <a:ea typeface="+mn-ea"/>
                <a:cs typeface="+mn-cs"/>
              </a:rPr>
              <a:t>block </a:t>
            </a:r>
            <a:r>
              <a:rPr lang="en-US" sz="1200" b="0" i="0" u="none" strike="noStrike" kern="1200" baseline="0" dirty="0">
                <a:solidFill>
                  <a:schemeClr val="tx1"/>
                </a:solidFill>
                <a:latin typeface="+mn-lt"/>
                <a:ea typeface="+mn-ea"/>
                <a:cs typeface="+mn-cs"/>
              </a:rPr>
              <a:t>that they</a:t>
            </a:r>
          </a:p>
          <a:p>
            <a:r>
              <a:rPr lang="en-US" sz="1200" b="0" i="0" u="none" strike="noStrike" kern="1200" baseline="0" dirty="0">
                <a:solidFill>
                  <a:schemeClr val="tx1"/>
                </a:solidFill>
                <a:latin typeface="+mn-lt"/>
                <a:ea typeface="+mn-ea"/>
                <a:cs typeface="+mn-cs"/>
              </a:rPr>
              <a:t>are declared in, so if you create one of those inside of a loop, the code before and</a:t>
            </a:r>
          </a:p>
          <a:p>
            <a:r>
              <a:rPr lang="en-US" sz="1200" b="0" i="0" u="none" strike="noStrike" kern="1200" baseline="0" dirty="0">
                <a:solidFill>
                  <a:schemeClr val="tx1"/>
                </a:solidFill>
                <a:latin typeface="+mn-lt"/>
                <a:ea typeface="+mn-ea"/>
                <a:cs typeface="+mn-cs"/>
              </a:rPr>
              <a:t>after the loop cannot “see” it. In pre-2015 JavaScript, only functions created</a:t>
            </a:r>
          </a:p>
          <a:p>
            <a:r>
              <a:rPr lang="en-US" sz="1200" b="0" i="0" u="none" strike="noStrike" kern="1200" baseline="0" dirty="0">
                <a:solidFill>
                  <a:schemeClr val="tx1"/>
                </a:solidFill>
                <a:latin typeface="+mn-lt"/>
                <a:ea typeface="+mn-ea"/>
                <a:cs typeface="+mn-cs"/>
              </a:rPr>
              <a:t>new scopes, so old-style bindings, created with the var keyword, are visible</a:t>
            </a:r>
          </a:p>
          <a:p>
            <a:r>
              <a:rPr lang="en-US" sz="1200" b="0" i="0" u="none" strike="noStrike" kern="1200" baseline="0" dirty="0">
                <a:solidFill>
                  <a:schemeClr val="tx1"/>
                </a:solidFill>
                <a:latin typeface="+mn-lt"/>
                <a:ea typeface="+mn-ea"/>
                <a:cs typeface="+mn-cs"/>
              </a:rPr>
              <a:t>throughout the whole function that they appear in—or throughout the global</a:t>
            </a:r>
          </a:p>
          <a:p>
            <a:r>
              <a:rPr lang="en-US" sz="1200" b="0" i="0" u="none" strike="noStrike" kern="1200" baseline="0" dirty="0">
                <a:solidFill>
                  <a:schemeClr val="tx1"/>
                </a:solidFill>
                <a:latin typeface="+mn-lt"/>
                <a:ea typeface="+mn-ea"/>
                <a:cs typeface="+mn-cs"/>
              </a:rPr>
              <a:t>scope, if they are not in a function.</a:t>
            </a:r>
            <a:endParaRPr lang="en-US" dirty="0"/>
          </a:p>
        </p:txBody>
      </p:sp>
      <p:sp>
        <p:nvSpPr>
          <p:cNvPr id="4" name="Slide Number Placeholder 3"/>
          <p:cNvSpPr>
            <a:spLocks noGrp="1"/>
          </p:cNvSpPr>
          <p:nvPr>
            <p:ph type="sldNum" sz="quarter" idx="5"/>
          </p:nvPr>
        </p:nvSpPr>
        <p:spPr/>
        <p:txBody>
          <a:bodyPr/>
          <a:lstStyle/>
          <a:p>
            <a:fld id="{B64011EA-18B6-4817-86B9-C2C77A1D44D0}" type="slidenum">
              <a:rPr lang="en-US" smtClean="0"/>
              <a:t>13</a:t>
            </a:fld>
            <a:endParaRPr lang="en-US"/>
          </a:p>
        </p:txBody>
      </p:sp>
    </p:spTree>
    <p:extLst>
      <p:ext uri="{BB962C8B-B14F-4D97-AF65-F5344CB8AC3E}">
        <p14:creationId xmlns:p14="http://schemas.microsoft.com/office/powerpoint/2010/main" val="1058077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4011EA-18B6-4817-86B9-C2C77A1D44D0}" type="slidenum">
              <a:rPr lang="en-US" smtClean="0"/>
              <a:t>14</a:t>
            </a:fld>
            <a:endParaRPr lang="en-US"/>
          </a:p>
        </p:txBody>
      </p:sp>
    </p:spTree>
    <p:extLst>
      <p:ext uri="{BB962C8B-B14F-4D97-AF65-F5344CB8AC3E}">
        <p14:creationId xmlns:p14="http://schemas.microsoft.com/office/powerpoint/2010/main" val="2224213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4011EA-18B6-4817-86B9-C2C77A1D44D0}" type="slidenum">
              <a:rPr lang="en-US" smtClean="0"/>
              <a:t>15</a:t>
            </a:fld>
            <a:endParaRPr lang="en-US"/>
          </a:p>
        </p:txBody>
      </p:sp>
    </p:spTree>
    <p:extLst>
      <p:ext uri="{BB962C8B-B14F-4D97-AF65-F5344CB8AC3E}">
        <p14:creationId xmlns:p14="http://schemas.microsoft.com/office/powerpoint/2010/main" val="53770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is a slightly shorter way to create a function binding. When the function</a:t>
            </a:r>
          </a:p>
          <a:p>
            <a:r>
              <a:rPr lang="en-US" sz="1200" b="0" i="0" u="none" strike="noStrike" kern="1200" baseline="0" dirty="0">
                <a:solidFill>
                  <a:schemeClr val="tx1"/>
                </a:solidFill>
                <a:latin typeface="+mn-lt"/>
                <a:ea typeface="+mn-ea"/>
                <a:cs typeface="+mn-cs"/>
              </a:rPr>
              <a:t>keyword is used at the start of a statement, it works differently.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is a function </a:t>
            </a:r>
            <a:r>
              <a:rPr lang="en-US" sz="1200" b="0" i="1" u="none" strike="noStrike" kern="1200" baseline="0" dirty="0">
                <a:solidFill>
                  <a:schemeClr val="tx1"/>
                </a:solidFill>
                <a:latin typeface="+mn-lt"/>
                <a:ea typeface="+mn-ea"/>
                <a:cs typeface="+mn-cs"/>
              </a:rPr>
              <a:t>declaration</a:t>
            </a:r>
            <a:r>
              <a:rPr lang="en-US" sz="1200" b="0" i="0" u="none" strike="noStrike" kern="1200" baseline="0" dirty="0">
                <a:solidFill>
                  <a:schemeClr val="tx1"/>
                </a:solidFill>
                <a:latin typeface="+mn-lt"/>
                <a:ea typeface="+mn-ea"/>
                <a:cs typeface="+mn-cs"/>
              </a:rPr>
              <a:t>. The statement defines the binding square and</a:t>
            </a:r>
          </a:p>
          <a:p>
            <a:r>
              <a:rPr lang="en-US" sz="1200" b="0" i="0" u="none" strike="noStrike" kern="1200" baseline="0" dirty="0">
                <a:solidFill>
                  <a:schemeClr val="tx1"/>
                </a:solidFill>
                <a:latin typeface="+mn-lt"/>
                <a:ea typeface="+mn-ea"/>
                <a:cs typeface="+mn-cs"/>
              </a:rPr>
              <a:t>points it at the given function. It is slightly easier to write and doesn’t require</a:t>
            </a:r>
          </a:p>
          <a:p>
            <a:r>
              <a:rPr lang="en-US" sz="1200" b="0" i="0" u="none" strike="noStrike" kern="1200" baseline="0" dirty="0">
                <a:solidFill>
                  <a:schemeClr val="tx1"/>
                </a:solidFill>
                <a:latin typeface="+mn-lt"/>
                <a:ea typeface="+mn-ea"/>
                <a:cs typeface="+mn-cs"/>
              </a:rPr>
              <a:t>a semicolon after the function.</a:t>
            </a:r>
          </a:p>
          <a:p>
            <a:r>
              <a:rPr lang="en-US" sz="1200" b="0" i="0" u="none" strike="noStrike" kern="1200" baseline="0" dirty="0">
                <a:solidFill>
                  <a:schemeClr val="tx1"/>
                </a:solidFill>
                <a:latin typeface="+mn-lt"/>
                <a:ea typeface="+mn-ea"/>
                <a:cs typeface="+mn-cs"/>
              </a:rPr>
              <a:t>There is one subtlety with this form of function definition.</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preceding code works, even though the function is defined </a:t>
            </a:r>
            <a:r>
              <a:rPr lang="en-US" sz="1200" b="0" i="1" u="none" strike="noStrike" kern="1200" baseline="0" dirty="0">
                <a:solidFill>
                  <a:schemeClr val="tx1"/>
                </a:solidFill>
                <a:latin typeface="+mn-lt"/>
                <a:ea typeface="+mn-ea"/>
                <a:cs typeface="+mn-cs"/>
              </a:rPr>
              <a:t>below </a:t>
            </a:r>
            <a:r>
              <a:rPr lang="en-US" sz="1200" b="0" i="0" u="none" strike="noStrike" kern="1200" baseline="0" dirty="0">
                <a:solidFill>
                  <a:schemeClr val="tx1"/>
                </a:solidFill>
                <a:latin typeface="+mn-lt"/>
                <a:ea typeface="+mn-ea"/>
                <a:cs typeface="+mn-cs"/>
              </a:rPr>
              <a:t>the code</a:t>
            </a:r>
          </a:p>
          <a:p>
            <a:r>
              <a:rPr lang="en-US" sz="1200" b="0" i="0" u="none" strike="noStrike" kern="1200" baseline="0" dirty="0">
                <a:solidFill>
                  <a:schemeClr val="tx1"/>
                </a:solidFill>
                <a:latin typeface="+mn-lt"/>
                <a:ea typeface="+mn-ea"/>
                <a:cs typeface="+mn-cs"/>
              </a:rPr>
              <a:t>that uses it. Function declarations are not part of the regular top-to-bottom</a:t>
            </a:r>
          </a:p>
          <a:p>
            <a:r>
              <a:rPr lang="en-US" sz="1200" b="0" i="0" u="none" strike="noStrike" kern="1200" baseline="0" dirty="0">
                <a:solidFill>
                  <a:schemeClr val="tx1"/>
                </a:solidFill>
                <a:latin typeface="+mn-lt"/>
                <a:ea typeface="+mn-ea"/>
                <a:cs typeface="+mn-cs"/>
              </a:rPr>
              <a:t>flow of control. They are conceptually moved to the top of their scope and can</a:t>
            </a:r>
          </a:p>
          <a:p>
            <a:r>
              <a:rPr lang="en-US" sz="1200" b="0" i="0" u="none" strike="noStrike" kern="1200" baseline="0" dirty="0">
                <a:solidFill>
                  <a:schemeClr val="tx1"/>
                </a:solidFill>
                <a:latin typeface="+mn-lt"/>
                <a:ea typeface="+mn-ea"/>
                <a:cs typeface="+mn-cs"/>
              </a:rPr>
              <a:t>be used by all the code in that scope. This is sometimes useful because it offers</a:t>
            </a:r>
          </a:p>
          <a:p>
            <a:r>
              <a:rPr lang="en-US" sz="1200" b="0" i="0" u="none" strike="noStrike" kern="1200" baseline="0" dirty="0">
                <a:solidFill>
                  <a:schemeClr val="tx1"/>
                </a:solidFill>
                <a:latin typeface="+mn-lt"/>
                <a:ea typeface="+mn-ea"/>
                <a:cs typeface="+mn-cs"/>
              </a:rPr>
              <a:t>the freedom to order code in a way that seems meaningful, without worrying</a:t>
            </a:r>
          </a:p>
          <a:p>
            <a:r>
              <a:rPr lang="en-US" sz="1200" b="0" i="0" u="none" strike="noStrike" kern="1200" baseline="0" dirty="0">
                <a:solidFill>
                  <a:schemeClr val="tx1"/>
                </a:solidFill>
                <a:latin typeface="+mn-lt"/>
                <a:ea typeface="+mn-ea"/>
                <a:cs typeface="+mn-cs"/>
              </a:rPr>
              <a:t>about having to define all functions before they are used.</a:t>
            </a:r>
            <a:endParaRPr lang="en-US" dirty="0"/>
          </a:p>
        </p:txBody>
      </p:sp>
      <p:sp>
        <p:nvSpPr>
          <p:cNvPr id="4" name="Slide Number Placeholder 3"/>
          <p:cNvSpPr>
            <a:spLocks noGrp="1"/>
          </p:cNvSpPr>
          <p:nvPr>
            <p:ph type="sldNum" sz="quarter" idx="5"/>
          </p:nvPr>
        </p:nvSpPr>
        <p:spPr/>
        <p:txBody>
          <a:bodyPr/>
          <a:lstStyle/>
          <a:p>
            <a:fld id="{B64011EA-18B6-4817-86B9-C2C77A1D44D0}" type="slidenum">
              <a:rPr lang="en-US" smtClean="0"/>
              <a:t>17</a:t>
            </a:fld>
            <a:endParaRPr lang="en-US"/>
          </a:p>
        </p:txBody>
      </p:sp>
    </p:spTree>
    <p:extLst>
      <p:ext uri="{BB962C8B-B14F-4D97-AF65-F5344CB8AC3E}">
        <p14:creationId xmlns:p14="http://schemas.microsoft.com/office/powerpoint/2010/main" val="3883891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defined square with only one parameter. Yet when we call it with three,</a:t>
            </a:r>
          </a:p>
          <a:p>
            <a:r>
              <a:rPr lang="en-US" sz="1200" b="0" i="0" u="none" strike="noStrike" kern="1200" baseline="0" dirty="0">
                <a:solidFill>
                  <a:schemeClr val="tx1"/>
                </a:solidFill>
                <a:latin typeface="+mn-lt"/>
                <a:ea typeface="+mn-ea"/>
                <a:cs typeface="+mn-cs"/>
              </a:rPr>
              <a:t>the language doesn’t complain. It ignores the extra arguments and computes</a:t>
            </a:r>
          </a:p>
          <a:p>
            <a:r>
              <a:rPr lang="en-US" sz="1200" b="0" i="0" u="none" strike="noStrike" kern="1200" baseline="0" dirty="0">
                <a:solidFill>
                  <a:schemeClr val="tx1"/>
                </a:solidFill>
                <a:latin typeface="+mn-lt"/>
                <a:ea typeface="+mn-ea"/>
                <a:cs typeface="+mn-cs"/>
              </a:rPr>
              <a:t>the square of the first one.</a:t>
            </a:r>
          </a:p>
          <a:p>
            <a:r>
              <a:rPr lang="en-US" sz="1200" b="0" i="0" u="none" strike="noStrike" kern="1200" baseline="0" dirty="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B64011EA-18B6-4817-86B9-C2C77A1D44D0}" type="slidenum">
              <a:rPr lang="en-US" smtClean="0"/>
              <a:t>20</a:t>
            </a:fld>
            <a:endParaRPr lang="en-US"/>
          </a:p>
        </p:txBody>
      </p:sp>
    </p:spTree>
    <p:extLst>
      <p:ext uri="{BB962C8B-B14F-4D97-AF65-F5344CB8AC3E}">
        <p14:creationId xmlns:p14="http://schemas.microsoft.com/office/powerpoint/2010/main" val="222334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environment consists of any local variables that were in-scope at the time the closure was created. In this case, </a:t>
            </a:r>
            <a:r>
              <a:rPr lang="en-US" dirty="0" err="1"/>
              <a:t>myFunc</a:t>
            </a:r>
            <a:r>
              <a:rPr lang="en-US" sz="1200" b="0" i="0" kern="1200" dirty="0">
                <a:solidFill>
                  <a:schemeClr val="tx1"/>
                </a:solidFill>
                <a:effectLst/>
                <a:latin typeface="+mn-lt"/>
                <a:ea typeface="+mn-ea"/>
                <a:cs typeface="+mn-cs"/>
              </a:rPr>
              <a:t> is a reference to the instance of the function </a:t>
            </a:r>
            <a:r>
              <a:rPr lang="en-US" dirty="0" err="1"/>
              <a:t>displayName</a:t>
            </a:r>
            <a:r>
              <a:rPr lang="en-US" sz="1200" b="0" i="0" kern="1200" dirty="0">
                <a:solidFill>
                  <a:schemeClr val="tx1"/>
                </a:solidFill>
                <a:effectLst/>
                <a:latin typeface="+mn-lt"/>
                <a:ea typeface="+mn-ea"/>
                <a:cs typeface="+mn-cs"/>
              </a:rPr>
              <a:t> created when </a:t>
            </a:r>
            <a:r>
              <a:rPr lang="en-US" dirty="0" err="1"/>
              <a:t>makeFunc</a:t>
            </a:r>
            <a:r>
              <a:rPr lang="en-US" sz="1200" b="0" i="0" kern="1200" dirty="0">
                <a:solidFill>
                  <a:schemeClr val="tx1"/>
                </a:solidFill>
                <a:effectLst/>
                <a:latin typeface="+mn-lt"/>
                <a:ea typeface="+mn-ea"/>
                <a:cs typeface="+mn-cs"/>
              </a:rPr>
              <a:t> is run. The instance of </a:t>
            </a:r>
            <a:r>
              <a:rPr lang="en-US" dirty="0" err="1"/>
              <a:t>displayName</a:t>
            </a:r>
            <a:r>
              <a:rPr lang="en-US" sz="1200" b="0" i="0" kern="1200" dirty="0">
                <a:solidFill>
                  <a:schemeClr val="tx1"/>
                </a:solidFill>
                <a:effectLst/>
                <a:latin typeface="+mn-lt"/>
                <a:ea typeface="+mn-ea"/>
                <a:cs typeface="+mn-cs"/>
              </a:rPr>
              <a:t> maintains a reference to its lexical environment, within which the variable </a:t>
            </a:r>
            <a:r>
              <a:rPr lang="en-US" dirty="0"/>
              <a:t>name</a:t>
            </a:r>
            <a:r>
              <a:rPr lang="en-US" sz="1200" b="0" i="0" kern="1200" dirty="0">
                <a:solidFill>
                  <a:schemeClr val="tx1"/>
                </a:solidFill>
                <a:effectLst/>
                <a:latin typeface="+mn-lt"/>
                <a:ea typeface="+mn-ea"/>
                <a:cs typeface="+mn-cs"/>
              </a:rPr>
              <a:t> exists. For this reason, when </a:t>
            </a:r>
            <a:r>
              <a:rPr lang="en-US" dirty="0" err="1"/>
              <a:t>myFunc</a:t>
            </a:r>
            <a:r>
              <a:rPr lang="en-US" sz="1200" b="0" i="0" kern="1200" dirty="0">
                <a:solidFill>
                  <a:schemeClr val="tx1"/>
                </a:solidFill>
                <a:effectLst/>
                <a:latin typeface="+mn-lt"/>
                <a:ea typeface="+mn-ea"/>
                <a:cs typeface="+mn-cs"/>
              </a:rPr>
              <a:t> is invoked, the variable </a:t>
            </a:r>
            <a:r>
              <a:rPr lang="en-US" dirty="0"/>
              <a:t>name</a:t>
            </a:r>
            <a:r>
              <a:rPr lang="en-US" sz="1200" b="0" i="0" kern="1200" dirty="0">
                <a:solidFill>
                  <a:schemeClr val="tx1"/>
                </a:solidFill>
                <a:effectLst/>
                <a:latin typeface="+mn-lt"/>
                <a:ea typeface="+mn-ea"/>
                <a:cs typeface="+mn-cs"/>
              </a:rPr>
              <a:t> remains available for use and "Mozilla" is passed to </a:t>
            </a:r>
            <a:r>
              <a:rPr lang="en-US" dirty="0"/>
              <a:t>alert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example, we have defined a function </a:t>
            </a:r>
            <a:r>
              <a:rPr lang="en-US" sz="1200" b="0" i="0" kern="1200" dirty="0" err="1">
                <a:solidFill>
                  <a:schemeClr val="tx1"/>
                </a:solidFill>
                <a:effectLst/>
                <a:latin typeface="+mn-lt"/>
                <a:ea typeface="+mn-ea"/>
                <a:cs typeface="+mn-cs"/>
              </a:rPr>
              <a:t>makeAdder</a:t>
            </a:r>
            <a:r>
              <a:rPr lang="en-US" sz="1200" b="0" i="0" kern="1200" dirty="0">
                <a:solidFill>
                  <a:schemeClr val="tx1"/>
                </a:solidFill>
                <a:effectLst/>
                <a:latin typeface="+mn-lt"/>
                <a:ea typeface="+mn-ea"/>
                <a:cs typeface="+mn-cs"/>
              </a:rPr>
              <a:t>(x), which takes a single argument, x, and returns a new function. The function it returns takes a single argument, y, and returns the sum of x and y.</a:t>
            </a:r>
          </a:p>
          <a:p>
            <a:r>
              <a:rPr lang="en-US" sz="1200" b="0" i="0" kern="1200" dirty="0">
                <a:solidFill>
                  <a:schemeClr val="tx1"/>
                </a:solidFill>
                <a:effectLst/>
                <a:latin typeface="+mn-lt"/>
                <a:ea typeface="+mn-ea"/>
                <a:cs typeface="+mn-cs"/>
              </a:rPr>
              <a:t>In essence, </a:t>
            </a:r>
            <a:r>
              <a:rPr lang="en-US" sz="1200" b="0" i="0" kern="1200" dirty="0" err="1">
                <a:solidFill>
                  <a:schemeClr val="tx1"/>
                </a:solidFill>
                <a:effectLst/>
                <a:latin typeface="+mn-lt"/>
                <a:ea typeface="+mn-ea"/>
                <a:cs typeface="+mn-cs"/>
              </a:rPr>
              <a:t>makeAdder</a:t>
            </a:r>
            <a:r>
              <a:rPr lang="en-US" sz="1200" b="0" i="0" kern="1200" dirty="0">
                <a:solidFill>
                  <a:schemeClr val="tx1"/>
                </a:solidFill>
                <a:effectLst/>
                <a:latin typeface="+mn-lt"/>
                <a:ea typeface="+mn-ea"/>
                <a:cs typeface="+mn-cs"/>
              </a:rPr>
              <a:t> is a function factory — it creates functions which can add a specific value to their argument. In the above example we use our function factory to create two new functions — one that adds 5 to its argument, and one that adds 10.</a:t>
            </a:r>
          </a:p>
          <a:p>
            <a:r>
              <a:rPr lang="en-US" sz="1200" b="0" i="0" kern="1200" dirty="0">
                <a:solidFill>
                  <a:schemeClr val="tx1"/>
                </a:solidFill>
                <a:effectLst/>
                <a:latin typeface="+mn-lt"/>
                <a:ea typeface="+mn-ea"/>
                <a:cs typeface="+mn-cs"/>
              </a:rPr>
              <a:t>add5 and add10 are both closures. They share the same function body definition, but store different lexical environments. In add5's lexical environment, x is 5, while in the lexical environment for add10, x is 10.</a:t>
            </a:r>
          </a:p>
          <a:p>
            <a:endParaRPr lang="en-US" dirty="0"/>
          </a:p>
          <a:p>
            <a:pPr rtl="0"/>
            <a:r>
              <a:rPr lang="en-US" dirty="0"/>
              <a:t>For more info about Closures checkout this link : </a:t>
            </a:r>
            <a:r>
              <a:rPr lang="en-US" dirty="0">
                <a:hlinkClick r:id="rId3"/>
              </a:rPr>
              <a:t>https://developer.mozilla.org/en-US/docs/Web/JavaScript/Closures</a:t>
            </a:r>
            <a:endParaRPr lang="en-US" dirty="0"/>
          </a:p>
        </p:txBody>
      </p:sp>
      <p:sp>
        <p:nvSpPr>
          <p:cNvPr id="4" name="Slide Number Placeholder 3"/>
          <p:cNvSpPr>
            <a:spLocks noGrp="1"/>
          </p:cNvSpPr>
          <p:nvPr>
            <p:ph type="sldNum" sz="quarter" idx="5"/>
          </p:nvPr>
        </p:nvSpPr>
        <p:spPr/>
        <p:txBody>
          <a:bodyPr/>
          <a:lstStyle/>
          <a:p>
            <a:fld id="{B64011EA-18B6-4817-86B9-C2C77A1D44D0}" type="slidenum">
              <a:rPr lang="en-US" smtClean="0"/>
              <a:t>24</a:t>
            </a:fld>
            <a:endParaRPr lang="en-US"/>
          </a:p>
        </p:txBody>
      </p:sp>
    </p:spTree>
    <p:extLst>
      <p:ext uri="{BB962C8B-B14F-4D97-AF65-F5344CB8AC3E}">
        <p14:creationId xmlns:p14="http://schemas.microsoft.com/office/powerpoint/2010/main" val="224525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52D5-A5D4-492B-8695-5DA6F60447C6}"/>
              </a:ext>
            </a:extLst>
          </p:cNvPr>
          <p:cNvSpPr>
            <a:spLocks noGrp="1"/>
          </p:cNvSpPr>
          <p:nvPr>
            <p:ph type="ctrTitle"/>
          </p:nvPr>
        </p:nvSpPr>
        <p:spPr>
          <a:xfrm>
            <a:off x="1364679" y="1691081"/>
            <a:ext cx="8825658" cy="3329581"/>
          </a:xfrm>
        </p:spPr>
        <p:txBody>
          <a:bodyPr/>
          <a:lstStyle/>
          <a:p>
            <a:r>
              <a:rPr lang="en-US" b="1" dirty="0"/>
              <a:t>Chapter 3</a:t>
            </a:r>
            <a:br>
              <a:rPr lang="en-US" b="1" dirty="0"/>
            </a:br>
            <a:r>
              <a:rPr lang="en-US" b="1" dirty="0"/>
              <a:t>Functions</a:t>
            </a:r>
            <a:endParaRPr lang="en-US" dirty="0"/>
          </a:p>
        </p:txBody>
      </p:sp>
    </p:spTree>
    <p:extLst>
      <p:ext uri="{BB962C8B-B14F-4D97-AF65-F5344CB8AC3E}">
        <p14:creationId xmlns:p14="http://schemas.microsoft.com/office/powerpoint/2010/main" val="2321641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BFD4-6A16-4B30-83B8-7562125F4CB2}"/>
              </a:ext>
            </a:extLst>
          </p:cNvPr>
          <p:cNvSpPr>
            <a:spLocks noGrp="1"/>
          </p:cNvSpPr>
          <p:nvPr>
            <p:ph type="title"/>
          </p:nvPr>
        </p:nvSpPr>
        <p:spPr/>
        <p:txBody>
          <a:bodyPr/>
          <a:lstStyle/>
          <a:p>
            <a:r>
              <a:rPr lang="en-US" b="1" dirty="0">
                <a:solidFill>
                  <a:schemeClr val="tx1"/>
                </a:solidFill>
              </a:rPr>
              <a:t>The return statement </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BAFB1FCB-BBA4-492F-8652-CA8ED83E3625}"/>
              </a:ext>
            </a:extLst>
          </p:cNvPr>
          <p:cNvSpPr>
            <a:spLocks noGrp="1"/>
          </p:cNvSpPr>
          <p:nvPr>
            <p:ph idx="1"/>
          </p:nvPr>
        </p:nvSpPr>
        <p:spPr>
          <a:xfrm>
            <a:off x="848140" y="1524000"/>
            <a:ext cx="9533018" cy="5129463"/>
          </a:xfrm>
        </p:spPr>
        <p:txBody>
          <a:bodyPr>
            <a:normAutofit/>
          </a:bodyPr>
          <a:lstStyle/>
          <a:p>
            <a:pPr marL="0" indent="0">
              <a:buNone/>
            </a:pPr>
            <a:r>
              <a:rPr lang="en-US" sz="2400" b="0" i="0" dirty="0">
                <a:effectLst/>
                <a:latin typeface="+mn-lt"/>
              </a:rPr>
              <a:t>● By default a function returns undefined</a:t>
            </a:r>
            <a:br>
              <a:rPr lang="en-US" sz="2400" b="0" i="0" dirty="0">
                <a:effectLst/>
                <a:latin typeface="+mn-lt"/>
              </a:rPr>
            </a:br>
            <a:r>
              <a:rPr lang="en-US" sz="2400" b="0" i="0" dirty="0">
                <a:effectLst/>
                <a:latin typeface="+mn-lt"/>
              </a:rPr>
              <a:t>● Return statement is used to return primitive value or reference of an object</a:t>
            </a:r>
            <a:br>
              <a:rPr lang="en-US" sz="2400" b="0" i="0" dirty="0">
                <a:effectLst/>
                <a:latin typeface="+mn-lt"/>
              </a:rPr>
            </a:br>
            <a:r>
              <a:rPr lang="en-US" sz="2400" b="0" i="0" dirty="0">
                <a:effectLst/>
                <a:latin typeface="+mn-lt"/>
              </a:rPr>
              <a:t>● The return value or reference</a:t>
            </a:r>
            <a:br>
              <a:rPr lang="en-US" sz="2400" b="0" i="0" dirty="0">
                <a:effectLst/>
                <a:latin typeface="+mn-lt"/>
              </a:rPr>
            </a:br>
            <a:r>
              <a:rPr lang="en-US" sz="2400" b="0" i="0" dirty="0">
                <a:effectLst/>
                <a:latin typeface="+mn-lt"/>
              </a:rPr>
              <a:t>      – Can be directly passed on to expressions</a:t>
            </a:r>
            <a:br>
              <a:rPr lang="en-US" sz="2400" b="0" i="0" dirty="0">
                <a:effectLst/>
                <a:latin typeface="+mn-lt"/>
              </a:rPr>
            </a:br>
            <a:r>
              <a:rPr lang="en-US" sz="2400" b="0" i="0" dirty="0">
                <a:effectLst/>
                <a:latin typeface="+mn-lt"/>
              </a:rPr>
              <a:t>      – Must be collected using assignment operator to store in a variable and</a:t>
            </a:r>
            <a:br>
              <a:rPr lang="en-US" sz="2400" b="0" i="0" dirty="0">
                <a:effectLst/>
                <a:latin typeface="+mn-lt"/>
              </a:rPr>
            </a:br>
            <a:r>
              <a:rPr lang="en-US" sz="2400" b="0" i="0" dirty="0">
                <a:effectLst/>
                <a:latin typeface="+mn-lt"/>
              </a:rPr>
              <a:t>further utilization</a:t>
            </a:r>
            <a:br>
              <a:rPr lang="en-US" sz="2400" b="0" i="0" dirty="0">
                <a:effectLst/>
                <a:latin typeface="+mn-lt"/>
              </a:rPr>
            </a:br>
            <a:r>
              <a:rPr lang="en-US" sz="2400" b="0" i="0" dirty="0">
                <a:effectLst/>
                <a:latin typeface="+mn-lt"/>
              </a:rPr>
              <a:t>● There could be more than one return statements present in the function;</a:t>
            </a:r>
            <a:br>
              <a:rPr lang="en-US" sz="2400" b="0" i="0" dirty="0">
                <a:effectLst/>
                <a:latin typeface="+mn-lt"/>
              </a:rPr>
            </a:br>
            <a:r>
              <a:rPr lang="en-US" sz="2400" b="0" i="0" dirty="0">
                <a:effectLst/>
                <a:latin typeface="+mn-lt"/>
              </a:rPr>
              <a:t>but, only one value or reference can be returned</a:t>
            </a:r>
            <a:br>
              <a:rPr lang="en-US" sz="2400" b="0" i="0" dirty="0">
                <a:effectLst/>
                <a:latin typeface="+mn-lt"/>
              </a:rPr>
            </a:br>
            <a:r>
              <a:rPr lang="en-US" sz="2400" b="0" i="0" dirty="0">
                <a:effectLst/>
                <a:latin typeface="+mn-lt"/>
              </a:rPr>
              <a:t>● The function exits after execution of return statement</a:t>
            </a:r>
            <a:r>
              <a:rPr lang="en-US" sz="2800" dirty="0">
                <a:latin typeface="+mn-lt"/>
              </a:rPr>
              <a:t> </a:t>
            </a:r>
            <a:br>
              <a:rPr lang="en-US" sz="2800" dirty="0"/>
            </a:br>
            <a:endParaRPr lang="en-US" sz="2800" dirty="0"/>
          </a:p>
        </p:txBody>
      </p:sp>
    </p:spTree>
    <p:extLst>
      <p:ext uri="{BB962C8B-B14F-4D97-AF65-F5344CB8AC3E}">
        <p14:creationId xmlns:p14="http://schemas.microsoft.com/office/powerpoint/2010/main" val="3220684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B984-0956-4A44-8495-0BE8CA0048AE}"/>
              </a:ext>
            </a:extLst>
          </p:cNvPr>
          <p:cNvSpPr>
            <a:spLocks noGrp="1"/>
          </p:cNvSpPr>
          <p:nvPr>
            <p:ph type="title"/>
          </p:nvPr>
        </p:nvSpPr>
        <p:spPr/>
        <p:txBody>
          <a:bodyPr/>
          <a:lstStyle/>
          <a:p>
            <a:r>
              <a:rPr lang="en-US" b="1" dirty="0"/>
              <a:t>Bindings and scopes  or </a:t>
            </a:r>
            <a:r>
              <a:rPr lang="en-US" b="1" dirty="0">
                <a:solidFill>
                  <a:schemeClr val="tx1"/>
                </a:solidFill>
              </a:rPr>
              <a:t>Local and Global Variables </a:t>
            </a:r>
            <a:br>
              <a:rPr lang="en-US" dirty="0"/>
            </a:br>
            <a:endParaRPr lang="en-US" dirty="0"/>
          </a:p>
        </p:txBody>
      </p:sp>
      <p:sp>
        <p:nvSpPr>
          <p:cNvPr id="3" name="Content Placeholder 2">
            <a:extLst>
              <a:ext uri="{FF2B5EF4-FFF2-40B4-BE49-F238E27FC236}">
                <a16:creationId xmlns:a16="http://schemas.microsoft.com/office/drawing/2014/main" id="{0CCB9530-8315-44DE-8B82-02F7197D9C02}"/>
              </a:ext>
            </a:extLst>
          </p:cNvPr>
          <p:cNvSpPr>
            <a:spLocks noGrp="1"/>
          </p:cNvSpPr>
          <p:nvPr>
            <p:ph idx="1"/>
          </p:nvPr>
        </p:nvSpPr>
        <p:spPr>
          <a:xfrm>
            <a:off x="606354" y="2079422"/>
            <a:ext cx="10717627" cy="4195481"/>
          </a:xfrm>
        </p:spPr>
        <p:txBody>
          <a:bodyPr>
            <a:normAutofit/>
          </a:bodyPr>
          <a:lstStyle/>
          <a:p>
            <a:pPr marL="0" indent="0">
              <a:buNone/>
            </a:pPr>
            <a:r>
              <a:rPr lang="en-US" sz="2500" dirty="0">
                <a:latin typeface="+mn-lt"/>
              </a:rPr>
              <a:t>Each binding has a </a:t>
            </a:r>
            <a:r>
              <a:rPr lang="en-US" sz="2500" i="1" dirty="0">
                <a:latin typeface="+mn-lt"/>
              </a:rPr>
              <a:t>scope</a:t>
            </a:r>
            <a:r>
              <a:rPr lang="en-US" sz="2500" dirty="0">
                <a:latin typeface="+mn-lt"/>
              </a:rPr>
              <a:t>, which is the part of the program in which the binding is visible. For bindings defined outside of any function or block, the scope is the whole program—you can refer to such bindings wherever you want. These are called </a:t>
            </a:r>
            <a:r>
              <a:rPr lang="en-US" sz="2500" i="1" dirty="0">
                <a:latin typeface="+mn-lt"/>
              </a:rPr>
              <a:t>global</a:t>
            </a:r>
            <a:r>
              <a:rPr lang="en-US" sz="2500" dirty="0">
                <a:latin typeface="+mn-lt"/>
              </a:rPr>
              <a:t>.</a:t>
            </a:r>
          </a:p>
          <a:p>
            <a:pPr marL="0" indent="0">
              <a:buNone/>
            </a:pPr>
            <a:r>
              <a:rPr lang="en-US" sz="2500" dirty="0">
                <a:latin typeface="+mn-lt"/>
              </a:rPr>
              <a:t>But bindings created for function parameters or declared inside a function can be referenced only in that function, so they are known as </a:t>
            </a:r>
            <a:r>
              <a:rPr lang="en-US" sz="2500" i="1" dirty="0">
                <a:latin typeface="+mn-lt"/>
              </a:rPr>
              <a:t>local </a:t>
            </a:r>
            <a:r>
              <a:rPr lang="en-US" sz="2500" dirty="0">
                <a:latin typeface="+mn-lt"/>
              </a:rPr>
              <a:t>bindings.</a:t>
            </a:r>
          </a:p>
        </p:txBody>
      </p:sp>
    </p:spTree>
    <p:extLst>
      <p:ext uri="{BB962C8B-B14F-4D97-AF65-F5344CB8AC3E}">
        <p14:creationId xmlns:p14="http://schemas.microsoft.com/office/powerpoint/2010/main" val="176833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371B-0D14-408A-AB0F-E3C5DFB10038}"/>
              </a:ext>
            </a:extLst>
          </p:cNvPr>
          <p:cNvSpPr>
            <a:spLocks noGrp="1"/>
          </p:cNvSpPr>
          <p:nvPr>
            <p:ph type="title"/>
          </p:nvPr>
        </p:nvSpPr>
        <p:spPr/>
        <p:txBody>
          <a:bodyPr/>
          <a:lstStyle/>
          <a:p>
            <a:r>
              <a:rPr lang="en-US" b="1" dirty="0">
                <a:solidFill>
                  <a:schemeClr val="tx1"/>
                </a:solidFill>
              </a:rPr>
              <a:t>Function Hoisting </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762CF3AB-8054-473C-B3AD-A7E35AD48A0B}"/>
              </a:ext>
            </a:extLst>
          </p:cNvPr>
          <p:cNvSpPr>
            <a:spLocks noGrp="1"/>
          </p:cNvSpPr>
          <p:nvPr>
            <p:ph idx="1"/>
          </p:nvPr>
        </p:nvSpPr>
        <p:spPr>
          <a:xfrm>
            <a:off x="766428" y="1415245"/>
            <a:ext cx="8946541" cy="2122040"/>
          </a:xfrm>
        </p:spPr>
        <p:txBody>
          <a:bodyPr>
            <a:normAutofit fontScale="92500" lnSpcReduction="10000"/>
          </a:bodyPr>
          <a:lstStyle/>
          <a:p>
            <a:r>
              <a:rPr lang="en-US" sz="2400" b="0" i="0" dirty="0">
                <a:effectLst/>
                <a:latin typeface="+mn-lt"/>
              </a:rPr>
              <a:t>JavaScript moves variable and function declarations to top of</a:t>
            </a:r>
            <a:br>
              <a:rPr lang="en-US" sz="2400" b="0" i="0" dirty="0">
                <a:effectLst/>
                <a:latin typeface="+mn-lt"/>
              </a:rPr>
            </a:br>
            <a:r>
              <a:rPr lang="en-US" sz="2400" b="0" i="0" dirty="0">
                <a:effectLst/>
                <a:latin typeface="+mn-lt"/>
              </a:rPr>
              <a:t>the current scope; this is called hoisting</a:t>
            </a:r>
            <a:br>
              <a:rPr lang="en-US" sz="2400" b="0" i="0" dirty="0">
                <a:effectLst/>
                <a:latin typeface="+mn-lt"/>
              </a:rPr>
            </a:br>
            <a:r>
              <a:rPr lang="en-US" sz="2400" b="0" i="0" dirty="0">
                <a:effectLst/>
                <a:latin typeface="+mn-lt"/>
              </a:rPr>
              <a:t>● Due to hoisting JavaScript functions can be called before they</a:t>
            </a:r>
            <a:br>
              <a:rPr lang="en-US" sz="2400" b="0" i="0" dirty="0">
                <a:effectLst/>
                <a:latin typeface="+mn-lt"/>
              </a:rPr>
            </a:br>
            <a:r>
              <a:rPr lang="en-US" sz="2400" b="0" i="0" dirty="0">
                <a:effectLst/>
                <a:latin typeface="+mn-lt"/>
              </a:rPr>
              <a:t>are declared</a:t>
            </a:r>
            <a:r>
              <a:rPr lang="en-US" sz="2800" dirty="0">
                <a:latin typeface="+mn-lt"/>
              </a:rPr>
              <a:t> </a:t>
            </a:r>
            <a:br>
              <a:rPr lang="en-US" sz="2800" dirty="0"/>
            </a:br>
            <a:endParaRPr lang="en-US" sz="2800" dirty="0"/>
          </a:p>
        </p:txBody>
      </p:sp>
      <p:pic>
        <p:nvPicPr>
          <p:cNvPr id="5" name="Picture 4">
            <a:extLst>
              <a:ext uri="{FF2B5EF4-FFF2-40B4-BE49-F238E27FC236}">
                <a16:creationId xmlns:a16="http://schemas.microsoft.com/office/drawing/2014/main" id="{48360942-7C36-4CC1-A8D8-90F1F1C61381}"/>
              </a:ext>
            </a:extLst>
          </p:cNvPr>
          <p:cNvPicPr>
            <a:picLocks noChangeAspect="1"/>
          </p:cNvPicPr>
          <p:nvPr/>
        </p:nvPicPr>
        <p:blipFill>
          <a:blip r:embed="rId2"/>
          <a:stretch>
            <a:fillRect/>
          </a:stretch>
        </p:blipFill>
        <p:spPr>
          <a:xfrm>
            <a:off x="766428" y="3429000"/>
            <a:ext cx="10672010" cy="2897579"/>
          </a:xfrm>
          <a:prstGeom prst="rect">
            <a:avLst/>
          </a:prstGeom>
        </p:spPr>
      </p:pic>
    </p:spTree>
    <p:extLst>
      <p:ext uri="{BB962C8B-B14F-4D97-AF65-F5344CB8AC3E}">
        <p14:creationId xmlns:p14="http://schemas.microsoft.com/office/powerpoint/2010/main" val="44758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BB45-FBB7-49E3-8C46-EA5CCF92BB84}"/>
              </a:ext>
            </a:extLst>
          </p:cNvPr>
          <p:cNvSpPr>
            <a:spLocks noGrp="1"/>
          </p:cNvSpPr>
          <p:nvPr>
            <p:ph type="title"/>
          </p:nvPr>
        </p:nvSpPr>
        <p:spPr/>
        <p:txBody>
          <a:bodyPr/>
          <a:lstStyle/>
          <a:p>
            <a:r>
              <a:rPr lang="en-US" dirty="0"/>
              <a:t>Con…</a:t>
            </a:r>
          </a:p>
        </p:txBody>
      </p:sp>
      <p:sp>
        <p:nvSpPr>
          <p:cNvPr id="3" name="Content Placeholder 2">
            <a:extLst>
              <a:ext uri="{FF2B5EF4-FFF2-40B4-BE49-F238E27FC236}">
                <a16:creationId xmlns:a16="http://schemas.microsoft.com/office/drawing/2014/main" id="{2D5B8756-830B-4700-B57E-9FF0C46CF3FD}"/>
              </a:ext>
            </a:extLst>
          </p:cNvPr>
          <p:cNvSpPr>
            <a:spLocks noGrp="1"/>
          </p:cNvSpPr>
          <p:nvPr>
            <p:ph idx="1"/>
          </p:nvPr>
        </p:nvSpPr>
        <p:spPr>
          <a:xfrm>
            <a:off x="645130" y="1311966"/>
            <a:ext cx="10033472" cy="5287618"/>
          </a:xfrm>
        </p:spPr>
        <p:txBody>
          <a:bodyPr>
            <a:normAutofit/>
          </a:bodyPr>
          <a:lstStyle/>
          <a:p>
            <a:pPr marL="0" indent="0">
              <a:buNone/>
            </a:pPr>
            <a:r>
              <a:rPr lang="en-US" dirty="0"/>
              <a:t>Every time the function is called, new instances of these bindings are created</a:t>
            </a:r>
          </a:p>
          <a:p>
            <a:pPr marL="0" indent="0">
              <a:buNone/>
            </a:pPr>
            <a:r>
              <a:rPr lang="en-US" dirty="0">
                <a:highlight>
                  <a:srgbClr val="808080"/>
                </a:highlight>
              </a:rPr>
              <a:t>let x = 10;</a:t>
            </a:r>
          </a:p>
          <a:p>
            <a:pPr marL="0" indent="0">
              <a:buNone/>
            </a:pPr>
            <a:r>
              <a:rPr lang="en-US" dirty="0">
                <a:highlight>
                  <a:srgbClr val="808080"/>
                </a:highlight>
              </a:rPr>
              <a:t>if (true) {</a:t>
            </a:r>
          </a:p>
          <a:p>
            <a:pPr marL="0" indent="0">
              <a:buNone/>
            </a:pPr>
            <a:r>
              <a:rPr lang="en-US" dirty="0">
                <a:highlight>
                  <a:srgbClr val="808080"/>
                </a:highlight>
              </a:rPr>
              <a:t>let y = 20;</a:t>
            </a:r>
          </a:p>
          <a:p>
            <a:pPr marL="0" indent="0">
              <a:buNone/>
            </a:pPr>
            <a:r>
              <a:rPr lang="en-US" dirty="0">
                <a:highlight>
                  <a:srgbClr val="808080"/>
                </a:highlight>
              </a:rPr>
              <a:t>var z = 30;</a:t>
            </a:r>
          </a:p>
          <a:p>
            <a:pPr marL="0" indent="0">
              <a:buNone/>
            </a:pPr>
            <a:r>
              <a:rPr lang="es-ES" dirty="0">
                <a:highlight>
                  <a:srgbClr val="808080"/>
                </a:highlight>
              </a:rPr>
              <a:t>console.log(x + y + z);</a:t>
            </a:r>
          </a:p>
          <a:p>
            <a:pPr marL="0" indent="0">
              <a:buNone/>
            </a:pPr>
            <a:r>
              <a:rPr lang="en-US" dirty="0">
                <a:highlight>
                  <a:srgbClr val="808080"/>
                </a:highlight>
              </a:rPr>
              <a:t>// → 60</a:t>
            </a:r>
          </a:p>
          <a:p>
            <a:pPr marL="0" indent="0">
              <a:buNone/>
            </a:pPr>
            <a:r>
              <a:rPr lang="en-US" dirty="0">
                <a:highlight>
                  <a:srgbClr val="808080"/>
                </a:highlight>
              </a:rPr>
              <a:t>}</a:t>
            </a:r>
          </a:p>
          <a:p>
            <a:pPr marL="0" indent="0">
              <a:buNone/>
            </a:pPr>
            <a:r>
              <a:rPr lang="en-US" dirty="0">
                <a:highlight>
                  <a:srgbClr val="808080"/>
                </a:highlight>
              </a:rPr>
              <a:t>// y is not visible here</a:t>
            </a:r>
          </a:p>
          <a:p>
            <a:pPr marL="0" indent="0">
              <a:buNone/>
            </a:pPr>
            <a:r>
              <a:rPr lang="en-US" dirty="0">
                <a:highlight>
                  <a:srgbClr val="808080"/>
                </a:highlight>
              </a:rPr>
              <a:t>console.log(x + z);</a:t>
            </a:r>
          </a:p>
          <a:p>
            <a:pPr marL="0" indent="0">
              <a:buNone/>
            </a:pPr>
            <a:r>
              <a:rPr lang="en-US" dirty="0">
                <a:highlight>
                  <a:srgbClr val="808080"/>
                </a:highlight>
              </a:rPr>
              <a:t>// → 40.</a:t>
            </a:r>
          </a:p>
        </p:txBody>
      </p:sp>
    </p:spTree>
    <p:extLst>
      <p:ext uri="{BB962C8B-B14F-4D97-AF65-F5344CB8AC3E}">
        <p14:creationId xmlns:p14="http://schemas.microsoft.com/office/powerpoint/2010/main" val="310465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49C0-763E-4D8B-89F9-2EEF6F34494D}"/>
              </a:ext>
            </a:extLst>
          </p:cNvPr>
          <p:cNvSpPr>
            <a:spLocks noGrp="1"/>
          </p:cNvSpPr>
          <p:nvPr>
            <p:ph type="title"/>
          </p:nvPr>
        </p:nvSpPr>
        <p:spPr/>
        <p:txBody>
          <a:bodyPr/>
          <a:lstStyle/>
          <a:p>
            <a:r>
              <a:rPr lang="en-US" dirty="0"/>
              <a:t>Con…</a:t>
            </a:r>
          </a:p>
        </p:txBody>
      </p:sp>
      <p:sp>
        <p:nvSpPr>
          <p:cNvPr id="3" name="Content Placeholder 2">
            <a:extLst>
              <a:ext uri="{FF2B5EF4-FFF2-40B4-BE49-F238E27FC236}">
                <a16:creationId xmlns:a16="http://schemas.microsoft.com/office/drawing/2014/main" id="{81B7D573-8699-4ADE-B52B-920B8E38C194}"/>
              </a:ext>
            </a:extLst>
          </p:cNvPr>
          <p:cNvSpPr>
            <a:spLocks noGrp="1"/>
          </p:cNvSpPr>
          <p:nvPr>
            <p:ph idx="1"/>
          </p:nvPr>
        </p:nvSpPr>
        <p:spPr>
          <a:xfrm>
            <a:off x="1103312" y="1484243"/>
            <a:ext cx="10442577" cy="5261113"/>
          </a:xfrm>
        </p:spPr>
        <p:txBody>
          <a:bodyPr>
            <a:normAutofit fontScale="92500" lnSpcReduction="10000"/>
          </a:bodyPr>
          <a:lstStyle/>
          <a:p>
            <a:pPr marL="0" indent="0">
              <a:buNone/>
            </a:pPr>
            <a:r>
              <a:rPr lang="en-US" sz="2400" dirty="0"/>
              <a:t>Each scope can “look out” into the scope around it, so x is visible inside the block in the example. The exception is when multiple bindings have the same name—in that case, code can see only the innermost one. For example, when the code inside the halve function refers to n, it is seeing its </a:t>
            </a:r>
            <a:r>
              <a:rPr lang="en-US" sz="2400" i="1" dirty="0"/>
              <a:t>own </a:t>
            </a:r>
            <a:r>
              <a:rPr lang="en-US" sz="2400" dirty="0"/>
              <a:t>n, not the global n.</a:t>
            </a:r>
          </a:p>
          <a:p>
            <a:pPr marL="0" indent="0">
              <a:buNone/>
            </a:pPr>
            <a:r>
              <a:rPr lang="en-US" sz="2400" dirty="0">
                <a:highlight>
                  <a:srgbClr val="808080"/>
                </a:highlight>
              </a:rPr>
              <a:t>const halve = function(n) {</a:t>
            </a:r>
          </a:p>
          <a:p>
            <a:pPr marL="0" indent="0">
              <a:buNone/>
            </a:pPr>
            <a:r>
              <a:rPr lang="en-US" sz="2400" dirty="0">
                <a:highlight>
                  <a:srgbClr val="808080"/>
                </a:highlight>
              </a:rPr>
              <a:t>return n / 2;</a:t>
            </a:r>
          </a:p>
          <a:p>
            <a:pPr marL="0" indent="0">
              <a:buNone/>
            </a:pPr>
            <a:r>
              <a:rPr lang="en-US" sz="2400" dirty="0">
                <a:highlight>
                  <a:srgbClr val="808080"/>
                </a:highlight>
              </a:rPr>
              <a:t>};</a:t>
            </a:r>
          </a:p>
          <a:p>
            <a:pPr marL="0" indent="0">
              <a:buNone/>
            </a:pPr>
            <a:r>
              <a:rPr lang="en-US" sz="2400" dirty="0">
                <a:highlight>
                  <a:srgbClr val="808080"/>
                </a:highlight>
              </a:rPr>
              <a:t>let n = 10;</a:t>
            </a:r>
          </a:p>
          <a:p>
            <a:pPr marL="0" indent="0">
              <a:buNone/>
            </a:pPr>
            <a:r>
              <a:rPr lang="en-US" sz="2400" dirty="0">
                <a:highlight>
                  <a:srgbClr val="808080"/>
                </a:highlight>
              </a:rPr>
              <a:t>console.log(halve(100));</a:t>
            </a:r>
          </a:p>
          <a:p>
            <a:pPr marL="0" indent="0">
              <a:buNone/>
            </a:pPr>
            <a:r>
              <a:rPr lang="en-US" sz="2400" dirty="0">
                <a:highlight>
                  <a:srgbClr val="808080"/>
                </a:highlight>
              </a:rPr>
              <a:t>// → 50</a:t>
            </a:r>
          </a:p>
          <a:p>
            <a:pPr marL="0" indent="0">
              <a:buNone/>
            </a:pPr>
            <a:r>
              <a:rPr lang="en-US" sz="2400" dirty="0">
                <a:highlight>
                  <a:srgbClr val="808080"/>
                </a:highlight>
              </a:rPr>
              <a:t>console.log(n);</a:t>
            </a:r>
          </a:p>
          <a:p>
            <a:pPr marL="0" indent="0">
              <a:buNone/>
            </a:pPr>
            <a:r>
              <a:rPr lang="en-US" sz="2400" dirty="0">
                <a:highlight>
                  <a:srgbClr val="808080"/>
                </a:highlight>
              </a:rPr>
              <a:t>// → 10</a:t>
            </a:r>
          </a:p>
        </p:txBody>
      </p:sp>
    </p:spTree>
    <p:extLst>
      <p:ext uri="{BB962C8B-B14F-4D97-AF65-F5344CB8AC3E}">
        <p14:creationId xmlns:p14="http://schemas.microsoft.com/office/powerpoint/2010/main" val="1665388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7FAD-9C82-49F0-8AD3-B81BB4CC2C82}"/>
              </a:ext>
            </a:extLst>
          </p:cNvPr>
          <p:cNvSpPr>
            <a:spLocks noGrp="1"/>
          </p:cNvSpPr>
          <p:nvPr>
            <p:ph type="title"/>
          </p:nvPr>
        </p:nvSpPr>
        <p:spPr/>
        <p:txBody>
          <a:bodyPr/>
          <a:lstStyle/>
          <a:p>
            <a:r>
              <a:rPr lang="en-US" b="1" dirty="0"/>
              <a:t>Nested scope</a:t>
            </a:r>
            <a:endParaRPr lang="en-US" dirty="0"/>
          </a:p>
        </p:txBody>
      </p:sp>
      <p:sp>
        <p:nvSpPr>
          <p:cNvPr id="3" name="Content Placeholder 2">
            <a:extLst>
              <a:ext uri="{FF2B5EF4-FFF2-40B4-BE49-F238E27FC236}">
                <a16:creationId xmlns:a16="http://schemas.microsoft.com/office/drawing/2014/main" id="{62C05DE3-E8EC-4E69-B278-D64073A44460}"/>
              </a:ext>
            </a:extLst>
          </p:cNvPr>
          <p:cNvSpPr>
            <a:spLocks noGrp="1"/>
          </p:cNvSpPr>
          <p:nvPr>
            <p:ph idx="1"/>
          </p:nvPr>
        </p:nvSpPr>
        <p:spPr>
          <a:xfrm>
            <a:off x="1103312" y="1431235"/>
            <a:ext cx="10442577" cy="5234607"/>
          </a:xfrm>
        </p:spPr>
        <p:txBody>
          <a:bodyPr>
            <a:normAutofit/>
          </a:bodyPr>
          <a:lstStyle/>
          <a:p>
            <a:pPr marL="0" indent="0">
              <a:buNone/>
            </a:pPr>
            <a:r>
              <a:rPr lang="en-US" dirty="0"/>
              <a:t>JavaScript distinguishes not just </a:t>
            </a:r>
            <a:r>
              <a:rPr lang="en-US" i="1" dirty="0"/>
              <a:t>global </a:t>
            </a:r>
            <a:r>
              <a:rPr lang="en-US" dirty="0"/>
              <a:t>and </a:t>
            </a:r>
            <a:r>
              <a:rPr lang="en-US" i="1" dirty="0"/>
              <a:t>local </a:t>
            </a:r>
            <a:r>
              <a:rPr lang="en-US" dirty="0"/>
              <a:t>bindings. Blocks and functions</a:t>
            </a:r>
          </a:p>
          <a:p>
            <a:pPr marL="0" indent="0">
              <a:buNone/>
            </a:pPr>
            <a:r>
              <a:rPr lang="en-US" dirty="0"/>
              <a:t>can be created inside other blocks and functions, producing multiple degrees</a:t>
            </a:r>
          </a:p>
          <a:p>
            <a:pPr marL="0" indent="0">
              <a:buNone/>
            </a:pPr>
            <a:r>
              <a:rPr lang="en-US" dirty="0"/>
              <a:t>of locality.</a:t>
            </a:r>
          </a:p>
          <a:p>
            <a:pPr marL="0" indent="0">
              <a:buNone/>
            </a:pPr>
            <a:r>
              <a:rPr lang="en-US" dirty="0">
                <a:highlight>
                  <a:srgbClr val="808080"/>
                </a:highlight>
              </a:rPr>
              <a:t>var name = 'Peter';</a:t>
            </a:r>
          </a:p>
          <a:p>
            <a:pPr marL="0" indent="0">
              <a:buNone/>
            </a:pPr>
            <a:r>
              <a:rPr lang="en-US" dirty="0">
                <a:highlight>
                  <a:srgbClr val="808080"/>
                </a:highlight>
              </a:rPr>
              <a:t>function greet() {</a:t>
            </a:r>
          </a:p>
          <a:p>
            <a:pPr marL="0" indent="0">
              <a:buNone/>
            </a:pPr>
            <a:r>
              <a:rPr lang="en-US" dirty="0">
                <a:highlight>
                  <a:srgbClr val="808080"/>
                </a:highlight>
              </a:rPr>
              <a:t>var greeting = 'Hello';</a:t>
            </a:r>
          </a:p>
          <a:p>
            <a:pPr marL="0" indent="0">
              <a:buNone/>
            </a:pPr>
            <a:r>
              <a:rPr lang="en-US" dirty="0">
                <a:highlight>
                  <a:srgbClr val="808080"/>
                </a:highlight>
              </a:rPr>
              <a:t>{</a:t>
            </a:r>
          </a:p>
          <a:p>
            <a:pPr marL="0" indent="0">
              <a:buNone/>
            </a:pPr>
            <a:r>
              <a:rPr lang="en-US" dirty="0">
                <a:highlight>
                  <a:srgbClr val="808080"/>
                </a:highlight>
              </a:rPr>
              <a:t>let </a:t>
            </a:r>
            <a:r>
              <a:rPr lang="en-US" dirty="0" err="1">
                <a:highlight>
                  <a:srgbClr val="808080"/>
                </a:highlight>
              </a:rPr>
              <a:t>lang</a:t>
            </a:r>
            <a:r>
              <a:rPr lang="en-US" dirty="0">
                <a:highlight>
                  <a:srgbClr val="808080"/>
                </a:highlight>
              </a:rPr>
              <a:t> = 'English';</a:t>
            </a:r>
          </a:p>
          <a:p>
            <a:pPr marL="0" indent="0">
              <a:buNone/>
            </a:pPr>
            <a:r>
              <a:rPr lang="en-US" dirty="0">
                <a:highlight>
                  <a:srgbClr val="808080"/>
                </a:highlight>
              </a:rPr>
              <a:t>console.log(`${</a:t>
            </a:r>
            <a:r>
              <a:rPr lang="en-US" dirty="0" err="1">
                <a:highlight>
                  <a:srgbClr val="808080"/>
                </a:highlight>
              </a:rPr>
              <a:t>lang</a:t>
            </a:r>
            <a:r>
              <a:rPr lang="en-US" dirty="0">
                <a:highlight>
                  <a:srgbClr val="808080"/>
                </a:highlight>
              </a:rPr>
              <a:t>}: ${greeting} ${name}`);</a:t>
            </a:r>
          </a:p>
          <a:p>
            <a:pPr marL="0" indent="0">
              <a:buNone/>
            </a:pPr>
            <a:r>
              <a:rPr lang="en-US" dirty="0">
                <a:highlight>
                  <a:srgbClr val="808080"/>
                </a:highlight>
              </a:rPr>
              <a:t>}</a:t>
            </a:r>
          </a:p>
          <a:p>
            <a:pPr marL="0" indent="0">
              <a:buNone/>
            </a:pPr>
            <a:r>
              <a:rPr lang="en-US" dirty="0">
                <a:highlight>
                  <a:srgbClr val="808080"/>
                </a:highlight>
              </a:rPr>
              <a:t>}</a:t>
            </a:r>
          </a:p>
          <a:p>
            <a:pPr marL="0" indent="0">
              <a:buNone/>
            </a:pPr>
            <a:r>
              <a:rPr lang="en-US" dirty="0">
                <a:highlight>
                  <a:srgbClr val="808080"/>
                </a:highlight>
              </a:rPr>
              <a:t>greet();</a:t>
            </a:r>
          </a:p>
          <a:p>
            <a:endParaRPr lang="en-US" dirty="0"/>
          </a:p>
        </p:txBody>
      </p:sp>
    </p:spTree>
    <p:extLst>
      <p:ext uri="{BB962C8B-B14F-4D97-AF65-F5344CB8AC3E}">
        <p14:creationId xmlns:p14="http://schemas.microsoft.com/office/powerpoint/2010/main" val="2859736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C7A7-197C-44AC-8A1E-3A4422F0C6D9}"/>
              </a:ext>
            </a:extLst>
          </p:cNvPr>
          <p:cNvSpPr>
            <a:spLocks noGrp="1"/>
          </p:cNvSpPr>
          <p:nvPr>
            <p:ph type="title"/>
          </p:nvPr>
        </p:nvSpPr>
        <p:spPr/>
        <p:txBody>
          <a:bodyPr/>
          <a:lstStyle/>
          <a:p>
            <a:r>
              <a:rPr lang="en-US" b="1" dirty="0"/>
              <a:t>Functions as values</a:t>
            </a:r>
            <a:endParaRPr lang="en-US" dirty="0"/>
          </a:p>
        </p:txBody>
      </p:sp>
      <p:sp>
        <p:nvSpPr>
          <p:cNvPr id="3" name="Content Placeholder 2">
            <a:extLst>
              <a:ext uri="{FF2B5EF4-FFF2-40B4-BE49-F238E27FC236}">
                <a16:creationId xmlns:a16="http://schemas.microsoft.com/office/drawing/2014/main" id="{A8A9E116-46D2-432E-97AF-E429BEF0A5AA}"/>
              </a:ext>
            </a:extLst>
          </p:cNvPr>
          <p:cNvSpPr>
            <a:spLocks noGrp="1"/>
          </p:cNvSpPr>
          <p:nvPr>
            <p:ph idx="1"/>
          </p:nvPr>
        </p:nvSpPr>
        <p:spPr>
          <a:xfrm>
            <a:off x="645130" y="1325217"/>
            <a:ext cx="10486696" cy="5300869"/>
          </a:xfrm>
        </p:spPr>
        <p:txBody>
          <a:bodyPr>
            <a:normAutofit fontScale="92500"/>
          </a:bodyPr>
          <a:lstStyle/>
          <a:p>
            <a:pPr marL="0" indent="0">
              <a:buNone/>
            </a:pPr>
            <a:r>
              <a:rPr lang="en-US" sz="2400" dirty="0"/>
              <a:t>A function binding usually simply acts as a name for a specific piece of the program. Such a binding is defined once and never changed. This makes it easy to confuse the function and its name.</a:t>
            </a:r>
          </a:p>
          <a:p>
            <a:pPr marL="0" indent="0">
              <a:buNone/>
            </a:pPr>
            <a:r>
              <a:rPr lang="en-US" sz="2400" dirty="0"/>
              <a:t>But the two are different. A function value can do all the things that other values can do—you can use it in arbitrary expressions, not just call it. It is possible to store a function value in a new binding, pass it as an argument to a function, and so on. Similarly, a binding that holds a function is still just a regular binding and can, if not constant, be assigned a new value, like so:</a:t>
            </a:r>
          </a:p>
          <a:p>
            <a:pPr marL="0" indent="0">
              <a:buNone/>
            </a:pPr>
            <a:endParaRPr lang="en-US" sz="2400" dirty="0">
              <a:highlight>
                <a:srgbClr val="808080"/>
              </a:highlight>
            </a:endParaRPr>
          </a:p>
          <a:p>
            <a:pPr marL="0" indent="0">
              <a:buNone/>
            </a:pPr>
            <a:r>
              <a:rPr lang="en-US" sz="2400" dirty="0">
                <a:highlight>
                  <a:srgbClr val="808080"/>
                </a:highlight>
              </a:rPr>
              <a:t>function square(x) { return x*x; }</a:t>
            </a:r>
          </a:p>
          <a:p>
            <a:pPr marL="0" indent="0">
              <a:buNone/>
            </a:pPr>
            <a:r>
              <a:rPr lang="en-US" sz="2400" dirty="0">
                <a:highlight>
                  <a:srgbClr val="808080"/>
                </a:highlight>
              </a:rPr>
              <a:t>var s = square; </a:t>
            </a:r>
            <a:r>
              <a:rPr lang="en-US" sz="2400" i="1" dirty="0">
                <a:highlight>
                  <a:srgbClr val="808080"/>
                </a:highlight>
              </a:rPr>
              <a:t>// Now s refers to the same function that square does</a:t>
            </a:r>
            <a:endParaRPr lang="en-US" sz="2400" dirty="0">
              <a:highlight>
                <a:srgbClr val="808080"/>
              </a:highlight>
            </a:endParaRPr>
          </a:p>
          <a:p>
            <a:pPr marL="0" indent="0">
              <a:buNone/>
            </a:pPr>
            <a:r>
              <a:rPr lang="en-US" sz="2400" dirty="0">
                <a:highlight>
                  <a:srgbClr val="808080"/>
                </a:highlight>
              </a:rPr>
              <a:t>square(4); </a:t>
            </a:r>
            <a:r>
              <a:rPr lang="en-US" sz="2400" i="1" dirty="0">
                <a:highlight>
                  <a:srgbClr val="808080"/>
                </a:highlight>
              </a:rPr>
              <a:t>// =&gt; 16</a:t>
            </a:r>
            <a:endParaRPr lang="en-US" sz="2400" dirty="0">
              <a:highlight>
                <a:srgbClr val="808080"/>
              </a:highlight>
            </a:endParaRPr>
          </a:p>
          <a:p>
            <a:pPr marL="0" indent="0">
              <a:buNone/>
            </a:pPr>
            <a:r>
              <a:rPr lang="en-US" sz="2400" dirty="0">
                <a:highlight>
                  <a:srgbClr val="808080"/>
                </a:highlight>
              </a:rPr>
              <a:t>s(4); </a:t>
            </a:r>
            <a:r>
              <a:rPr lang="en-US" sz="2400" i="1" dirty="0">
                <a:highlight>
                  <a:srgbClr val="808080"/>
                </a:highlight>
              </a:rPr>
              <a:t>// =&gt; 16</a:t>
            </a:r>
            <a:endParaRPr lang="en-US" sz="2400" dirty="0">
              <a:highlight>
                <a:srgbClr val="808080"/>
              </a:highlight>
            </a:endParaRPr>
          </a:p>
          <a:p>
            <a:pPr marL="0" indent="0">
              <a:buNone/>
            </a:pPr>
            <a:endParaRPr lang="en-US" dirty="0">
              <a:highlight>
                <a:srgbClr val="808080"/>
              </a:highlight>
            </a:endParaRPr>
          </a:p>
          <a:p>
            <a:pPr marL="0" indent="0">
              <a:buNone/>
            </a:pPr>
            <a:endParaRPr lang="en-US" dirty="0">
              <a:highlight>
                <a:srgbClr val="808080"/>
              </a:highlight>
            </a:endParaRPr>
          </a:p>
          <a:p>
            <a:pPr marL="0" indent="0">
              <a:buNone/>
            </a:pPr>
            <a:endParaRPr lang="en-US" dirty="0">
              <a:highlight>
                <a:srgbClr val="808080"/>
              </a:highlight>
            </a:endParaRPr>
          </a:p>
          <a:p>
            <a:pPr marL="0" indent="0">
              <a:buNone/>
            </a:pPr>
            <a:endParaRPr lang="en-US" dirty="0">
              <a:highlight>
                <a:srgbClr val="808080"/>
              </a:highlight>
            </a:endParaRPr>
          </a:p>
        </p:txBody>
      </p:sp>
    </p:spTree>
    <p:extLst>
      <p:ext uri="{BB962C8B-B14F-4D97-AF65-F5344CB8AC3E}">
        <p14:creationId xmlns:p14="http://schemas.microsoft.com/office/powerpoint/2010/main" val="575530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DBF5-5124-40E5-A6BA-ABE858DC741E}"/>
              </a:ext>
            </a:extLst>
          </p:cNvPr>
          <p:cNvSpPr>
            <a:spLocks noGrp="1"/>
          </p:cNvSpPr>
          <p:nvPr>
            <p:ph type="title"/>
          </p:nvPr>
        </p:nvSpPr>
        <p:spPr/>
        <p:txBody>
          <a:bodyPr/>
          <a:lstStyle/>
          <a:p>
            <a:r>
              <a:rPr lang="en-US" b="1" dirty="0"/>
              <a:t>Declaration notation</a:t>
            </a:r>
            <a:endParaRPr lang="en-US" dirty="0"/>
          </a:p>
        </p:txBody>
      </p:sp>
      <p:sp>
        <p:nvSpPr>
          <p:cNvPr id="3" name="Content Placeholder 2">
            <a:extLst>
              <a:ext uri="{FF2B5EF4-FFF2-40B4-BE49-F238E27FC236}">
                <a16:creationId xmlns:a16="http://schemas.microsoft.com/office/drawing/2014/main" id="{F4BAC83E-944C-412E-AD29-C530F1FC3725}"/>
              </a:ext>
            </a:extLst>
          </p:cNvPr>
          <p:cNvSpPr>
            <a:spLocks noGrp="1"/>
          </p:cNvSpPr>
          <p:nvPr>
            <p:ph idx="1"/>
          </p:nvPr>
        </p:nvSpPr>
        <p:spPr>
          <a:xfrm>
            <a:off x="646111" y="1510748"/>
            <a:ext cx="11121819" cy="4737651"/>
          </a:xfrm>
        </p:spPr>
        <p:txBody>
          <a:bodyPr>
            <a:normAutofit lnSpcReduction="10000"/>
          </a:bodyPr>
          <a:lstStyle/>
          <a:p>
            <a:pPr marL="0" indent="0">
              <a:buNone/>
            </a:pPr>
            <a:r>
              <a:rPr lang="en-US" sz="2400" dirty="0"/>
              <a:t>There is a slightly shorter way to create a function binding. When the function keyword is used at the start of a statement, it works differently.</a:t>
            </a:r>
          </a:p>
          <a:p>
            <a:pPr marL="0" indent="0">
              <a:buNone/>
            </a:pPr>
            <a:r>
              <a:rPr lang="en-US" sz="2400" dirty="0">
                <a:highlight>
                  <a:srgbClr val="808080"/>
                </a:highlight>
              </a:rPr>
              <a:t>function square(x) {</a:t>
            </a:r>
          </a:p>
          <a:p>
            <a:pPr marL="0" indent="0">
              <a:buNone/>
            </a:pPr>
            <a:r>
              <a:rPr lang="en-US" sz="2400" dirty="0">
                <a:highlight>
                  <a:srgbClr val="808080"/>
                </a:highlight>
              </a:rPr>
              <a:t>return x * x;</a:t>
            </a:r>
          </a:p>
          <a:p>
            <a:pPr marL="0" indent="0">
              <a:buNone/>
            </a:pPr>
            <a:r>
              <a:rPr lang="en-US" sz="2400" dirty="0">
                <a:highlight>
                  <a:srgbClr val="808080"/>
                </a:highlight>
              </a:rPr>
              <a:t>}</a:t>
            </a:r>
          </a:p>
          <a:p>
            <a:pPr marL="0" indent="0">
              <a:buNone/>
            </a:pPr>
            <a:r>
              <a:rPr lang="en-US" sz="2400" dirty="0">
                <a:highlight>
                  <a:srgbClr val="808080"/>
                </a:highlight>
              </a:rPr>
              <a:t>///////////</a:t>
            </a:r>
            <a:endParaRPr lang="en-US" sz="2400" dirty="0"/>
          </a:p>
          <a:p>
            <a:pPr marL="0" indent="0">
              <a:buNone/>
            </a:pPr>
            <a:r>
              <a:rPr lang="en-US" sz="2400" dirty="0">
                <a:highlight>
                  <a:srgbClr val="808080"/>
                </a:highlight>
              </a:rPr>
              <a:t>console.log("The future says:", future());</a:t>
            </a:r>
          </a:p>
          <a:p>
            <a:pPr marL="0" indent="0">
              <a:buNone/>
            </a:pPr>
            <a:r>
              <a:rPr lang="en-US" sz="2400" dirty="0">
                <a:highlight>
                  <a:srgbClr val="808080"/>
                </a:highlight>
              </a:rPr>
              <a:t>function future() {</a:t>
            </a:r>
          </a:p>
          <a:p>
            <a:pPr marL="0" indent="0">
              <a:buNone/>
            </a:pPr>
            <a:r>
              <a:rPr lang="en-US" sz="2400" dirty="0">
                <a:highlight>
                  <a:srgbClr val="808080"/>
                </a:highlight>
              </a:rPr>
              <a:t>return "You'll never have flying cars";</a:t>
            </a:r>
          </a:p>
          <a:p>
            <a:pPr marL="0" indent="0">
              <a:buNone/>
            </a:pPr>
            <a:r>
              <a:rPr lang="en-US" sz="2400" dirty="0">
                <a:highlight>
                  <a:srgbClr val="808080"/>
                </a:highlight>
              </a:rPr>
              <a:t>}</a:t>
            </a:r>
          </a:p>
        </p:txBody>
      </p:sp>
    </p:spTree>
    <p:extLst>
      <p:ext uri="{BB962C8B-B14F-4D97-AF65-F5344CB8AC3E}">
        <p14:creationId xmlns:p14="http://schemas.microsoft.com/office/powerpoint/2010/main" val="3340897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5616-E2AF-4E11-967B-3419D8F39B2D}"/>
              </a:ext>
            </a:extLst>
          </p:cNvPr>
          <p:cNvSpPr>
            <a:spLocks noGrp="1"/>
          </p:cNvSpPr>
          <p:nvPr>
            <p:ph type="title"/>
          </p:nvPr>
        </p:nvSpPr>
        <p:spPr/>
        <p:txBody>
          <a:bodyPr/>
          <a:lstStyle/>
          <a:p>
            <a:r>
              <a:rPr lang="en-US" b="1" dirty="0"/>
              <a:t>Arrow functions</a:t>
            </a:r>
            <a:endParaRPr lang="en-US" dirty="0"/>
          </a:p>
        </p:txBody>
      </p:sp>
      <p:sp>
        <p:nvSpPr>
          <p:cNvPr id="3" name="Content Placeholder 2">
            <a:extLst>
              <a:ext uri="{FF2B5EF4-FFF2-40B4-BE49-F238E27FC236}">
                <a16:creationId xmlns:a16="http://schemas.microsoft.com/office/drawing/2014/main" id="{D1CAAD45-B7DC-4AD5-82DE-9DA8FAC80D23}"/>
              </a:ext>
            </a:extLst>
          </p:cNvPr>
          <p:cNvSpPr>
            <a:spLocks noGrp="1"/>
          </p:cNvSpPr>
          <p:nvPr>
            <p:ph idx="1"/>
          </p:nvPr>
        </p:nvSpPr>
        <p:spPr>
          <a:xfrm>
            <a:off x="645131" y="1404730"/>
            <a:ext cx="10248155" cy="5327374"/>
          </a:xfrm>
        </p:spPr>
        <p:txBody>
          <a:bodyPr>
            <a:normAutofit lnSpcReduction="10000"/>
          </a:bodyPr>
          <a:lstStyle/>
          <a:p>
            <a:pPr marL="0" indent="0">
              <a:buNone/>
            </a:pPr>
            <a:r>
              <a:rPr lang="en-US" sz="2400" dirty="0"/>
              <a:t>There’s a third notation for functions, which looks very different from the others. Instead of the function keyword, it uses an arrow (=&gt;) made up of an equal sign and a greater-than character (not to be confused with the </a:t>
            </a:r>
            <a:r>
              <a:rPr lang="en-US" sz="2400" dirty="0" err="1"/>
              <a:t>greaterthan</a:t>
            </a:r>
            <a:r>
              <a:rPr lang="en-US" sz="2400" dirty="0"/>
              <a:t>- or-equal operator, which is written &gt;=).</a:t>
            </a:r>
          </a:p>
          <a:p>
            <a:pPr marL="0" indent="0">
              <a:buNone/>
            </a:pPr>
            <a:r>
              <a:rPr lang="en-US" sz="2400" dirty="0">
                <a:highlight>
                  <a:srgbClr val="808080"/>
                </a:highlight>
              </a:rPr>
              <a:t>const power = (base, exponent) =&gt; {</a:t>
            </a:r>
          </a:p>
          <a:p>
            <a:pPr marL="0" indent="0">
              <a:buNone/>
            </a:pPr>
            <a:r>
              <a:rPr lang="en-US" sz="2400" dirty="0">
                <a:highlight>
                  <a:srgbClr val="808080"/>
                </a:highlight>
              </a:rPr>
              <a:t>let result = 1;</a:t>
            </a:r>
          </a:p>
          <a:p>
            <a:pPr marL="0" indent="0">
              <a:buNone/>
            </a:pPr>
            <a:r>
              <a:rPr lang="en-US" sz="2400" dirty="0">
                <a:highlight>
                  <a:srgbClr val="808080"/>
                </a:highlight>
              </a:rPr>
              <a:t>for (let count = 0; count &lt; exponent; count++) {</a:t>
            </a:r>
          </a:p>
          <a:p>
            <a:pPr marL="0" indent="0">
              <a:buNone/>
            </a:pPr>
            <a:r>
              <a:rPr lang="en-US" sz="2400" dirty="0">
                <a:highlight>
                  <a:srgbClr val="808080"/>
                </a:highlight>
              </a:rPr>
              <a:t>result *= base;</a:t>
            </a:r>
          </a:p>
          <a:p>
            <a:pPr marL="0" indent="0">
              <a:buNone/>
            </a:pPr>
            <a:r>
              <a:rPr lang="en-US" sz="2400" dirty="0">
                <a:highlight>
                  <a:srgbClr val="808080"/>
                </a:highlight>
              </a:rPr>
              <a:t>}</a:t>
            </a:r>
          </a:p>
          <a:p>
            <a:pPr marL="0" indent="0">
              <a:buNone/>
            </a:pPr>
            <a:r>
              <a:rPr lang="en-US" sz="2400" dirty="0">
                <a:highlight>
                  <a:srgbClr val="808080"/>
                </a:highlight>
              </a:rPr>
              <a:t>return result;</a:t>
            </a:r>
          </a:p>
          <a:p>
            <a:pPr marL="0" indent="0">
              <a:buNone/>
            </a:pPr>
            <a:r>
              <a:rPr lang="en-US" sz="2400" dirty="0">
                <a:highlight>
                  <a:srgbClr val="808080"/>
                </a:highlight>
              </a:rPr>
              <a:t>};</a:t>
            </a:r>
          </a:p>
        </p:txBody>
      </p:sp>
    </p:spTree>
    <p:extLst>
      <p:ext uri="{BB962C8B-B14F-4D97-AF65-F5344CB8AC3E}">
        <p14:creationId xmlns:p14="http://schemas.microsoft.com/office/powerpoint/2010/main" val="3644208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1422F-4DBA-42F6-B082-38D78F4FBA63}"/>
              </a:ext>
            </a:extLst>
          </p:cNvPr>
          <p:cNvSpPr>
            <a:spLocks noGrp="1"/>
          </p:cNvSpPr>
          <p:nvPr>
            <p:ph idx="1"/>
          </p:nvPr>
        </p:nvSpPr>
        <p:spPr>
          <a:xfrm>
            <a:off x="516835" y="1285460"/>
            <a:ext cx="10084903" cy="5393636"/>
          </a:xfrm>
        </p:spPr>
        <p:txBody>
          <a:bodyPr>
            <a:normAutofit fontScale="92500"/>
          </a:bodyPr>
          <a:lstStyle/>
          <a:p>
            <a:pPr marL="0" indent="0">
              <a:buNone/>
            </a:pPr>
            <a:r>
              <a:rPr lang="en-US" sz="2400" dirty="0"/>
              <a:t>When there is only one parameter name, you can omit the parentheses</a:t>
            </a:r>
          </a:p>
          <a:p>
            <a:pPr marL="0" indent="0">
              <a:buNone/>
            </a:pPr>
            <a:r>
              <a:rPr lang="en-US" sz="2400" dirty="0"/>
              <a:t>around the parameter list. If the body is a single expression, rather than a</a:t>
            </a:r>
          </a:p>
          <a:p>
            <a:pPr marL="0" indent="0">
              <a:buNone/>
            </a:pPr>
            <a:r>
              <a:rPr lang="en-US" sz="2400" dirty="0"/>
              <a:t>block in braces, that expression will be returned from the function. So, these two definitions of square do the same thing:</a:t>
            </a:r>
          </a:p>
          <a:p>
            <a:pPr marL="0" indent="0">
              <a:buNone/>
            </a:pPr>
            <a:r>
              <a:rPr lang="en-US" sz="2400" dirty="0">
                <a:highlight>
                  <a:srgbClr val="808080"/>
                </a:highlight>
              </a:rPr>
              <a:t>const square1 = (x) =&gt; { return x * x; };</a:t>
            </a:r>
          </a:p>
          <a:p>
            <a:pPr marL="0" indent="0">
              <a:buNone/>
            </a:pPr>
            <a:r>
              <a:rPr lang="en-US" sz="2400" dirty="0">
                <a:highlight>
                  <a:srgbClr val="808080"/>
                </a:highlight>
              </a:rPr>
              <a:t>const square2 = x =&gt; x * x;</a:t>
            </a:r>
          </a:p>
          <a:p>
            <a:pPr marL="0" indent="0">
              <a:buNone/>
            </a:pPr>
            <a:r>
              <a:rPr lang="en-US" sz="2400" dirty="0"/>
              <a:t>When an arrow function has no parameters at all, its parameter list is just</a:t>
            </a:r>
          </a:p>
          <a:p>
            <a:pPr marL="0" indent="0">
              <a:buNone/>
            </a:pPr>
            <a:r>
              <a:rPr lang="en-US" sz="2400" dirty="0"/>
              <a:t>an empty set of parentheses.</a:t>
            </a:r>
          </a:p>
          <a:p>
            <a:pPr marL="0" indent="0">
              <a:buNone/>
            </a:pPr>
            <a:r>
              <a:rPr lang="en-US" sz="2400" dirty="0">
                <a:highlight>
                  <a:srgbClr val="808080"/>
                </a:highlight>
              </a:rPr>
              <a:t>const horn = () =&gt; {</a:t>
            </a:r>
          </a:p>
          <a:p>
            <a:pPr marL="0" indent="0">
              <a:buNone/>
            </a:pPr>
            <a:r>
              <a:rPr lang="en-US" sz="2400" dirty="0">
                <a:highlight>
                  <a:srgbClr val="808080"/>
                </a:highlight>
              </a:rPr>
              <a:t>console.log("Toot");</a:t>
            </a:r>
          </a:p>
          <a:p>
            <a:pPr marL="0" indent="0">
              <a:buNone/>
            </a:pPr>
            <a:r>
              <a:rPr lang="en-US" sz="2400" dirty="0">
                <a:highlight>
                  <a:srgbClr val="808080"/>
                </a:highlight>
              </a:rPr>
              <a:t>};</a:t>
            </a:r>
          </a:p>
        </p:txBody>
      </p:sp>
    </p:spTree>
    <p:extLst>
      <p:ext uri="{BB962C8B-B14F-4D97-AF65-F5344CB8AC3E}">
        <p14:creationId xmlns:p14="http://schemas.microsoft.com/office/powerpoint/2010/main" val="250465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6F11-2978-4473-853E-492B3513E2E8}"/>
              </a:ext>
            </a:extLst>
          </p:cNvPr>
          <p:cNvSpPr>
            <a:spLocks noGrp="1"/>
          </p:cNvSpPr>
          <p:nvPr>
            <p:ph type="title"/>
          </p:nvPr>
        </p:nvSpPr>
        <p:spPr/>
        <p:txBody>
          <a:bodyPr/>
          <a:lstStyle/>
          <a:p>
            <a:r>
              <a:rPr lang="en-US" b="1" dirty="0"/>
              <a:t>Defining a function</a:t>
            </a:r>
            <a:endParaRPr lang="en-US" dirty="0"/>
          </a:p>
        </p:txBody>
      </p:sp>
      <p:sp>
        <p:nvSpPr>
          <p:cNvPr id="3" name="Content Placeholder 2">
            <a:extLst>
              <a:ext uri="{FF2B5EF4-FFF2-40B4-BE49-F238E27FC236}">
                <a16:creationId xmlns:a16="http://schemas.microsoft.com/office/drawing/2014/main" id="{791586CE-FABD-45FE-A832-4D50C9059FC1}"/>
              </a:ext>
            </a:extLst>
          </p:cNvPr>
          <p:cNvSpPr>
            <a:spLocks noGrp="1"/>
          </p:cNvSpPr>
          <p:nvPr>
            <p:ph idx="1"/>
          </p:nvPr>
        </p:nvSpPr>
        <p:spPr>
          <a:xfrm>
            <a:off x="954158" y="1351722"/>
            <a:ext cx="9740346" cy="4896677"/>
          </a:xfrm>
        </p:spPr>
        <p:txBody>
          <a:bodyPr>
            <a:normAutofit/>
          </a:bodyPr>
          <a:lstStyle/>
          <a:p>
            <a:pPr marL="0" indent="0">
              <a:buNone/>
            </a:pPr>
            <a:r>
              <a:rPr lang="en-US" sz="2400" dirty="0"/>
              <a:t>A function definition is a regular binding where the value of the binding is a function. For example, this code defines square to refer to a function that produces the square of a given number:</a:t>
            </a:r>
          </a:p>
          <a:p>
            <a:pPr marL="0" indent="0">
              <a:buNone/>
            </a:pPr>
            <a:r>
              <a:rPr lang="en-US" sz="2400" dirty="0">
                <a:highlight>
                  <a:srgbClr val="808080"/>
                </a:highlight>
              </a:rPr>
              <a:t>const square = function(x) {</a:t>
            </a:r>
          </a:p>
          <a:p>
            <a:pPr marL="0" indent="0">
              <a:buNone/>
            </a:pPr>
            <a:r>
              <a:rPr lang="en-US" sz="2400" dirty="0">
                <a:highlight>
                  <a:srgbClr val="808080"/>
                </a:highlight>
              </a:rPr>
              <a:t>return x * x;</a:t>
            </a:r>
          </a:p>
          <a:p>
            <a:pPr marL="0" indent="0">
              <a:buNone/>
            </a:pPr>
            <a:r>
              <a:rPr lang="en-US" sz="2400" dirty="0">
                <a:highlight>
                  <a:srgbClr val="808080"/>
                </a:highlight>
              </a:rPr>
              <a:t>};</a:t>
            </a:r>
          </a:p>
          <a:p>
            <a:pPr marL="0" indent="0">
              <a:buNone/>
            </a:pPr>
            <a:r>
              <a:rPr lang="en-US" sz="2400" dirty="0">
                <a:highlight>
                  <a:srgbClr val="808080"/>
                </a:highlight>
              </a:rPr>
              <a:t>console.log(square(12));</a:t>
            </a:r>
          </a:p>
          <a:p>
            <a:pPr marL="0" indent="0">
              <a:buNone/>
            </a:pPr>
            <a:r>
              <a:rPr lang="en-US" sz="2400" dirty="0"/>
              <a:t>// → 144</a:t>
            </a:r>
          </a:p>
        </p:txBody>
      </p:sp>
    </p:spTree>
    <p:extLst>
      <p:ext uri="{BB962C8B-B14F-4D97-AF65-F5344CB8AC3E}">
        <p14:creationId xmlns:p14="http://schemas.microsoft.com/office/powerpoint/2010/main" val="300777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AE32-0173-4EC2-BD9C-B8DF2156CB02}"/>
              </a:ext>
            </a:extLst>
          </p:cNvPr>
          <p:cNvSpPr>
            <a:spLocks noGrp="1"/>
          </p:cNvSpPr>
          <p:nvPr>
            <p:ph type="title"/>
          </p:nvPr>
        </p:nvSpPr>
        <p:spPr/>
        <p:txBody>
          <a:bodyPr/>
          <a:lstStyle/>
          <a:p>
            <a:r>
              <a:rPr lang="en-US" b="1" dirty="0"/>
              <a:t>Optional Arguments</a:t>
            </a:r>
            <a:endParaRPr lang="en-US" dirty="0"/>
          </a:p>
        </p:txBody>
      </p:sp>
      <p:sp>
        <p:nvSpPr>
          <p:cNvPr id="3" name="Content Placeholder 2">
            <a:extLst>
              <a:ext uri="{FF2B5EF4-FFF2-40B4-BE49-F238E27FC236}">
                <a16:creationId xmlns:a16="http://schemas.microsoft.com/office/drawing/2014/main" id="{66A700ED-5351-43B5-AEA3-96267EE4E76E}"/>
              </a:ext>
            </a:extLst>
          </p:cNvPr>
          <p:cNvSpPr>
            <a:spLocks noGrp="1"/>
          </p:cNvSpPr>
          <p:nvPr>
            <p:ph idx="1"/>
          </p:nvPr>
        </p:nvSpPr>
        <p:spPr>
          <a:xfrm>
            <a:off x="646111" y="1853248"/>
            <a:ext cx="9962253" cy="4195481"/>
          </a:xfrm>
        </p:spPr>
        <p:txBody>
          <a:bodyPr/>
          <a:lstStyle/>
          <a:p>
            <a:pPr marL="0" indent="0">
              <a:buNone/>
            </a:pPr>
            <a:r>
              <a:rPr lang="en-US" sz="2400" dirty="0"/>
              <a:t>The following code is allowed and executes without any problem:</a:t>
            </a:r>
          </a:p>
          <a:p>
            <a:pPr marL="0" indent="0">
              <a:buNone/>
            </a:pPr>
            <a:r>
              <a:rPr lang="en-US" sz="2400" dirty="0">
                <a:highlight>
                  <a:srgbClr val="808080"/>
                </a:highlight>
              </a:rPr>
              <a:t>function square(x) { return x * x; }</a:t>
            </a:r>
          </a:p>
          <a:p>
            <a:pPr marL="0" indent="0">
              <a:buNone/>
            </a:pPr>
            <a:r>
              <a:rPr lang="en-US" sz="2400" dirty="0">
                <a:highlight>
                  <a:srgbClr val="808080"/>
                </a:highlight>
              </a:rPr>
              <a:t>console.log(square(4, true, "hedgehog"));</a:t>
            </a:r>
          </a:p>
          <a:p>
            <a:pPr marL="0" indent="0">
              <a:buNone/>
            </a:pPr>
            <a:r>
              <a:rPr lang="en-US" sz="2400" dirty="0">
                <a:highlight>
                  <a:srgbClr val="808080"/>
                </a:highlight>
              </a:rPr>
              <a:t>// → 16</a:t>
            </a:r>
          </a:p>
          <a:p>
            <a:pPr marL="0" indent="0">
              <a:buNone/>
            </a:pPr>
            <a:endParaRPr lang="en-US" dirty="0">
              <a:highlight>
                <a:srgbClr val="808080"/>
              </a:highlight>
            </a:endParaRPr>
          </a:p>
          <a:p>
            <a:pPr marL="0" indent="0">
              <a:buNone/>
            </a:pPr>
            <a:endParaRPr lang="en-US" dirty="0">
              <a:highlight>
                <a:srgbClr val="808080"/>
              </a:highlight>
            </a:endParaRPr>
          </a:p>
        </p:txBody>
      </p:sp>
    </p:spTree>
    <p:extLst>
      <p:ext uri="{BB962C8B-B14F-4D97-AF65-F5344CB8AC3E}">
        <p14:creationId xmlns:p14="http://schemas.microsoft.com/office/powerpoint/2010/main" val="4224158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822C-2F47-48F5-82EF-93E4A0CCD05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6D941BE7-724F-442F-AE3B-B4EA4C4F9BCE}"/>
              </a:ext>
            </a:extLst>
          </p:cNvPr>
          <p:cNvSpPr>
            <a:spLocks noGrp="1"/>
          </p:cNvSpPr>
          <p:nvPr>
            <p:ph idx="1"/>
          </p:nvPr>
        </p:nvSpPr>
        <p:spPr>
          <a:xfrm>
            <a:off x="477078" y="1537252"/>
            <a:ext cx="9978887" cy="4711147"/>
          </a:xfrm>
        </p:spPr>
        <p:txBody>
          <a:bodyPr>
            <a:normAutofit/>
          </a:bodyPr>
          <a:lstStyle/>
          <a:p>
            <a:pPr marL="0" indent="0">
              <a:buNone/>
            </a:pPr>
            <a:r>
              <a:rPr lang="en-US" sz="2400" dirty="0"/>
              <a:t>JavaScript is extremely broad-minded about the number of arguments you pass to a function. If you pass too many, the extra ones are ignored. If you pass too few, the missing parameters get assigned the value undefined.</a:t>
            </a:r>
          </a:p>
          <a:p>
            <a:pPr marL="0" indent="0">
              <a:buNone/>
            </a:pPr>
            <a:r>
              <a:rPr lang="en-US" sz="2400" dirty="0"/>
              <a:t>The downside of this is that it is possible—likely, even—that you’ll accidentally pass the wrong number of arguments to functions. And no one will tell you about it.</a:t>
            </a:r>
          </a:p>
          <a:p>
            <a:pPr marL="0" indent="0">
              <a:buNone/>
            </a:pPr>
            <a:r>
              <a:rPr lang="en-US" sz="2400" dirty="0"/>
              <a:t>The upside is that this behavior can be used to allow a function to be called with different numbers of arguments</a:t>
            </a:r>
          </a:p>
        </p:txBody>
      </p:sp>
    </p:spTree>
    <p:extLst>
      <p:ext uri="{BB962C8B-B14F-4D97-AF65-F5344CB8AC3E}">
        <p14:creationId xmlns:p14="http://schemas.microsoft.com/office/powerpoint/2010/main" val="233211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9D19-DD1A-403D-BF30-6A39DCF00FA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64574D3-13A4-4D18-BD82-B48A858D0010}"/>
              </a:ext>
            </a:extLst>
          </p:cNvPr>
          <p:cNvSpPr>
            <a:spLocks noGrp="1"/>
          </p:cNvSpPr>
          <p:nvPr>
            <p:ph idx="1"/>
          </p:nvPr>
        </p:nvSpPr>
        <p:spPr>
          <a:xfrm>
            <a:off x="1103312" y="1338470"/>
            <a:ext cx="8946541" cy="5066812"/>
          </a:xfrm>
        </p:spPr>
        <p:txBody>
          <a:bodyPr>
            <a:normAutofit/>
          </a:bodyPr>
          <a:lstStyle/>
          <a:p>
            <a:pPr marL="0" indent="0">
              <a:buNone/>
            </a:pPr>
            <a:r>
              <a:rPr lang="en-US" sz="2400" dirty="0"/>
              <a:t>For example, this minus function tries to Imitate the - operator by acting on either one or two arguments:</a:t>
            </a:r>
          </a:p>
          <a:p>
            <a:pPr marL="0" indent="0">
              <a:buNone/>
            </a:pPr>
            <a:r>
              <a:rPr lang="en-US" sz="2400" dirty="0">
                <a:highlight>
                  <a:srgbClr val="808080"/>
                </a:highlight>
              </a:rPr>
              <a:t>function minus(a, b) {</a:t>
            </a:r>
          </a:p>
          <a:p>
            <a:pPr marL="0" indent="0">
              <a:buNone/>
            </a:pPr>
            <a:r>
              <a:rPr lang="en-US" sz="2400" dirty="0">
                <a:highlight>
                  <a:srgbClr val="808080"/>
                </a:highlight>
              </a:rPr>
              <a:t>if (b === undefined) return -a;</a:t>
            </a:r>
          </a:p>
          <a:p>
            <a:pPr marL="0" indent="0">
              <a:buNone/>
            </a:pPr>
            <a:r>
              <a:rPr lang="en-US" sz="2400" dirty="0">
                <a:highlight>
                  <a:srgbClr val="808080"/>
                </a:highlight>
              </a:rPr>
              <a:t>else return a - b;</a:t>
            </a:r>
          </a:p>
          <a:p>
            <a:pPr marL="0" indent="0">
              <a:buNone/>
            </a:pPr>
            <a:r>
              <a:rPr lang="en-US" sz="2400" dirty="0">
                <a:highlight>
                  <a:srgbClr val="808080"/>
                </a:highlight>
              </a:rPr>
              <a:t>}</a:t>
            </a:r>
          </a:p>
          <a:p>
            <a:pPr marL="0" indent="0">
              <a:buNone/>
            </a:pPr>
            <a:r>
              <a:rPr lang="en-US" sz="2400" dirty="0">
                <a:highlight>
                  <a:srgbClr val="808080"/>
                </a:highlight>
              </a:rPr>
              <a:t>console.log(minus(10));</a:t>
            </a:r>
          </a:p>
          <a:p>
            <a:pPr marL="0" indent="0">
              <a:buNone/>
            </a:pPr>
            <a:r>
              <a:rPr lang="en-US" sz="2400" dirty="0">
                <a:highlight>
                  <a:srgbClr val="808080"/>
                </a:highlight>
              </a:rPr>
              <a:t>// → -10</a:t>
            </a:r>
          </a:p>
          <a:p>
            <a:pPr marL="0" indent="0">
              <a:buNone/>
            </a:pPr>
            <a:r>
              <a:rPr lang="nn-NO" sz="2400" dirty="0">
                <a:highlight>
                  <a:srgbClr val="808080"/>
                </a:highlight>
              </a:rPr>
              <a:t>console.log(minus(10, 5));</a:t>
            </a:r>
          </a:p>
          <a:p>
            <a:pPr marL="0" indent="0">
              <a:buNone/>
            </a:pPr>
            <a:r>
              <a:rPr lang="en-US" sz="2400" dirty="0">
                <a:highlight>
                  <a:srgbClr val="808080"/>
                </a:highlight>
              </a:rPr>
              <a:t>// →5</a:t>
            </a:r>
          </a:p>
        </p:txBody>
      </p:sp>
    </p:spTree>
    <p:extLst>
      <p:ext uri="{BB962C8B-B14F-4D97-AF65-F5344CB8AC3E}">
        <p14:creationId xmlns:p14="http://schemas.microsoft.com/office/powerpoint/2010/main" val="3489627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6FDB-9BE1-4F70-ACB8-5C4183F55F9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ECAF603-FA7E-44A1-A185-8A9FE75140CE}"/>
              </a:ext>
            </a:extLst>
          </p:cNvPr>
          <p:cNvSpPr>
            <a:spLocks noGrp="1"/>
          </p:cNvSpPr>
          <p:nvPr>
            <p:ph idx="1"/>
          </p:nvPr>
        </p:nvSpPr>
        <p:spPr>
          <a:xfrm>
            <a:off x="645129" y="1431235"/>
            <a:ext cx="10698731" cy="5327373"/>
          </a:xfrm>
        </p:spPr>
        <p:txBody>
          <a:bodyPr>
            <a:normAutofit fontScale="92500" lnSpcReduction="20000"/>
          </a:bodyPr>
          <a:lstStyle/>
          <a:p>
            <a:pPr marL="0" indent="0">
              <a:buNone/>
            </a:pPr>
            <a:r>
              <a:rPr lang="en-US" dirty="0"/>
              <a:t>If you write an = operator after a parameter, followed by an expression, the value of that expression will replace the argument when it is not given.</a:t>
            </a:r>
          </a:p>
          <a:p>
            <a:pPr marL="0" indent="0">
              <a:buNone/>
            </a:pPr>
            <a:r>
              <a:rPr lang="en-US" dirty="0"/>
              <a:t>For example, this version of power makes its second argument optional. If you don’t provide it or pass the value undefined, it will default to two, and the function will behave like square.</a:t>
            </a:r>
          </a:p>
          <a:p>
            <a:pPr marL="0" indent="0">
              <a:buNone/>
            </a:pPr>
            <a:r>
              <a:rPr lang="en-US" dirty="0">
                <a:highlight>
                  <a:srgbClr val="808080"/>
                </a:highlight>
              </a:rPr>
              <a:t>function power(base, exponent = 2) {</a:t>
            </a:r>
          </a:p>
          <a:p>
            <a:pPr marL="0" indent="0">
              <a:buNone/>
            </a:pPr>
            <a:r>
              <a:rPr lang="en-US" dirty="0">
                <a:highlight>
                  <a:srgbClr val="808080"/>
                </a:highlight>
              </a:rPr>
              <a:t>let result = 1;</a:t>
            </a:r>
          </a:p>
          <a:p>
            <a:pPr marL="0" indent="0">
              <a:buNone/>
            </a:pPr>
            <a:r>
              <a:rPr lang="en-US" dirty="0">
                <a:highlight>
                  <a:srgbClr val="808080"/>
                </a:highlight>
              </a:rPr>
              <a:t>for (let count = 0; count &lt; exponent; count++) {</a:t>
            </a:r>
          </a:p>
          <a:p>
            <a:pPr marL="0" indent="0">
              <a:buNone/>
            </a:pPr>
            <a:r>
              <a:rPr lang="en-US" dirty="0">
                <a:highlight>
                  <a:srgbClr val="808080"/>
                </a:highlight>
              </a:rPr>
              <a:t>result *= base;</a:t>
            </a:r>
          </a:p>
          <a:p>
            <a:pPr marL="0" indent="0">
              <a:buNone/>
            </a:pPr>
            <a:r>
              <a:rPr lang="en-US" dirty="0">
                <a:highlight>
                  <a:srgbClr val="808080"/>
                </a:highlight>
              </a:rPr>
              <a:t>}</a:t>
            </a:r>
          </a:p>
          <a:p>
            <a:pPr marL="0" indent="0">
              <a:buNone/>
            </a:pPr>
            <a:r>
              <a:rPr lang="en-US" dirty="0">
                <a:highlight>
                  <a:srgbClr val="808080"/>
                </a:highlight>
              </a:rPr>
              <a:t>return result;</a:t>
            </a:r>
          </a:p>
          <a:p>
            <a:pPr marL="0" indent="0">
              <a:buNone/>
            </a:pPr>
            <a:r>
              <a:rPr lang="en-US" dirty="0">
                <a:highlight>
                  <a:srgbClr val="808080"/>
                </a:highlight>
              </a:rPr>
              <a:t>}</a:t>
            </a:r>
          </a:p>
          <a:p>
            <a:pPr marL="0" indent="0">
              <a:buNone/>
            </a:pPr>
            <a:r>
              <a:rPr lang="en-US" dirty="0">
                <a:highlight>
                  <a:srgbClr val="808080"/>
                </a:highlight>
              </a:rPr>
              <a:t>console.log(power(4));</a:t>
            </a:r>
          </a:p>
          <a:p>
            <a:pPr marL="0" indent="0">
              <a:buNone/>
            </a:pPr>
            <a:r>
              <a:rPr lang="en-US" dirty="0">
                <a:highlight>
                  <a:srgbClr val="808080"/>
                </a:highlight>
              </a:rPr>
              <a:t>// → 16</a:t>
            </a:r>
          </a:p>
          <a:p>
            <a:pPr marL="0" indent="0">
              <a:buNone/>
            </a:pPr>
            <a:r>
              <a:rPr lang="en-US" dirty="0">
                <a:highlight>
                  <a:srgbClr val="808080"/>
                </a:highlight>
              </a:rPr>
              <a:t>console.log(power(2, 6));</a:t>
            </a:r>
          </a:p>
          <a:p>
            <a:pPr marL="0" indent="0">
              <a:buNone/>
            </a:pPr>
            <a:r>
              <a:rPr lang="en-US" dirty="0">
                <a:highlight>
                  <a:srgbClr val="808080"/>
                </a:highlight>
              </a:rPr>
              <a:t>// → 64</a:t>
            </a:r>
          </a:p>
        </p:txBody>
      </p:sp>
    </p:spTree>
    <p:extLst>
      <p:ext uri="{BB962C8B-B14F-4D97-AF65-F5344CB8AC3E}">
        <p14:creationId xmlns:p14="http://schemas.microsoft.com/office/powerpoint/2010/main" val="1870852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10CF-BD2E-41EC-B6EE-AD765ADA424A}"/>
              </a:ext>
            </a:extLst>
          </p:cNvPr>
          <p:cNvSpPr>
            <a:spLocks noGrp="1"/>
          </p:cNvSpPr>
          <p:nvPr>
            <p:ph type="title"/>
          </p:nvPr>
        </p:nvSpPr>
        <p:spPr/>
        <p:txBody>
          <a:bodyPr/>
          <a:lstStyle/>
          <a:p>
            <a:r>
              <a:rPr lang="en-US" b="1" dirty="0"/>
              <a:t>Closure</a:t>
            </a:r>
            <a:endParaRPr lang="en-US" dirty="0"/>
          </a:p>
        </p:txBody>
      </p:sp>
      <p:sp>
        <p:nvSpPr>
          <p:cNvPr id="3" name="Content Placeholder 2">
            <a:extLst>
              <a:ext uri="{FF2B5EF4-FFF2-40B4-BE49-F238E27FC236}">
                <a16:creationId xmlns:a16="http://schemas.microsoft.com/office/drawing/2014/main" id="{BE1721FE-CDA1-4914-A3AA-859E821D0DE9}"/>
              </a:ext>
            </a:extLst>
          </p:cNvPr>
          <p:cNvSpPr>
            <a:spLocks noGrp="1"/>
          </p:cNvSpPr>
          <p:nvPr>
            <p:ph idx="1"/>
          </p:nvPr>
        </p:nvSpPr>
        <p:spPr>
          <a:xfrm>
            <a:off x="645131" y="1551709"/>
            <a:ext cx="10396941" cy="5126181"/>
          </a:xfrm>
        </p:spPr>
        <p:txBody>
          <a:bodyPr>
            <a:normAutofit/>
          </a:bodyPr>
          <a:lstStyle/>
          <a:p>
            <a:pPr marL="0" indent="0">
              <a:buNone/>
            </a:pPr>
            <a:r>
              <a:rPr lang="en-US" sz="2400" dirty="0"/>
              <a:t> A </a:t>
            </a:r>
            <a:r>
              <a:rPr lang="en-US" sz="2400" i="1" dirty="0"/>
              <a:t>closure</a:t>
            </a:r>
            <a:r>
              <a:rPr lang="en-US" sz="2400" dirty="0"/>
              <a:t> is the combination of a function and the lexical</a:t>
            </a:r>
          </a:p>
          <a:p>
            <a:pPr marL="0" indent="0">
              <a:buNone/>
            </a:pPr>
            <a:r>
              <a:rPr lang="en-US" sz="2400" dirty="0"/>
              <a:t> environment within which that function was declared. </a:t>
            </a:r>
          </a:p>
          <a:p>
            <a:pPr marL="0" indent="0">
              <a:buNone/>
            </a:pPr>
            <a:r>
              <a:rPr lang="en-US" sz="2400" dirty="0">
                <a:highlight>
                  <a:srgbClr val="808080"/>
                </a:highlight>
              </a:rPr>
              <a:t>function </a:t>
            </a:r>
            <a:r>
              <a:rPr lang="en-US" sz="2400" dirty="0" err="1">
                <a:highlight>
                  <a:srgbClr val="808080"/>
                </a:highlight>
              </a:rPr>
              <a:t>makeAdder</a:t>
            </a:r>
            <a:r>
              <a:rPr lang="en-US" sz="2400" dirty="0">
                <a:highlight>
                  <a:srgbClr val="808080"/>
                </a:highlight>
              </a:rPr>
              <a:t>(x) {</a:t>
            </a:r>
          </a:p>
          <a:p>
            <a:pPr marL="0" indent="0">
              <a:buNone/>
            </a:pPr>
            <a:r>
              <a:rPr lang="en-US" sz="2400" dirty="0">
                <a:highlight>
                  <a:srgbClr val="808080"/>
                </a:highlight>
              </a:rPr>
              <a:t>return function(y) {</a:t>
            </a:r>
          </a:p>
          <a:p>
            <a:pPr marL="0" indent="0">
              <a:buNone/>
            </a:pPr>
            <a:r>
              <a:rPr lang="en-US" sz="2400" dirty="0">
                <a:highlight>
                  <a:srgbClr val="808080"/>
                </a:highlight>
              </a:rPr>
              <a:t>return x + y;</a:t>
            </a:r>
          </a:p>
          <a:p>
            <a:pPr marL="0" indent="0">
              <a:buNone/>
            </a:pPr>
            <a:r>
              <a:rPr lang="en-US" sz="2400" dirty="0">
                <a:highlight>
                  <a:srgbClr val="808080"/>
                </a:highlight>
              </a:rPr>
              <a:t>};</a:t>
            </a:r>
          </a:p>
          <a:p>
            <a:pPr marL="0" indent="0">
              <a:buNone/>
            </a:pPr>
            <a:r>
              <a:rPr lang="en-US" sz="2400" dirty="0">
                <a:highlight>
                  <a:srgbClr val="808080"/>
                </a:highlight>
              </a:rPr>
              <a:t>}</a:t>
            </a:r>
          </a:p>
          <a:p>
            <a:pPr marL="0" indent="0">
              <a:buNone/>
            </a:pPr>
            <a:r>
              <a:rPr lang="en-US" sz="2400" dirty="0">
                <a:highlight>
                  <a:srgbClr val="808080"/>
                </a:highlight>
              </a:rPr>
              <a:t>var add5 = </a:t>
            </a:r>
            <a:r>
              <a:rPr lang="en-US" sz="2400" dirty="0" err="1">
                <a:highlight>
                  <a:srgbClr val="808080"/>
                </a:highlight>
              </a:rPr>
              <a:t>makeAdder</a:t>
            </a:r>
            <a:r>
              <a:rPr lang="en-US" sz="2400" dirty="0">
                <a:highlight>
                  <a:srgbClr val="808080"/>
                </a:highlight>
              </a:rPr>
              <a:t>(5);</a:t>
            </a:r>
          </a:p>
          <a:p>
            <a:pPr marL="0" indent="0">
              <a:buNone/>
            </a:pPr>
            <a:r>
              <a:rPr lang="en-US" sz="2400" dirty="0">
                <a:highlight>
                  <a:srgbClr val="808080"/>
                </a:highlight>
              </a:rPr>
              <a:t>var add10 = </a:t>
            </a:r>
            <a:r>
              <a:rPr lang="en-US" sz="2400" dirty="0" err="1">
                <a:highlight>
                  <a:srgbClr val="808080"/>
                </a:highlight>
              </a:rPr>
              <a:t>makeAdder</a:t>
            </a:r>
            <a:r>
              <a:rPr lang="en-US" sz="2400" dirty="0">
                <a:highlight>
                  <a:srgbClr val="808080"/>
                </a:highlight>
              </a:rPr>
              <a:t>(10);</a:t>
            </a:r>
          </a:p>
          <a:p>
            <a:pPr marL="0" indent="0">
              <a:buNone/>
            </a:pPr>
            <a:r>
              <a:rPr lang="en-US" sz="2400" dirty="0">
                <a:highlight>
                  <a:srgbClr val="808080"/>
                </a:highlight>
              </a:rPr>
              <a:t>console.log(add5(2)); </a:t>
            </a:r>
            <a:r>
              <a:rPr lang="en-US" sz="2400" i="1" dirty="0">
                <a:highlight>
                  <a:srgbClr val="808080"/>
                </a:highlight>
              </a:rPr>
              <a:t>// 7</a:t>
            </a:r>
            <a:endParaRPr lang="en-US" sz="2400" dirty="0">
              <a:highlight>
                <a:srgbClr val="808080"/>
              </a:highlight>
            </a:endParaRPr>
          </a:p>
          <a:p>
            <a:pPr marL="0" indent="0">
              <a:buNone/>
            </a:pPr>
            <a:endParaRPr lang="en-US" dirty="0"/>
          </a:p>
        </p:txBody>
      </p:sp>
    </p:spTree>
    <p:extLst>
      <p:ext uri="{BB962C8B-B14F-4D97-AF65-F5344CB8AC3E}">
        <p14:creationId xmlns:p14="http://schemas.microsoft.com/office/powerpoint/2010/main" val="92761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AEC8-4794-44AA-9A7A-294D2DCAEC67}"/>
              </a:ext>
            </a:extLst>
          </p:cNvPr>
          <p:cNvSpPr>
            <a:spLocks noGrp="1"/>
          </p:cNvSpPr>
          <p:nvPr>
            <p:ph type="title"/>
          </p:nvPr>
        </p:nvSpPr>
        <p:spPr/>
        <p:txBody>
          <a:bodyPr/>
          <a:lstStyle/>
          <a:p>
            <a:r>
              <a:rPr lang="en-US" b="1" dirty="0"/>
              <a:t>Defining a function</a:t>
            </a:r>
            <a:endParaRPr lang="en-US" dirty="0"/>
          </a:p>
        </p:txBody>
      </p:sp>
      <p:pic>
        <p:nvPicPr>
          <p:cNvPr id="5" name="Picture 4">
            <a:extLst>
              <a:ext uri="{FF2B5EF4-FFF2-40B4-BE49-F238E27FC236}">
                <a16:creationId xmlns:a16="http://schemas.microsoft.com/office/drawing/2014/main" id="{C4411623-52BD-46AE-A19B-04A51EE11485}"/>
              </a:ext>
            </a:extLst>
          </p:cNvPr>
          <p:cNvPicPr>
            <a:picLocks noChangeAspect="1"/>
          </p:cNvPicPr>
          <p:nvPr/>
        </p:nvPicPr>
        <p:blipFill>
          <a:blip r:embed="rId2"/>
          <a:stretch>
            <a:fillRect/>
          </a:stretch>
        </p:blipFill>
        <p:spPr>
          <a:xfrm>
            <a:off x="646111" y="2236392"/>
            <a:ext cx="10459036" cy="3033440"/>
          </a:xfrm>
          <a:prstGeom prst="rect">
            <a:avLst/>
          </a:prstGeom>
        </p:spPr>
      </p:pic>
    </p:spTree>
    <p:extLst>
      <p:ext uri="{BB962C8B-B14F-4D97-AF65-F5344CB8AC3E}">
        <p14:creationId xmlns:p14="http://schemas.microsoft.com/office/powerpoint/2010/main" val="75885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A2F1-68AD-40D7-BC00-7F84BEB34BF5}"/>
              </a:ext>
            </a:extLst>
          </p:cNvPr>
          <p:cNvSpPr>
            <a:spLocks noGrp="1"/>
          </p:cNvSpPr>
          <p:nvPr>
            <p:ph type="title"/>
          </p:nvPr>
        </p:nvSpPr>
        <p:spPr/>
        <p:txBody>
          <a:bodyPr/>
          <a:lstStyle/>
          <a:p>
            <a:r>
              <a:rPr lang="en-US" b="1" dirty="0">
                <a:solidFill>
                  <a:schemeClr val="tx1"/>
                </a:solidFill>
              </a:rPr>
              <a:t>Function Example </a:t>
            </a:r>
            <a:br>
              <a:rPr lang="en-US" b="1" dirty="0">
                <a:solidFill>
                  <a:schemeClr val="tx1"/>
                </a:solidFill>
              </a:rPr>
            </a:br>
            <a:endParaRPr lang="en-US" b="1" dirty="0">
              <a:solidFill>
                <a:schemeClr val="tx1"/>
              </a:solidFill>
            </a:endParaRPr>
          </a:p>
        </p:txBody>
      </p:sp>
      <p:pic>
        <p:nvPicPr>
          <p:cNvPr id="5" name="Picture 4">
            <a:extLst>
              <a:ext uri="{FF2B5EF4-FFF2-40B4-BE49-F238E27FC236}">
                <a16:creationId xmlns:a16="http://schemas.microsoft.com/office/drawing/2014/main" id="{77049349-F340-4120-A199-ABCFB0F18195}"/>
              </a:ext>
            </a:extLst>
          </p:cNvPr>
          <p:cNvPicPr>
            <a:picLocks noChangeAspect="1"/>
          </p:cNvPicPr>
          <p:nvPr/>
        </p:nvPicPr>
        <p:blipFill>
          <a:blip r:embed="rId2"/>
          <a:stretch>
            <a:fillRect/>
          </a:stretch>
        </p:blipFill>
        <p:spPr>
          <a:xfrm>
            <a:off x="1455580" y="1686607"/>
            <a:ext cx="9754725" cy="4410839"/>
          </a:xfrm>
          <a:prstGeom prst="rect">
            <a:avLst/>
          </a:prstGeom>
        </p:spPr>
      </p:pic>
    </p:spTree>
    <p:extLst>
      <p:ext uri="{BB962C8B-B14F-4D97-AF65-F5344CB8AC3E}">
        <p14:creationId xmlns:p14="http://schemas.microsoft.com/office/powerpoint/2010/main" val="428353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129A-874C-4997-BAF7-98C948A76A71}"/>
              </a:ext>
            </a:extLst>
          </p:cNvPr>
          <p:cNvSpPr>
            <a:spLocks noGrp="1"/>
          </p:cNvSpPr>
          <p:nvPr>
            <p:ph type="title"/>
          </p:nvPr>
        </p:nvSpPr>
        <p:spPr/>
        <p:txBody>
          <a:bodyPr/>
          <a:lstStyle/>
          <a:p>
            <a:r>
              <a:rPr lang="en-US" b="1" dirty="0">
                <a:solidFill>
                  <a:schemeClr val="tx1"/>
                </a:solidFill>
              </a:rPr>
              <a:t>Function Execution </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04DFB176-839D-428B-A708-93573DCD9386}"/>
              </a:ext>
            </a:extLst>
          </p:cNvPr>
          <p:cNvSpPr>
            <a:spLocks noGrp="1"/>
          </p:cNvSpPr>
          <p:nvPr>
            <p:ph idx="1"/>
          </p:nvPr>
        </p:nvSpPr>
        <p:spPr>
          <a:xfrm>
            <a:off x="646111" y="1403213"/>
            <a:ext cx="8946541" cy="1737029"/>
          </a:xfrm>
        </p:spPr>
        <p:txBody>
          <a:bodyPr>
            <a:normAutofit fontScale="92500"/>
          </a:bodyPr>
          <a:lstStyle/>
          <a:p>
            <a:r>
              <a:rPr lang="en-US" sz="2800" b="0" i="0" dirty="0">
                <a:effectLst/>
                <a:latin typeface="LiberationSans"/>
              </a:rPr>
              <a:t>Merely defining a function does not result in execution of the</a:t>
            </a:r>
            <a:br>
              <a:rPr lang="en-US" sz="2800" b="0" i="0" dirty="0">
                <a:effectLst/>
                <a:latin typeface="LiberationSans"/>
              </a:rPr>
            </a:br>
            <a:r>
              <a:rPr lang="en-US" sz="2800" b="0" i="0" dirty="0">
                <a:effectLst/>
                <a:latin typeface="LiberationSans"/>
              </a:rPr>
              <a:t>function; it must be </a:t>
            </a:r>
            <a:r>
              <a:rPr lang="en-US" sz="2800" b="0" i="0" dirty="0">
                <a:solidFill>
                  <a:srgbClr val="FF0000"/>
                </a:solidFill>
                <a:effectLst/>
                <a:latin typeface="LiberationSans"/>
              </a:rPr>
              <a:t>called</a:t>
            </a:r>
            <a:r>
              <a:rPr lang="en-US" sz="2800" b="0" i="0" dirty="0">
                <a:effectLst/>
                <a:latin typeface="LiberationSans"/>
              </a:rPr>
              <a:t> for execution</a:t>
            </a:r>
            <a:r>
              <a:rPr lang="en-US" sz="3200" dirty="0"/>
              <a:t> </a:t>
            </a:r>
            <a:br>
              <a:rPr lang="en-US" sz="3200" dirty="0"/>
            </a:br>
            <a:endParaRPr lang="en-US" sz="3200" dirty="0"/>
          </a:p>
        </p:txBody>
      </p:sp>
      <p:pic>
        <p:nvPicPr>
          <p:cNvPr id="5" name="Picture 4">
            <a:extLst>
              <a:ext uri="{FF2B5EF4-FFF2-40B4-BE49-F238E27FC236}">
                <a16:creationId xmlns:a16="http://schemas.microsoft.com/office/drawing/2014/main" id="{EF59AA48-7C47-45FE-9B3F-22228CCB2C0B}"/>
              </a:ext>
            </a:extLst>
          </p:cNvPr>
          <p:cNvPicPr>
            <a:picLocks noChangeAspect="1"/>
          </p:cNvPicPr>
          <p:nvPr/>
        </p:nvPicPr>
        <p:blipFill>
          <a:blip r:embed="rId2"/>
          <a:stretch>
            <a:fillRect/>
          </a:stretch>
        </p:blipFill>
        <p:spPr>
          <a:xfrm>
            <a:off x="792231" y="2628399"/>
            <a:ext cx="8654300" cy="3399422"/>
          </a:xfrm>
          <a:prstGeom prst="rect">
            <a:avLst/>
          </a:prstGeom>
        </p:spPr>
      </p:pic>
    </p:spTree>
    <p:extLst>
      <p:ext uri="{BB962C8B-B14F-4D97-AF65-F5344CB8AC3E}">
        <p14:creationId xmlns:p14="http://schemas.microsoft.com/office/powerpoint/2010/main" val="315965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96B8-BF2E-4335-9856-C86C16B13D69}"/>
              </a:ext>
            </a:extLst>
          </p:cNvPr>
          <p:cNvSpPr>
            <a:spLocks noGrp="1"/>
          </p:cNvSpPr>
          <p:nvPr>
            <p:ph type="title"/>
          </p:nvPr>
        </p:nvSpPr>
        <p:spPr/>
        <p:txBody>
          <a:bodyPr/>
          <a:lstStyle/>
          <a:p>
            <a:r>
              <a:rPr lang="en-US" b="1" dirty="0">
                <a:solidFill>
                  <a:schemeClr val="tx1"/>
                </a:solidFill>
              </a:rPr>
              <a:t>Actual Vs formal arguments </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86A06158-352E-4EF1-9EBD-913AB1501804}"/>
              </a:ext>
            </a:extLst>
          </p:cNvPr>
          <p:cNvSpPr>
            <a:spLocks noGrp="1"/>
          </p:cNvSpPr>
          <p:nvPr>
            <p:ph idx="1"/>
          </p:nvPr>
        </p:nvSpPr>
        <p:spPr>
          <a:xfrm>
            <a:off x="977348" y="1572876"/>
            <a:ext cx="9073486" cy="4937430"/>
          </a:xfrm>
        </p:spPr>
        <p:txBody>
          <a:bodyPr>
            <a:normAutofit fontScale="85000" lnSpcReduction="10000"/>
          </a:bodyPr>
          <a:lstStyle/>
          <a:p>
            <a:pPr marL="0" indent="0">
              <a:lnSpc>
                <a:spcPct val="150000"/>
              </a:lnSpc>
              <a:buNone/>
            </a:pPr>
            <a:r>
              <a:rPr lang="en-US" sz="2800" b="0" i="0" dirty="0">
                <a:effectLst/>
                <a:latin typeface="+mn-lt"/>
              </a:rPr>
              <a:t>● Formal arguments are the names listed within parenthesis</a:t>
            </a:r>
            <a:br>
              <a:rPr lang="en-US" sz="2800" b="0" i="0" dirty="0">
                <a:effectLst/>
                <a:latin typeface="+mn-lt"/>
              </a:rPr>
            </a:br>
            <a:r>
              <a:rPr lang="en-US" sz="2800" b="0" i="0" dirty="0">
                <a:effectLst/>
                <a:latin typeface="+mn-lt"/>
              </a:rPr>
              <a:t>in function definition (also known as function parameters)</a:t>
            </a:r>
            <a:br>
              <a:rPr lang="en-US" sz="2800" b="0" i="0" dirty="0">
                <a:effectLst/>
                <a:latin typeface="+mn-lt"/>
              </a:rPr>
            </a:br>
            <a:r>
              <a:rPr lang="en-US" sz="2800" b="0" i="0" dirty="0">
                <a:effectLst/>
                <a:latin typeface="+mn-lt"/>
              </a:rPr>
              <a:t>● Formal arguments are initialized through actual arguments</a:t>
            </a:r>
            <a:br>
              <a:rPr lang="en-US" sz="2800" b="0" i="0" dirty="0">
                <a:effectLst/>
                <a:latin typeface="+mn-lt"/>
              </a:rPr>
            </a:br>
            <a:r>
              <a:rPr lang="en-US" sz="2800" b="0" i="0" dirty="0">
                <a:effectLst/>
                <a:latin typeface="+mn-lt"/>
              </a:rPr>
              <a:t>at run time</a:t>
            </a:r>
            <a:br>
              <a:rPr lang="en-US" sz="2800" b="0" i="0" dirty="0">
                <a:effectLst/>
                <a:latin typeface="+mn-lt"/>
              </a:rPr>
            </a:br>
            <a:r>
              <a:rPr lang="en-US" sz="2800" b="0" i="0" dirty="0">
                <a:effectLst/>
                <a:latin typeface="+mn-lt"/>
              </a:rPr>
              <a:t>● Actual arguments are variables or literals passed to the</a:t>
            </a:r>
            <a:br>
              <a:rPr lang="en-US" sz="2800" b="0" i="0" dirty="0">
                <a:effectLst/>
                <a:latin typeface="+mn-lt"/>
              </a:rPr>
            </a:br>
            <a:r>
              <a:rPr lang="en-US" sz="2800" b="0" i="0" dirty="0">
                <a:effectLst/>
                <a:latin typeface="+mn-lt"/>
              </a:rPr>
              <a:t>function at the time of invocation (call to execute)</a:t>
            </a:r>
            <a:br>
              <a:rPr lang="en-US" sz="2800" b="0" i="0" dirty="0">
                <a:effectLst/>
                <a:latin typeface="+mn-lt"/>
              </a:rPr>
            </a:br>
            <a:r>
              <a:rPr lang="en-US" sz="2800" b="0" i="0" dirty="0">
                <a:effectLst/>
                <a:latin typeface="+mn-lt"/>
              </a:rPr>
              <a:t>● The formal arguments are visible to function only</a:t>
            </a:r>
            <a:r>
              <a:rPr lang="en-US" sz="3200" dirty="0">
                <a:latin typeface="+mn-lt"/>
              </a:rPr>
              <a:t> </a:t>
            </a:r>
            <a:br>
              <a:rPr lang="en-US" sz="3200" dirty="0"/>
            </a:br>
            <a:endParaRPr lang="en-US" sz="3200" dirty="0"/>
          </a:p>
        </p:txBody>
      </p:sp>
    </p:spTree>
    <p:extLst>
      <p:ext uri="{BB962C8B-B14F-4D97-AF65-F5344CB8AC3E}">
        <p14:creationId xmlns:p14="http://schemas.microsoft.com/office/powerpoint/2010/main" val="394622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951B-A5E7-4248-8372-C708E2B08A7C}"/>
              </a:ext>
            </a:extLst>
          </p:cNvPr>
          <p:cNvSpPr>
            <a:spLocks noGrp="1"/>
          </p:cNvSpPr>
          <p:nvPr>
            <p:ph type="title"/>
          </p:nvPr>
        </p:nvSpPr>
        <p:spPr/>
        <p:txBody>
          <a:bodyPr/>
          <a:lstStyle/>
          <a:p>
            <a:r>
              <a:rPr lang="en-US" b="1" dirty="0">
                <a:solidFill>
                  <a:schemeClr val="tx1"/>
                </a:solidFill>
              </a:rPr>
              <a:t>Actual Vs formal arguments </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891268B1-9C7A-4FB6-9C2A-753BBC9E3647}"/>
              </a:ext>
            </a:extLst>
          </p:cNvPr>
          <p:cNvSpPr>
            <a:spLocks noGrp="1"/>
          </p:cNvSpPr>
          <p:nvPr>
            <p:ph idx="1"/>
          </p:nvPr>
        </p:nvSpPr>
        <p:spPr>
          <a:xfrm>
            <a:off x="1103312" y="2052918"/>
            <a:ext cx="8946541" cy="1857345"/>
          </a:xfrm>
        </p:spPr>
        <p:txBody>
          <a:bodyPr>
            <a:normAutofit lnSpcReduction="10000"/>
          </a:bodyPr>
          <a:lstStyle/>
          <a:p>
            <a:r>
              <a:rPr lang="en-US" sz="2800" b="0" i="0" dirty="0">
                <a:effectLst/>
                <a:latin typeface="+mn-lt"/>
              </a:rPr>
              <a:t>The value from actual argument is copied to formal arguments</a:t>
            </a:r>
            <a:br>
              <a:rPr lang="en-US" sz="2800" b="0" i="0" dirty="0">
                <a:effectLst/>
                <a:latin typeface="+mn-lt"/>
              </a:rPr>
            </a:br>
            <a:r>
              <a:rPr lang="en-US" sz="2800" b="0" i="0" dirty="0">
                <a:effectLst/>
                <a:latin typeface="+mn-lt"/>
              </a:rPr>
              <a:t>before executing the body of function</a:t>
            </a:r>
            <a:r>
              <a:rPr lang="en-US" sz="3200" dirty="0">
                <a:latin typeface="+mn-lt"/>
              </a:rPr>
              <a:t> </a:t>
            </a:r>
            <a:br>
              <a:rPr lang="en-US" sz="3200" dirty="0"/>
            </a:br>
            <a:endParaRPr lang="en-US" sz="3200" dirty="0"/>
          </a:p>
        </p:txBody>
      </p:sp>
      <p:pic>
        <p:nvPicPr>
          <p:cNvPr id="5" name="Picture 4">
            <a:extLst>
              <a:ext uri="{FF2B5EF4-FFF2-40B4-BE49-F238E27FC236}">
                <a16:creationId xmlns:a16="http://schemas.microsoft.com/office/drawing/2014/main" id="{E67F3E79-1CE2-4B1E-B8F3-6C7C8A3539C5}"/>
              </a:ext>
            </a:extLst>
          </p:cNvPr>
          <p:cNvPicPr>
            <a:picLocks noChangeAspect="1"/>
          </p:cNvPicPr>
          <p:nvPr/>
        </p:nvPicPr>
        <p:blipFill>
          <a:blip r:embed="rId2"/>
          <a:stretch>
            <a:fillRect/>
          </a:stretch>
        </p:blipFill>
        <p:spPr>
          <a:xfrm>
            <a:off x="1950620" y="3606465"/>
            <a:ext cx="7085096" cy="1857345"/>
          </a:xfrm>
          <a:prstGeom prst="rect">
            <a:avLst/>
          </a:prstGeom>
        </p:spPr>
      </p:pic>
    </p:spTree>
    <p:extLst>
      <p:ext uri="{BB962C8B-B14F-4D97-AF65-F5344CB8AC3E}">
        <p14:creationId xmlns:p14="http://schemas.microsoft.com/office/powerpoint/2010/main" val="51430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CFA3E3-7230-4283-BAFF-AF2E587F68A5}"/>
              </a:ext>
            </a:extLst>
          </p:cNvPr>
          <p:cNvSpPr>
            <a:spLocks noGrp="1"/>
          </p:cNvSpPr>
          <p:nvPr>
            <p:ph idx="1"/>
          </p:nvPr>
        </p:nvSpPr>
        <p:spPr>
          <a:xfrm>
            <a:off x="782436" y="1446523"/>
            <a:ext cx="9726538" cy="4958759"/>
          </a:xfrm>
        </p:spPr>
        <p:txBody>
          <a:bodyPr>
            <a:noAutofit/>
          </a:bodyPr>
          <a:lstStyle/>
          <a:p>
            <a:pPr marL="0" indent="0">
              <a:buNone/>
            </a:pPr>
            <a:endParaRPr lang="en-US" dirty="0"/>
          </a:p>
          <a:p>
            <a:pPr marL="0" indent="0">
              <a:buNone/>
            </a:pPr>
            <a:r>
              <a:rPr lang="en-US" sz="2400" dirty="0"/>
              <a:t>A function can have multiple parameters or no parameters at all. In the following example, </a:t>
            </a:r>
            <a:r>
              <a:rPr lang="en-US" sz="2400" b="1" dirty="0" err="1"/>
              <a:t>makeNoise</a:t>
            </a:r>
            <a:r>
              <a:rPr lang="en-US" sz="2400" dirty="0"/>
              <a:t> does not list any parameter names, whereas power lists two:</a:t>
            </a:r>
          </a:p>
          <a:p>
            <a:pPr marL="0" indent="0">
              <a:buNone/>
            </a:pPr>
            <a:r>
              <a:rPr lang="en-US" sz="2400" dirty="0"/>
              <a:t>const </a:t>
            </a:r>
            <a:r>
              <a:rPr lang="en-US" sz="2400" dirty="0" err="1"/>
              <a:t>makeNoise</a:t>
            </a:r>
            <a:r>
              <a:rPr lang="en-US" sz="2400" dirty="0"/>
              <a:t> = function() {</a:t>
            </a:r>
          </a:p>
          <a:p>
            <a:pPr marL="0" indent="0">
              <a:buNone/>
            </a:pPr>
            <a:r>
              <a:rPr lang="en-US" sz="2400" dirty="0"/>
              <a:t>console.log("</a:t>
            </a:r>
            <a:r>
              <a:rPr lang="en-US" sz="2400" dirty="0" err="1"/>
              <a:t>Pling</a:t>
            </a:r>
            <a:r>
              <a:rPr lang="en-US" sz="2400" dirty="0"/>
              <a:t>!");</a:t>
            </a:r>
          </a:p>
          <a:p>
            <a:pPr marL="0" indent="0">
              <a:buNone/>
            </a:pPr>
            <a:r>
              <a:rPr lang="en-US" sz="2400" dirty="0"/>
              <a:t>};</a:t>
            </a:r>
          </a:p>
          <a:p>
            <a:pPr marL="0" indent="0">
              <a:buNone/>
            </a:pPr>
            <a:r>
              <a:rPr lang="en-US" sz="2400" dirty="0" err="1"/>
              <a:t>makeNoise</a:t>
            </a:r>
            <a:r>
              <a:rPr lang="en-US" sz="2400" dirty="0"/>
              <a:t>();</a:t>
            </a:r>
          </a:p>
          <a:p>
            <a:pPr marL="0" indent="0">
              <a:buNone/>
            </a:pPr>
            <a:r>
              <a:rPr lang="en-US" sz="2400" dirty="0"/>
              <a:t>// → </a:t>
            </a:r>
            <a:r>
              <a:rPr lang="en-US" sz="2400" dirty="0" err="1"/>
              <a:t>Pling</a:t>
            </a:r>
            <a:r>
              <a:rPr lang="en-US" sz="2400" dirty="0"/>
              <a:t>!</a:t>
            </a:r>
          </a:p>
        </p:txBody>
      </p:sp>
      <p:sp>
        <p:nvSpPr>
          <p:cNvPr id="4" name="Title 1">
            <a:extLst>
              <a:ext uri="{FF2B5EF4-FFF2-40B4-BE49-F238E27FC236}">
                <a16:creationId xmlns:a16="http://schemas.microsoft.com/office/drawing/2014/main" id="{D1369334-EA5E-4738-BCC4-4B6F303F3BD6}"/>
              </a:ext>
            </a:extLst>
          </p:cNvPr>
          <p:cNvSpPr>
            <a:spLocks noGrp="1"/>
          </p:cNvSpPr>
          <p:nvPr>
            <p:ph type="title"/>
          </p:nvPr>
        </p:nvSpPr>
        <p:spPr>
          <a:xfrm>
            <a:off x="646111" y="452718"/>
            <a:ext cx="9404723" cy="1400530"/>
          </a:xfrm>
        </p:spPr>
        <p:txBody>
          <a:bodyPr/>
          <a:lstStyle/>
          <a:p>
            <a:r>
              <a:rPr lang="en-US" dirty="0"/>
              <a:t>Cont.…</a:t>
            </a:r>
          </a:p>
        </p:txBody>
      </p:sp>
    </p:spTree>
    <p:extLst>
      <p:ext uri="{BB962C8B-B14F-4D97-AF65-F5344CB8AC3E}">
        <p14:creationId xmlns:p14="http://schemas.microsoft.com/office/powerpoint/2010/main" val="253101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4F15-062E-4FCD-AAA5-BB3ED5AB847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7F98998-AB6F-481A-8F20-CD712CA3365C}"/>
              </a:ext>
            </a:extLst>
          </p:cNvPr>
          <p:cNvSpPr>
            <a:spLocks noGrp="1"/>
          </p:cNvSpPr>
          <p:nvPr>
            <p:ph idx="1"/>
          </p:nvPr>
        </p:nvSpPr>
        <p:spPr>
          <a:xfrm>
            <a:off x="1103312" y="1470992"/>
            <a:ext cx="8946541" cy="4777408"/>
          </a:xfrm>
        </p:spPr>
        <p:txBody>
          <a:bodyPr/>
          <a:lstStyle/>
          <a:p>
            <a:pPr marL="0" indent="0">
              <a:buNone/>
            </a:pPr>
            <a:r>
              <a:rPr lang="en-US" sz="2400" dirty="0"/>
              <a:t>const power = function(base, exponent) {</a:t>
            </a:r>
          </a:p>
          <a:p>
            <a:pPr marL="0" indent="0">
              <a:buNone/>
            </a:pPr>
            <a:r>
              <a:rPr lang="en-US" sz="2400" dirty="0"/>
              <a:t>let result = 1;</a:t>
            </a:r>
          </a:p>
          <a:p>
            <a:pPr marL="0" indent="0">
              <a:buNone/>
            </a:pPr>
            <a:r>
              <a:rPr lang="en-US" sz="2400" dirty="0"/>
              <a:t>for (let count = 0; count &lt; exponent; count++) {</a:t>
            </a:r>
          </a:p>
          <a:p>
            <a:pPr marL="0" indent="0">
              <a:buNone/>
            </a:pPr>
            <a:r>
              <a:rPr lang="en-US" sz="2400" dirty="0"/>
              <a:t>result *= base;</a:t>
            </a:r>
          </a:p>
          <a:p>
            <a:pPr marL="0" indent="0">
              <a:buNone/>
            </a:pPr>
            <a:r>
              <a:rPr lang="en-US" sz="2400" dirty="0"/>
              <a:t>}</a:t>
            </a:r>
          </a:p>
          <a:p>
            <a:pPr marL="0" indent="0">
              <a:buNone/>
            </a:pPr>
            <a:r>
              <a:rPr lang="en-US" sz="2400" dirty="0"/>
              <a:t>return result;</a:t>
            </a:r>
          </a:p>
          <a:p>
            <a:pPr marL="0" indent="0">
              <a:buNone/>
            </a:pPr>
            <a:r>
              <a:rPr lang="en-US" sz="2400" dirty="0"/>
              <a:t>};</a:t>
            </a:r>
          </a:p>
          <a:p>
            <a:pPr marL="0" indent="0">
              <a:buNone/>
            </a:pPr>
            <a:r>
              <a:rPr lang="en-US" sz="2400" dirty="0"/>
              <a:t>console.log(power(2, 10));</a:t>
            </a:r>
          </a:p>
          <a:p>
            <a:pPr marL="0" indent="0">
              <a:buNone/>
            </a:pPr>
            <a:r>
              <a:rPr lang="en-US" sz="2400" dirty="0"/>
              <a:t>// → 1024</a:t>
            </a:r>
          </a:p>
          <a:p>
            <a:endParaRPr lang="en-US" dirty="0"/>
          </a:p>
        </p:txBody>
      </p:sp>
    </p:spTree>
    <p:extLst>
      <p:ext uri="{BB962C8B-B14F-4D97-AF65-F5344CB8AC3E}">
        <p14:creationId xmlns:p14="http://schemas.microsoft.com/office/powerpoint/2010/main" val="306522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8737</TotalTime>
  <Words>2405</Words>
  <Application>Microsoft Office PowerPoint</Application>
  <PresentationFormat>Widescreen</PresentationFormat>
  <Paragraphs>217</Paragraphs>
  <Slides>24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LiberationSans</vt:lpstr>
      <vt:lpstr>Wingdings 3</vt:lpstr>
      <vt:lpstr>Ion</vt:lpstr>
      <vt:lpstr>Chapter 3 Functions</vt:lpstr>
      <vt:lpstr>Defining a function</vt:lpstr>
      <vt:lpstr>Defining a function</vt:lpstr>
      <vt:lpstr>Function Example  </vt:lpstr>
      <vt:lpstr>Function Execution  </vt:lpstr>
      <vt:lpstr>Actual Vs formal arguments  </vt:lpstr>
      <vt:lpstr>Actual Vs formal arguments  </vt:lpstr>
      <vt:lpstr>Cont.…</vt:lpstr>
      <vt:lpstr>Cont.…</vt:lpstr>
      <vt:lpstr>The return statement  </vt:lpstr>
      <vt:lpstr>Bindings and scopes  or Local and Global Variables  </vt:lpstr>
      <vt:lpstr>Function Hoisting  </vt:lpstr>
      <vt:lpstr>Con…</vt:lpstr>
      <vt:lpstr>Con…</vt:lpstr>
      <vt:lpstr>Nested scope</vt:lpstr>
      <vt:lpstr>Functions as values</vt:lpstr>
      <vt:lpstr>Declaration notation</vt:lpstr>
      <vt:lpstr>Arrow functions</vt:lpstr>
      <vt:lpstr>PowerPoint Presentation</vt:lpstr>
      <vt:lpstr>Optional Arguments</vt:lpstr>
      <vt:lpstr>Cont.…</vt:lpstr>
      <vt:lpstr>Cont.…</vt:lpstr>
      <vt:lpstr>Cont.…</vt:lpstr>
      <vt:lpstr>Closure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Functions</dc:title>
  <dc:creator>Mohamud Osman Hamud</dc:creator>
  <cp:lastModifiedBy>Ibnu Ali</cp:lastModifiedBy>
  <cp:revision>50</cp:revision>
  <dcterms:created xsi:type="dcterms:W3CDTF">2019-09-09T03:47:41Z</dcterms:created>
  <dcterms:modified xsi:type="dcterms:W3CDTF">2022-10-28T12:05:03Z</dcterms:modified>
</cp:coreProperties>
</file>