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260" r:id="rId5"/>
    <p:sldId id="277" r:id="rId6"/>
    <p:sldId id="278" r:id="rId7"/>
    <p:sldId id="279" r:id="rId8"/>
    <p:sldId id="280" r:id="rId9"/>
    <p:sldId id="281" r:id="rId10"/>
    <p:sldId id="282" r:id="rId11"/>
    <p:sldId id="283" r:id="rId12"/>
    <p:sldId id="284" r:id="rId13"/>
    <p:sldId id="285" r:id="rId14"/>
    <p:sldId id="272" r:id="rId15"/>
    <p:sldId id="273" r:id="rId16"/>
    <p:sldId id="271" r:id="rId17"/>
    <p:sldId id="262" r:id="rId18"/>
    <p:sldId id="286" r:id="rId19"/>
    <p:sldId id="287" r:id="rId20"/>
    <p:sldId id="288" r:id="rId21"/>
    <p:sldId id="289" r:id="rId22"/>
    <p:sldId id="290" r:id="rId23"/>
    <p:sldId id="291" r:id="rId24"/>
    <p:sldId id="292" r:id="rId25"/>
    <p:sldId id="293" r:id="rId26"/>
    <p:sldId id="263" r:id="rId27"/>
    <p:sldId id="261" r:id="rId28"/>
    <p:sldId id="294" r:id="rId29"/>
    <p:sldId id="295" r:id="rId30"/>
    <p:sldId id="264" r:id="rId31"/>
    <p:sldId id="265" r:id="rId32"/>
    <p:sldId id="266" r:id="rId33"/>
    <p:sldId id="267" r:id="rId34"/>
    <p:sldId id="268" r:id="rId35"/>
    <p:sldId id="259" r:id="rId36"/>
    <p:sldId id="269" r:id="rId37"/>
    <p:sldId id="270" r:id="rId38"/>
    <p:sldId id="296" r:id="rId39"/>
    <p:sldId id="274" r:id="rId40"/>
    <p:sldId id="275" r:id="rId41"/>
    <p:sldId id="27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447" autoAdjust="0"/>
  </p:normalViewPr>
  <p:slideViewPr>
    <p:cSldViewPr snapToGrid="0">
      <p:cViewPr varScale="1">
        <p:scale>
          <a:sx n="60" d="100"/>
          <a:sy n="60" d="100"/>
        </p:scale>
        <p:origin x="864"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4F24B-61CD-489E-8A5D-C65794267B39}"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E2642-1E61-4E14-B99F-C5D88A5EA08D}" type="slidenum">
              <a:rPr lang="en-US" smtClean="0"/>
              <a:t>‹#›</a:t>
            </a:fld>
            <a:endParaRPr lang="en-US"/>
          </a:p>
        </p:txBody>
      </p:sp>
    </p:spTree>
    <p:extLst>
      <p:ext uri="{BB962C8B-B14F-4D97-AF65-F5344CB8AC3E}">
        <p14:creationId xmlns:p14="http://schemas.microsoft.com/office/powerpoint/2010/main" val="2967691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notation for getting at the elements inside an array also uses square</a:t>
            </a:r>
          </a:p>
          <a:p>
            <a:r>
              <a:rPr lang="en-US" sz="1200" b="0" i="0" u="none" strike="noStrike" kern="1200" baseline="0" dirty="0">
                <a:solidFill>
                  <a:schemeClr val="tx1"/>
                </a:solidFill>
                <a:latin typeface="+mn-lt"/>
                <a:ea typeface="+mn-ea"/>
                <a:cs typeface="+mn-cs"/>
              </a:rPr>
              <a:t>brackets. A pair of square brackets immediately after an expression, with</a:t>
            </a:r>
          </a:p>
          <a:p>
            <a:r>
              <a:rPr lang="en-US" sz="1200" b="0" i="0" u="none" strike="noStrike" kern="1200" baseline="0" dirty="0">
                <a:solidFill>
                  <a:schemeClr val="tx1"/>
                </a:solidFill>
                <a:latin typeface="+mn-lt"/>
                <a:ea typeface="+mn-ea"/>
                <a:cs typeface="+mn-cs"/>
              </a:rPr>
              <a:t>another expression inside of them, will look up the element in the left-hand</a:t>
            </a:r>
          </a:p>
          <a:p>
            <a:r>
              <a:rPr lang="en-US" sz="1200" b="0" i="0" u="none" strike="noStrike" kern="1200" baseline="0" dirty="0">
                <a:solidFill>
                  <a:schemeClr val="tx1"/>
                </a:solidFill>
                <a:latin typeface="+mn-lt"/>
                <a:ea typeface="+mn-ea"/>
                <a:cs typeface="+mn-cs"/>
              </a:rPr>
              <a:t>expression that corresponds to the </a:t>
            </a:r>
            <a:r>
              <a:rPr lang="en-US" sz="1200" b="0" i="1" u="none" strike="noStrike" kern="1200" baseline="0" dirty="0">
                <a:solidFill>
                  <a:schemeClr val="tx1"/>
                </a:solidFill>
                <a:latin typeface="+mn-lt"/>
                <a:ea typeface="+mn-ea"/>
                <a:cs typeface="+mn-cs"/>
              </a:rPr>
              <a:t>index </a:t>
            </a:r>
            <a:r>
              <a:rPr lang="en-US" sz="1200" b="0" i="0" u="none" strike="noStrike" kern="1200" baseline="0" dirty="0">
                <a:solidFill>
                  <a:schemeClr val="tx1"/>
                </a:solidFill>
                <a:latin typeface="+mn-lt"/>
                <a:ea typeface="+mn-ea"/>
                <a:cs typeface="+mn-cs"/>
              </a:rPr>
              <a:t>given by the expression in the brackets.</a:t>
            </a:r>
            <a:endParaRPr lang="en-US" dirty="0"/>
          </a:p>
        </p:txBody>
      </p:sp>
      <p:sp>
        <p:nvSpPr>
          <p:cNvPr id="4" name="Slide Number Placeholder 3"/>
          <p:cNvSpPr>
            <a:spLocks noGrp="1"/>
          </p:cNvSpPr>
          <p:nvPr>
            <p:ph type="sldNum" sz="quarter" idx="5"/>
          </p:nvPr>
        </p:nvSpPr>
        <p:spPr/>
        <p:txBody>
          <a:bodyPr/>
          <a:lstStyle/>
          <a:p>
            <a:fld id="{F02E2642-1E61-4E14-B99F-C5D88A5EA08D}" type="slidenum">
              <a:rPr lang="en-US" smtClean="0"/>
              <a:t>2</a:t>
            </a:fld>
            <a:endParaRPr lang="en-US"/>
          </a:p>
        </p:txBody>
      </p:sp>
    </p:spTree>
    <p:extLst>
      <p:ext uri="{BB962C8B-B14F-4D97-AF65-F5344CB8AC3E}">
        <p14:creationId xmlns:p14="http://schemas.microsoft.com/office/powerpoint/2010/main" val="327452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We’ve seen a few suspicious-looking expressions like </a:t>
            </a:r>
            <a:r>
              <a:rPr lang="en-US" sz="1200" b="0" i="0" u="none" strike="noStrike" kern="1200" baseline="0" dirty="0" err="1">
                <a:solidFill>
                  <a:schemeClr val="tx1"/>
                </a:solidFill>
                <a:latin typeface="+mn-lt"/>
                <a:ea typeface="+mn-ea"/>
                <a:cs typeface="+mn-cs"/>
              </a:rPr>
              <a:t>myString.length</a:t>
            </a:r>
            <a:r>
              <a:rPr lang="en-US" sz="1200" b="0" i="0" u="none" strike="noStrike" kern="1200" baseline="0" dirty="0">
                <a:solidFill>
                  <a:schemeClr val="tx1"/>
                </a:solidFill>
                <a:latin typeface="+mn-lt"/>
                <a:ea typeface="+mn-ea"/>
                <a:cs typeface="+mn-cs"/>
              </a:rPr>
              <a:t> (to get</a:t>
            </a:r>
          </a:p>
          <a:p>
            <a:r>
              <a:rPr lang="en-US" sz="1200" b="0" i="0" u="none" strike="noStrike" kern="1200" baseline="0" dirty="0">
                <a:solidFill>
                  <a:schemeClr val="tx1"/>
                </a:solidFill>
                <a:latin typeface="+mn-lt"/>
                <a:ea typeface="+mn-ea"/>
                <a:cs typeface="+mn-cs"/>
              </a:rPr>
              <a:t>the length of a string) and </a:t>
            </a:r>
            <a:r>
              <a:rPr lang="en-US" sz="1200" b="0" i="0" u="none" strike="noStrike" kern="1200" baseline="0" dirty="0" err="1">
                <a:solidFill>
                  <a:schemeClr val="tx1"/>
                </a:solidFill>
                <a:latin typeface="+mn-lt"/>
                <a:ea typeface="+mn-ea"/>
                <a:cs typeface="+mn-cs"/>
              </a:rPr>
              <a:t>Math.max</a:t>
            </a:r>
            <a:r>
              <a:rPr lang="en-US" sz="1200" b="0" i="0" u="none" strike="noStrike" kern="1200" baseline="0" dirty="0">
                <a:solidFill>
                  <a:schemeClr val="tx1"/>
                </a:solidFill>
                <a:latin typeface="+mn-lt"/>
                <a:ea typeface="+mn-ea"/>
                <a:cs typeface="+mn-cs"/>
              </a:rPr>
              <a:t> (the maximum function) in past chapters.</a:t>
            </a:r>
          </a:p>
          <a:p>
            <a:r>
              <a:rPr lang="en-US" sz="1200" b="0" i="0" u="none" strike="noStrike" kern="1200" baseline="0" dirty="0">
                <a:solidFill>
                  <a:schemeClr val="tx1"/>
                </a:solidFill>
                <a:latin typeface="+mn-lt"/>
                <a:ea typeface="+mn-ea"/>
                <a:cs typeface="+mn-cs"/>
              </a:rPr>
              <a:t>These are expressions that access a </a:t>
            </a:r>
            <a:r>
              <a:rPr lang="en-US" sz="1200" b="0" i="1" u="none" strike="noStrike" kern="1200" baseline="0" dirty="0">
                <a:solidFill>
                  <a:schemeClr val="tx1"/>
                </a:solidFill>
                <a:latin typeface="+mn-lt"/>
                <a:ea typeface="+mn-ea"/>
                <a:cs typeface="+mn-cs"/>
              </a:rPr>
              <a:t>property </a:t>
            </a:r>
            <a:r>
              <a:rPr lang="en-US" sz="1200" b="0" i="0" u="none" strike="noStrike" kern="1200" baseline="0" dirty="0">
                <a:solidFill>
                  <a:schemeClr val="tx1"/>
                </a:solidFill>
                <a:latin typeface="+mn-lt"/>
                <a:ea typeface="+mn-ea"/>
                <a:cs typeface="+mn-cs"/>
              </a:rPr>
              <a:t>of some value. In the first case,</a:t>
            </a:r>
          </a:p>
          <a:p>
            <a:r>
              <a:rPr lang="en-US" sz="1200" b="0" i="0" u="none" strike="noStrike" kern="1200" baseline="0" dirty="0">
                <a:solidFill>
                  <a:schemeClr val="tx1"/>
                </a:solidFill>
                <a:latin typeface="+mn-lt"/>
                <a:ea typeface="+mn-ea"/>
                <a:cs typeface="+mn-cs"/>
              </a:rPr>
              <a:t>we access the length property of the value in </a:t>
            </a:r>
            <a:r>
              <a:rPr lang="en-US" sz="1200" b="0" i="0" u="none" strike="noStrike" kern="1200" baseline="0" dirty="0" err="1">
                <a:solidFill>
                  <a:schemeClr val="tx1"/>
                </a:solidFill>
                <a:latin typeface="+mn-lt"/>
                <a:ea typeface="+mn-ea"/>
                <a:cs typeface="+mn-cs"/>
              </a:rPr>
              <a:t>myString</a:t>
            </a:r>
            <a:r>
              <a:rPr lang="en-US" sz="1200" b="0" i="0" u="none" strike="noStrike" kern="1200" baseline="0" dirty="0">
                <a:solidFill>
                  <a:schemeClr val="tx1"/>
                </a:solidFill>
                <a:latin typeface="+mn-lt"/>
                <a:ea typeface="+mn-ea"/>
                <a:cs typeface="+mn-cs"/>
              </a:rPr>
              <a:t>. In the second, we</a:t>
            </a:r>
          </a:p>
          <a:p>
            <a:r>
              <a:rPr lang="en-US" sz="1200" b="0" i="0" u="none" strike="noStrike" kern="1200" baseline="0" dirty="0">
                <a:solidFill>
                  <a:schemeClr val="tx1"/>
                </a:solidFill>
                <a:latin typeface="+mn-lt"/>
                <a:ea typeface="+mn-ea"/>
                <a:cs typeface="+mn-cs"/>
              </a:rPr>
              <a:t>access the property named max in the Math object (which is a collection of</a:t>
            </a:r>
          </a:p>
          <a:p>
            <a:r>
              <a:rPr lang="en-US" sz="1200" b="0" i="0" u="none" strike="noStrike" kern="1200" baseline="0" dirty="0">
                <a:solidFill>
                  <a:schemeClr val="tx1"/>
                </a:solidFill>
                <a:latin typeface="+mn-lt"/>
                <a:ea typeface="+mn-ea"/>
                <a:cs typeface="+mn-cs"/>
              </a:rPr>
              <a:t>mathematics-related constants and functions).</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difference is in how x is interpreted.</a:t>
            </a:r>
          </a:p>
          <a:p>
            <a:r>
              <a:rPr lang="en-US" sz="1200" b="0" i="0" u="none" strike="noStrike" kern="1200" baseline="0" dirty="0">
                <a:solidFill>
                  <a:schemeClr val="tx1"/>
                </a:solidFill>
                <a:latin typeface="+mn-lt"/>
                <a:ea typeface="+mn-ea"/>
                <a:cs typeface="+mn-cs"/>
              </a:rPr>
              <a:t>When using a dot, the word after the dot is the literal name of the property.</a:t>
            </a:r>
          </a:p>
          <a:p>
            <a:r>
              <a:rPr lang="en-US" sz="1200" b="0" i="0" u="none" strike="noStrike" kern="1200" baseline="0" dirty="0">
                <a:solidFill>
                  <a:schemeClr val="tx1"/>
                </a:solidFill>
                <a:latin typeface="+mn-lt"/>
                <a:ea typeface="+mn-ea"/>
                <a:cs typeface="+mn-cs"/>
              </a:rPr>
              <a:t>When using square brackets, the expression between the brackets is </a:t>
            </a:r>
            <a:r>
              <a:rPr lang="en-US" sz="1200" b="0" i="1" u="none" strike="noStrike" kern="1200" baseline="0" dirty="0">
                <a:solidFill>
                  <a:schemeClr val="tx1"/>
                </a:solidFill>
                <a:latin typeface="+mn-lt"/>
                <a:ea typeface="+mn-ea"/>
                <a:cs typeface="+mn-cs"/>
              </a:rPr>
              <a:t>evaluated </a:t>
            </a:r>
            <a:r>
              <a:rPr lang="en-US" sz="1200" b="0" i="0" u="none" strike="noStrike" kern="1200" baseline="0" dirty="0">
                <a:solidFill>
                  <a:schemeClr val="tx1"/>
                </a:solidFill>
                <a:latin typeface="+mn-lt"/>
                <a:ea typeface="+mn-ea"/>
                <a:cs typeface="+mn-cs"/>
              </a:rPr>
              <a:t>to</a:t>
            </a:r>
          </a:p>
          <a:p>
            <a:r>
              <a:rPr lang="en-US" sz="1200" b="0" i="0" u="none" strike="noStrike" kern="1200" baseline="0" dirty="0">
                <a:solidFill>
                  <a:schemeClr val="tx1"/>
                </a:solidFill>
                <a:latin typeface="+mn-lt"/>
                <a:ea typeface="+mn-ea"/>
                <a:cs typeface="+mn-cs"/>
              </a:rPr>
              <a:t>get the property name. Whereas </a:t>
            </a:r>
            <a:r>
              <a:rPr lang="en-US" sz="1200" b="0" i="0" u="none" strike="noStrike" kern="1200" baseline="0" dirty="0" err="1">
                <a:solidFill>
                  <a:schemeClr val="tx1"/>
                </a:solidFill>
                <a:latin typeface="+mn-lt"/>
                <a:ea typeface="+mn-ea"/>
                <a:cs typeface="+mn-cs"/>
              </a:rPr>
              <a:t>value.x</a:t>
            </a:r>
            <a:r>
              <a:rPr lang="en-US" sz="1200" b="0" i="0" u="none" strike="noStrike" kern="1200" baseline="0" dirty="0">
                <a:solidFill>
                  <a:schemeClr val="tx1"/>
                </a:solidFill>
                <a:latin typeface="+mn-lt"/>
                <a:ea typeface="+mn-ea"/>
                <a:cs typeface="+mn-cs"/>
              </a:rPr>
              <a:t> fetches the property of value named</a:t>
            </a:r>
          </a:p>
          <a:p>
            <a:r>
              <a:rPr lang="en-US" sz="1200" b="0" i="0" u="none" strike="noStrike" kern="1200" baseline="0" dirty="0">
                <a:solidFill>
                  <a:schemeClr val="tx1"/>
                </a:solidFill>
                <a:latin typeface="+mn-lt"/>
                <a:ea typeface="+mn-ea"/>
                <a:cs typeface="+mn-cs"/>
              </a:rPr>
              <a:t>“x”, value[x] tries to evaluate the expression x and uses the result, converted</a:t>
            </a:r>
          </a:p>
          <a:p>
            <a:r>
              <a:rPr lang="en-US" sz="1200" b="0" i="0" u="none" strike="noStrike" kern="1200" baseline="0" dirty="0">
                <a:solidFill>
                  <a:schemeClr val="tx1"/>
                </a:solidFill>
                <a:latin typeface="+mn-lt"/>
                <a:ea typeface="+mn-ea"/>
                <a:cs typeface="+mn-cs"/>
              </a:rPr>
              <a:t>to a string, as the property name.</a:t>
            </a:r>
          </a:p>
          <a:p>
            <a:r>
              <a:rPr lang="en-US" sz="1200" b="0" i="0" u="none" strike="noStrike" kern="1200" baseline="0" dirty="0">
                <a:solidFill>
                  <a:schemeClr val="tx1"/>
                </a:solidFill>
                <a:latin typeface="+mn-lt"/>
                <a:ea typeface="+mn-ea"/>
                <a:cs typeface="+mn-cs"/>
              </a:rPr>
              <a:t>So if you know that the property you are interested in is called </a:t>
            </a:r>
            <a:r>
              <a:rPr lang="en-US" sz="1200" b="0" i="1" u="none" strike="noStrike" kern="1200" baseline="0" dirty="0">
                <a:solidFill>
                  <a:schemeClr val="tx1"/>
                </a:solidFill>
                <a:latin typeface="+mn-lt"/>
                <a:ea typeface="+mn-ea"/>
                <a:cs typeface="+mn-cs"/>
              </a:rPr>
              <a:t>color</a:t>
            </a:r>
            <a:r>
              <a:rPr lang="en-US" sz="1200" b="0" i="0" u="none" strike="noStrike" kern="1200" baseline="0" dirty="0">
                <a:solidFill>
                  <a:schemeClr val="tx1"/>
                </a:solidFill>
                <a:latin typeface="+mn-lt"/>
                <a:ea typeface="+mn-ea"/>
                <a:cs typeface="+mn-cs"/>
              </a:rPr>
              <a:t>, you say</a:t>
            </a:r>
          </a:p>
          <a:p>
            <a:r>
              <a:rPr lang="en-US" sz="1200" b="0" i="0" u="none" strike="noStrike" kern="1200" baseline="0" dirty="0" err="1">
                <a:solidFill>
                  <a:schemeClr val="tx1"/>
                </a:solidFill>
                <a:latin typeface="+mn-lt"/>
                <a:ea typeface="+mn-ea"/>
                <a:cs typeface="+mn-cs"/>
              </a:rPr>
              <a:t>value.color</a:t>
            </a:r>
            <a:r>
              <a:rPr lang="en-US" sz="1200" b="0" i="0" u="none" strike="noStrike" kern="1200" baseline="0" dirty="0">
                <a:solidFill>
                  <a:schemeClr val="tx1"/>
                </a:solidFill>
                <a:latin typeface="+mn-lt"/>
                <a:ea typeface="+mn-ea"/>
                <a:cs typeface="+mn-cs"/>
              </a:rPr>
              <a:t>. If you want to extract the property named by the value held in</a:t>
            </a:r>
          </a:p>
          <a:p>
            <a:r>
              <a:rPr lang="en-US" sz="1200" b="0" i="0" u="none" strike="noStrike" kern="1200" baseline="0" dirty="0">
                <a:solidFill>
                  <a:schemeClr val="tx1"/>
                </a:solidFill>
                <a:latin typeface="+mn-lt"/>
                <a:ea typeface="+mn-ea"/>
                <a:cs typeface="+mn-cs"/>
              </a:rPr>
              <a:t>the binding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you say value[</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Property names are strings. They can be any</a:t>
            </a:r>
          </a:p>
          <a:p>
            <a:r>
              <a:rPr lang="en-US" sz="1200" b="0" i="0" u="none" strike="noStrike" kern="1200" baseline="0" dirty="0">
                <a:solidFill>
                  <a:schemeClr val="tx1"/>
                </a:solidFill>
                <a:latin typeface="+mn-lt"/>
                <a:ea typeface="+mn-ea"/>
                <a:cs typeface="+mn-cs"/>
              </a:rPr>
              <a:t>string, but the dot notation works only with names that look like valid binding</a:t>
            </a:r>
          </a:p>
          <a:p>
            <a:r>
              <a:rPr lang="en-US" sz="1200" b="0" i="0" u="none" strike="noStrike" kern="1200" baseline="0" dirty="0">
                <a:solidFill>
                  <a:schemeClr val="tx1"/>
                </a:solidFill>
                <a:latin typeface="+mn-lt"/>
                <a:ea typeface="+mn-ea"/>
                <a:cs typeface="+mn-cs"/>
              </a:rPr>
              <a:t>names. So if you want to access a property named </a:t>
            </a:r>
            <a:r>
              <a:rPr lang="en-US" sz="1200" b="0" i="1" u="none" strike="noStrike" kern="1200" baseline="0" dirty="0">
                <a:solidFill>
                  <a:schemeClr val="tx1"/>
                </a:solidFill>
                <a:latin typeface="+mn-lt"/>
                <a:ea typeface="+mn-ea"/>
                <a:cs typeface="+mn-cs"/>
              </a:rPr>
              <a:t>2 </a:t>
            </a:r>
            <a:r>
              <a:rPr lang="en-US" sz="1200" b="0" i="0" u="none" strike="noStrike" kern="1200" baseline="0" dirty="0">
                <a:solidFill>
                  <a:schemeClr val="tx1"/>
                </a:solidFill>
                <a:latin typeface="+mn-lt"/>
                <a:ea typeface="+mn-ea"/>
                <a:cs typeface="+mn-cs"/>
              </a:rPr>
              <a:t>or </a:t>
            </a:r>
            <a:r>
              <a:rPr lang="en-US" sz="1200" b="0" i="1" u="none" strike="noStrike" kern="1200" baseline="0" dirty="0">
                <a:solidFill>
                  <a:schemeClr val="tx1"/>
                </a:solidFill>
                <a:latin typeface="+mn-lt"/>
                <a:ea typeface="+mn-ea"/>
                <a:cs typeface="+mn-cs"/>
              </a:rPr>
              <a:t>John Doe</a:t>
            </a:r>
            <a:r>
              <a:rPr lang="en-US" sz="1200" b="0" i="0" u="none" strike="noStrike" kern="1200" baseline="0" dirty="0">
                <a:solidFill>
                  <a:schemeClr val="tx1"/>
                </a:solidFill>
                <a:latin typeface="+mn-lt"/>
                <a:ea typeface="+mn-ea"/>
                <a:cs typeface="+mn-cs"/>
              </a:rPr>
              <a:t>, you must</a:t>
            </a:r>
          </a:p>
          <a:p>
            <a:r>
              <a:rPr lang="en-US" sz="1200" b="0" i="0" u="none" strike="noStrike" kern="1200" baseline="0" dirty="0">
                <a:solidFill>
                  <a:schemeClr val="tx1"/>
                </a:solidFill>
                <a:latin typeface="+mn-lt"/>
                <a:ea typeface="+mn-ea"/>
                <a:cs typeface="+mn-cs"/>
              </a:rPr>
              <a:t>use square brackets: value[2] or value["John Doe"].</a:t>
            </a:r>
          </a:p>
          <a:p>
            <a:r>
              <a:rPr lang="en-US" sz="1200" b="0" i="0" u="none" strike="noStrike" kern="1200" baseline="0" dirty="0">
                <a:solidFill>
                  <a:schemeClr val="tx1"/>
                </a:solidFill>
                <a:latin typeface="+mn-lt"/>
                <a:ea typeface="+mn-ea"/>
                <a:cs typeface="+mn-cs"/>
              </a:rPr>
              <a:t>The elements in an array are stored as the array’s properties, using numbers</a:t>
            </a:r>
          </a:p>
          <a:p>
            <a:r>
              <a:rPr lang="en-US" sz="1200" b="0" i="0" u="none" strike="noStrike" kern="1200" baseline="0" dirty="0">
                <a:solidFill>
                  <a:schemeClr val="tx1"/>
                </a:solidFill>
                <a:latin typeface="+mn-lt"/>
                <a:ea typeface="+mn-ea"/>
                <a:cs typeface="+mn-cs"/>
              </a:rPr>
              <a:t>as property names. Because you can’t use the dot notation with numbers and</a:t>
            </a:r>
          </a:p>
          <a:p>
            <a:r>
              <a:rPr lang="en-US" sz="1200" b="0" i="0" u="none" strike="noStrike" kern="1200" baseline="0" dirty="0">
                <a:solidFill>
                  <a:schemeClr val="tx1"/>
                </a:solidFill>
                <a:latin typeface="+mn-lt"/>
                <a:ea typeface="+mn-ea"/>
                <a:cs typeface="+mn-cs"/>
              </a:rPr>
              <a:t>usually want to use a binding that holds the index anyway, you have to use the</a:t>
            </a:r>
          </a:p>
          <a:p>
            <a:r>
              <a:rPr lang="en-US" sz="1200" b="0" i="0" u="none" strike="noStrike" kern="1200" baseline="0" dirty="0">
                <a:solidFill>
                  <a:schemeClr val="tx1"/>
                </a:solidFill>
                <a:latin typeface="+mn-lt"/>
                <a:ea typeface="+mn-ea"/>
                <a:cs typeface="+mn-cs"/>
              </a:rPr>
              <a:t>bracket notation to get at them.</a:t>
            </a:r>
          </a:p>
          <a:p>
            <a:r>
              <a:rPr lang="en-US" sz="1200" b="0" i="0" u="none" strike="noStrike" kern="1200" baseline="0" dirty="0">
                <a:solidFill>
                  <a:schemeClr val="tx1"/>
                </a:solidFill>
                <a:latin typeface="+mn-lt"/>
                <a:ea typeface="+mn-ea"/>
                <a:cs typeface="+mn-cs"/>
              </a:rPr>
              <a:t>The length property of an array tells us how many elements it has. This</a:t>
            </a:r>
          </a:p>
          <a:p>
            <a:r>
              <a:rPr lang="en-US" sz="1200" b="0" i="0" u="none" strike="noStrike" kern="1200" baseline="0" dirty="0">
                <a:solidFill>
                  <a:schemeClr val="tx1"/>
                </a:solidFill>
                <a:latin typeface="+mn-lt"/>
                <a:ea typeface="+mn-ea"/>
                <a:cs typeface="+mn-cs"/>
              </a:rPr>
              <a:t>property name is a valid binding name, and we know its name in advance, so</a:t>
            </a:r>
          </a:p>
          <a:p>
            <a:r>
              <a:rPr lang="en-US" sz="1200" b="0" i="0" u="none" strike="noStrike" kern="1200" baseline="0" dirty="0">
                <a:solidFill>
                  <a:schemeClr val="tx1"/>
                </a:solidFill>
                <a:latin typeface="+mn-lt"/>
                <a:ea typeface="+mn-ea"/>
                <a:cs typeface="+mn-cs"/>
              </a:rPr>
              <a:t>to find the length of an array, you typically write </a:t>
            </a:r>
            <a:r>
              <a:rPr lang="en-US" sz="1200" b="0" i="0" u="none" strike="noStrike" kern="1200" baseline="0" dirty="0" err="1">
                <a:solidFill>
                  <a:schemeClr val="tx1"/>
                </a:solidFill>
                <a:latin typeface="+mn-lt"/>
                <a:ea typeface="+mn-ea"/>
                <a:cs typeface="+mn-cs"/>
              </a:rPr>
              <a:t>array.length</a:t>
            </a:r>
            <a:r>
              <a:rPr lang="en-US" sz="1200" b="0" i="0" u="none" strike="noStrike" kern="1200" baseline="0" dirty="0">
                <a:solidFill>
                  <a:schemeClr val="tx1"/>
                </a:solidFill>
                <a:latin typeface="+mn-lt"/>
                <a:ea typeface="+mn-ea"/>
                <a:cs typeface="+mn-cs"/>
              </a:rPr>
              <a:t> because that’s</a:t>
            </a:r>
          </a:p>
          <a:p>
            <a:r>
              <a:rPr lang="en-US" sz="1200" b="0" i="0" u="none" strike="noStrike" kern="1200" baseline="0" dirty="0">
                <a:solidFill>
                  <a:schemeClr val="tx1"/>
                </a:solidFill>
                <a:latin typeface="+mn-lt"/>
                <a:ea typeface="+mn-ea"/>
                <a:cs typeface="+mn-cs"/>
              </a:rPr>
              <a:t>easier to write than array["length"].</a:t>
            </a:r>
            <a:endParaRPr lang="en-US" dirty="0"/>
          </a:p>
        </p:txBody>
      </p:sp>
      <p:sp>
        <p:nvSpPr>
          <p:cNvPr id="4" name="Slide Number Placeholder 3"/>
          <p:cNvSpPr>
            <a:spLocks noGrp="1"/>
          </p:cNvSpPr>
          <p:nvPr>
            <p:ph type="sldNum" sz="quarter" idx="5"/>
          </p:nvPr>
        </p:nvSpPr>
        <p:spPr/>
        <p:txBody>
          <a:bodyPr/>
          <a:lstStyle/>
          <a:p>
            <a:fld id="{F02E2642-1E61-4E14-B99F-C5D88A5EA08D}" type="slidenum">
              <a:rPr lang="en-US" smtClean="0"/>
              <a:t>4</a:t>
            </a:fld>
            <a:endParaRPr lang="en-US"/>
          </a:p>
        </p:txBody>
      </p:sp>
    </p:spTree>
    <p:extLst>
      <p:ext uri="{BB962C8B-B14F-4D97-AF65-F5344CB8AC3E}">
        <p14:creationId xmlns:p14="http://schemas.microsoft.com/office/powerpoint/2010/main" val="3377416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Interestingly, even though the call to </a:t>
            </a:r>
            <a:r>
              <a:rPr lang="en-US" sz="1200" b="0" i="0" u="none" strike="noStrike" kern="1200" baseline="0" dirty="0" err="1">
                <a:solidFill>
                  <a:schemeClr val="tx1"/>
                </a:solidFill>
                <a:latin typeface="+mn-lt"/>
                <a:ea typeface="+mn-ea"/>
                <a:cs typeface="+mn-cs"/>
              </a:rPr>
              <a:t>toUpperCase</a:t>
            </a:r>
            <a:r>
              <a:rPr lang="en-US" sz="1200" b="0" i="0" u="none" strike="noStrike" kern="1200" baseline="0" dirty="0">
                <a:solidFill>
                  <a:schemeClr val="tx1"/>
                </a:solidFill>
                <a:latin typeface="+mn-lt"/>
                <a:ea typeface="+mn-ea"/>
                <a:cs typeface="+mn-cs"/>
              </a:rPr>
              <a:t> does not pass any arguments,</a:t>
            </a:r>
          </a:p>
          <a:p>
            <a:r>
              <a:rPr lang="en-US" sz="1200" b="0" i="0" u="none" strike="noStrike" kern="1200" baseline="0" dirty="0">
                <a:solidFill>
                  <a:schemeClr val="tx1"/>
                </a:solidFill>
                <a:latin typeface="+mn-lt"/>
                <a:ea typeface="+mn-ea"/>
                <a:cs typeface="+mn-cs"/>
              </a:rPr>
              <a:t>the function somehow has access to the string "</a:t>
            </a:r>
            <a:r>
              <a:rPr lang="en-US" sz="1200" b="0" i="0" u="none" strike="noStrike" kern="1200" baseline="0" dirty="0" err="1">
                <a:solidFill>
                  <a:schemeClr val="tx1"/>
                </a:solidFill>
                <a:latin typeface="+mn-lt"/>
                <a:ea typeface="+mn-ea"/>
                <a:cs typeface="+mn-cs"/>
              </a:rPr>
              <a:t>Doh</a:t>
            </a:r>
            <a:r>
              <a:rPr lang="en-US" sz="1200" b="0" i="0" u="none" strike="noStrike" kern="1200" baseline="0" dirty="0">
                <a:solidFill>
                  <a:schemeClr val="tx1"/>
                </a:solidFill>
                <a:latin typeface="+mn-lt"/>
                <a:ea typeface="+mn-ea"/>
                <a:cs typeface="+mn-cs"/>
              </a:rPr>
              <a:t>", the value whose</a:t>
            </a:r>
          </a:p>
          <a:p>
            <a:r>
              <a:rPr lang="en-US" sz="1200" b="0" i="0" u="none" strike="noStrike" kern="1200" baseline="0" dirty="0">
                <a:solidFill>
                  <a:schemeClr val="tx1"/>
                </a:solidFill>
                <a:latin typeface="+mn-lt"/>
                <a:ea typeface="+mn-ea"/>
                <a:cs typeface="+mn-cs"/>
              </a:rPr>
              <a:t>property we called.</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02E2642-1E61-4E14-B99F-C5D88A5EA08D}" type="slidenum">
              <a:rPr lang="en-US" smtClean="0"/>
              <a:t>17</a:t>
            </a:fld>
            <a:endParaRPr lang="en-US"/>
          </a:p>
        </p:txBody>
      </p:sp>
    </p:spTree>
    <p:extLst>
      <p:ext uri="{BB962C8B-B14F-4D97-AF65-F5344CB8AC3E}">
        <p14:creationId xmlns:p14="http://schemas.microsoft.com/office/powerpoint/2010/main" val="286684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E2642-1E61-4E14-B99F-C5D88A5EA08D}" type="slidenum">
              <a:rPr lang="en-US" smtClean="0"/>
              <a:t>25</a:t>
            </a:fld>
            <a:endParaRPr lang="en-US"/>
          </a:p>
        </p:txBody>
      </p:sp>
    </p:spTree>
    <p:extLst>
      <p:ext uri="{BB962C8B-B14F-4D97-AF65-F5344CB8AC3E}">
        <p14:creationId xmlns:p14="http://schemas.microsoft.com/office/powerpoint/2010/main" val="2044467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push method adds values to the end of an array, and the pop method</a:t>
            </a:r>
          </a:p>
          <a:p>
            <a:r>
              <a:rPr lang="en-US" sz="1200" b="0" i="0" u="none" strike="noStrike" kern="1200" baseline="0" dirty="0">
                <a:solidFill>
                  <a:schemeClr val="tx1"/>
                </a:solidFill>
                <a:latin typeface="+mn-lt"/>
                <a:ea typeface="+mn-ea"/>
                <a:cs typeface="+mn-cs"/>
              </a:rPr>
              <a:t>does the opposite, removing the last value in the array and returning it.</a:t>
            </a:r>
          </a:p>
          <a:p>
            <a:r>
              <a:rPr lang="en-US" sz="1200" b="0" i="0" u="none" strike="noStrike" kern="1200" baseline="0" dirty="0">
                <a:solidFill>
                  <a:schemeClr val="tx1"/>
                </a:solidFill>
                <a:latin typeface="+mn-lt"/>
                <a:ea typeface="+mn-ea"/>
                <a:cs typeface="+mn-cs"/>
              </a:rPr>
              <a:t>These somewhat silly names are the traditional terms for operations on a</a:t>
            </a:r>
          </a:p>
          <a:p>
            <a:r>
              <a:rPr lang="en-US" sz="1200" b="0" i="1" u="none" strike="noStrike" kern="1200" baseline="0" dirty="0">
                <a:solidFill>
                  <a:schemeClr val="tx1"/>
                </a:solidFill>
                <a:latin typeface="+mn-lt"/>
                <a:ea typeface="+mn-ea"/>
                <a:cs typeface="+mn-cs"/>
              </a:rPr>
              <a:t>stack</a:t>
            </a:r>
            <a:r>
              <a:rPr lang="en-US" sz="1200" b="0" i="0" u="none" strike="noStrike" kern="1200" baseline="0" dirty="0">
                <a:solidFill>
                  <a:schemeClr val="tx1"/>
                </a:solidFill>
                <a:latin typeface="+mn-lt"/>
                <a:ea typeface="+mn-ea"/>
                <a:cs typeface="+mn-cs"/>
              </a:rPr>
              <a:t>. A stack, in programming, is a data structure that allows you to push</a:t>
            </a:r>
          </a:p>
          <a:p>
            <a:r>
              <a:rPr lang="en-US" sz="1200" b="0" i="0" u="none" strike="noStrike" kern="1200" baseline="0" dirty="0">
                <a:solidFill>
                  <a:schemeClr val="tx1"/>
                </a:solidFill>
                <a:latin typeface="+mn-lt"/>
                <a:ea typeface="+mn-ea"/>
                <a:cs typeface="+mn-cs"/>
              </a:rPr>
              <a:t>values into it and pop them out again in the opposite order so that the thing</a:t>
            </a:r>
          </a:p>
          <a:p>
            <a:r>
              <a:rPr lang="en-US" sz="1200" b="0" i="0" u="none" strike="noStrike" kern="1200" baseline="0" dirty="0">
                <a:solidFill>
                  <a:schemeClr val="tx1"/>
                </a:solidFill>
                <a:latin typeface="+mn-lt"/>
                <a:ea typeface="+mn-ea"/>
                <a:cs typeface="+mn-cs"/>
              </a:rPr>
              <a:t>that was added last is removed first.</a:t>
            </a:r>
            <a:endParaRPr lang="en-US" dirty="0"/>
          </a:p>
        </p:txBody>
      </p:sp>
      <p:sp>
        <p:nvSpPr>
          <p:cNvPr id="4" name="Slide Number Placeholder 3"/>
          <p:cNvSpPr>
            <a:spLocks noGrp="1"/>
          </p:cNvSpPr>
          <p:nvPr>
            <p:ph type="sldNum" sz="quarter" idx="5"/>
          </p:nvPr>
        </p:nvSpPr>
        <p:spPr/>
        <p:txBody>
          <a:bodyPr/>
          <a:lstStyle/>
          <a:p>
            <a:fld id="{F02E2642-1E61-4E14-B99F-C5D88A5EA08D}" type="slidenum">
              <a:rPr lang="en-US" smtClean="0"/>
              <a:t>26</a:t>
            </a:fld>
            <a:endParaRPr lang="en-US"/>
          </a:p>
        </p:txBody>
      </p:sp>
    </p:spTree>
    <p:extLst>
      <p:ext uri="{BB962C8B-B14F-4D97-AF65-F5344CB8AC3E}">
        <p14:creationId xmlns:p14="http://schemas.microsoft.com/office/powerpoint/2010/main" val="221096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Because properties only grasp their value, rather than contain it, objects and</a:t>
            </a:r>
          </a:p>
          <a:p>
            <a:r>
              <a:rPr lang="en-US" sz="1200" b="0" i="0" u="none" strike="noStrike" kern="1200" baseline="0" dirty="0">
                <a:solidFill>
                  <a:schemeClr val="tx1"/>
                </a:solidFill>
                <a:latin typeface="+mn-lt"/>
                <a:ea typeface="+mn-ea"/>
                <a:cs typeface="+mn-cs"/>
              </a:rPr>
              <a:t>arrays are stored in the computer’s memory as sequences of bits holding the</a:t>
            </a:r>
          </a:p>
          <a:p>
            <a:r>
              <a:rPr lang="en-US" sz="1200" b="0" i="1" u="none" strike="noStrike" kern="1200" baseline="0" dirty="0">
                <a:solidFill>
                  <a:schemeClr val="tx1"/>
                </a:solidFill>
                <a:latin typeface="+mn-lt"/>
                <a:ea typeface="+mn-ea"/>
                <a:cs typeface="+mn-cs"/>
              </a:rPr>
              <a:t>addresses</a:t>
            </a:r>
            <a:r>
              <a:rPr lang="en-US" sz="1200" b="0" i="0" u="none" strike="noStrike" kern="1200" baseline="0" dirty="0">
                <a:solidFill>
                  <a:schemeClr val="tx1"/>
                </a:solidFill>
                <a:latin typeface="+mn-lt"/>
                <a:ea typeface="+mn-ea"/>
                <a:cs typeface="+mn-cs"/>
              </a:rPr>
              <a:t>—the place in memory—of their contents. So an array with another</a:t>
            </a:r>
          </a:p>
          <a:p>
            <a:r>
              <a:rPr lang="en-US" sz="1200" b="0" i="0" u="none" strike="noStrike" kern="1200" baseline="0" dirty="0">
                <a:solidFill>
                  <a:schemeClr val="tx1"/>
                </a:solidFill>
                <a:latin typeface="+mn-lt"/>
                <a:ea typeface="+mn-ea"/>
                <a:cs typeface="+mn-cs"/>
              </a:rPr>
              <a:t>array inside of it consists of (at least) one memory region for the inner array,</a:t>
            </a:r>
          </a:p>
          <a:p>
            <a:r>
              <a:rPr lang="en-US" sz="1200" b="0" i="0" u="none" strike="noStrike" kern="1200" baseline="0" dirty="0">
                <a:solidFill>
                  <a:schemeClr val="tx1"/>
                </a:solidFill>
                <a:latin typeface="+mn-lt"/>
                <a:ea typeface="+mn-ea"/>
                <a:cs typeface="+mn-cs"/>
              </a:rPr>
              <a:t>and another for the outer array, containing (among other things) a binary</a:t>
            </a:r>
          </a:p>
          <a:p>
            <a:r>
              <a:rPr lang="en-US" sz="1200" b="0" i="0" u="none" strike="noStrike" kern="1200" baseline="0" dirty="0">
                <a:solidFill>
                  <a:schemeClr val="tx1"/>
                </a:solidFill>
                <a:latin typeface="+mn-lt"/>
                <a:ea typeface="+mn-ea"/>
                <a:cs typeface="+mn-cs"/>
              </a:rPr>
              <a:t>number that represents the position of the inner array.</a:t>
            </a:r>
          </a:p>
          <a:p>
            <a:r>
              <a:rPr lang="en-US" sz="1200" b="0" i="0" u="none" strike="noStrike" kern="1200" baseline="0" dirty="0">
                <a:solidFill>
                  <a:schemeClr val="tx1"/>
                </a:solidFill>
                <a:latin typeface="+mn-lt"/>
                <a:ea typeface="+mn-ea"/>
                <a:cs typeface="+mn-cs"/>
              </a:rPr>
              <a:t>If you want to save data in a file for later or send it to another computer over</a:t>
            </a:r>
          </a:p>
          <a:p>
            <a:r>
              <a:rPr lang="en-US" sz="1200" b="0" i="0" u="none" strike="noStrike" kern="1200" baseline="0" dirty="0">
                <a:solidFill>
                  <a:schemeClr val="tx1"/>
                </a:solidFill>
                <a:latin typeface="+mn-lt"/>
                <a:ea typeface="+mn-ea"/>
                <a:cs typeface="+mn-cs"/>
              </a:rPr>
              <a:t>the network, you have to somehow convert these tangles of memory addresses</a:t>
            </a:r>
          </a:p>
          <a:p>
            <a:r>
              <a:rPr lang="en-US" sz="1200" b="0" i="0" u="none" strike="noStrike" kern="1200" baseline="0" dirty="0">
                <a:solidFill>
                  <a:schemeClr val="tx1"/>
                </a:solidFill>
                <a:latin typeface="+mn-lt"/>
                <a:ea typeface="+mn-ea"/>
                <a:cs typeface="+mn-cs"/>
              </a:rPr>
              <a:t>to a description that can be stored or sent. You </a:t>
            </a:r>
            <a:r>
              <a:rPr lang="en-US" sz="1200" b="0" i="1" u="none" strike="noStrike" kern="1200" baseline="0" dirty="0">
                <a:solidFill>
                  <a:schemeClr val="tx1"/>
                </a:solidFill>
                <a:latin typeface="+mn-lt"/>
                <a:ea typeface="+mn-ea"/>
                <a:cs typeface="+mn-cs"/>
              </a:rPr>
              <a:t>could </a:t>
            </a:r>
            <a:r>
              <a:rPr lang="en-US" sz="1200" b="0" i="0" u="none" strike="noStrike" kern="1200" baseline="0" dirty="0">
                <a:solidFill>
                  <a:schemeClr val="tx1"/>
                </a:solidFill>
                <a:latin typeface="+mn-lt"/>
                <a:ea typeface="+mn-ea"/>
                <a:cs typeface="+mn-cs"/>
              </a:rPr>
              <a:t>send over your entire</a:t>
            </a:r>
          </a:p>
          <a:p>
            <a:r>
              <a:rPr lang="en-US" sz="1200" b="0" i="0" u="none" strike="noStrike" kern="1200" baseline="0" dirty="0">
                <a:solidFill>
                  <a:schemeClr val="tx1"/>
                </a:solidFill>
                <a:latin typeface="+mn-lt"/>
                <a:ea typeface="+mn-ea"/>
                <a:cs typeface="+mn-cs"/>
              </a:rPr>
              <a:t>computer memory along with the address of the value you’re interested in, I</a:t>
            </a:r>
          </a:p>
          <a:p>
            <a:r>
              <a:rPr lang="en-US" sz="1200" b="0" i="0" u="none" strike="noStrike" kern="1200" baseline="0" dirty="0">
                <a:solidFill>
                  <a:schemeClr val="tx1"/>
                </a:solidFill>
                <a:latin typeface="+mn-lt"/>
                <a:ea typeface="+mn-ea"/>
                <a:cs typeface="+mn-cs"/>
              </a:rPr>
              <a:t>suppose, but that doesn’t seem like the best approach.</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02E2642-1E61-4E14-B99F-C5D88A5EA08D}" type="slidenum">
              <a:rPr lang="en-US" smtClean="0"/>
              <a:t>39</a:t>
            </a:fld>
            <a:endParaRPr lang="en-US"/>
          </a:p>
        </p:txBody>
      </p:sp>
    </p:spTree>
    <p:extLst>
      <p:ext uri="{BB962C8B-B14F-4D97-AF65-F5344CB8AC3E}">
        <p14:creationId xmlns:p14="http://schemas.microsoft.com/office/powerpoint/2010/main" val="608960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82DACC-79E7-4480-9365-ED3952703A1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1403A-6F68-4226-9C8F-2AE2622FA502}" type="slidenum">
              <a:rPr lang="en-US" smtClean="0"/>
              <a:t>‹#›</a:t>
            </a:fld>
            <a:endParaRPr lang="en-US"/>
          </a:p>
        </p:txBody>
      </p:sp>
    </p:spTree>
    <p:extLst>
      <p:ext uri="{BB962C8B-B14F-4D97-AF65-F5344CB8AC3E}">
        <p14:creationId xmlns:p14="http://schemas.microsoft.com/office/powerpoint/2010/main" val="220273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82DACC-79E7-4480-9365-ED3952703A1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1403A-6F68-4226-9C8F-2AE2622FA502}" type="slidenum">
              <a:rPr lang="en-US" smtClean="0"/>
              <a:t>‹#›</a:t>
            </a:fld>
            <a:endParaRPr lang="en-US"/>
          </a:p>
        </p:txBody>
      </p:sp>
    </p:spTree>
    <p:extLst>
      <p:ext uri="{BB962C8B-B14F-4D97-AF65-F5344CB8AC3E}">
        <p14:creationId xmlns:p14="http://schemas.microsoft.com/office/powerpoint/2010/main" val="394637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82DACC-79E7-4480-9365-ED3952703A1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1403A-6F68-4226-9C8F-2AE2622FA502}" type="slidenum">
              <a:rPr lang="en-US" smtClean="0"/>
              <a:t>‹#›</a:t>
            </a:fld>
            <a:endParaRPr lang="en-US"/>
          </a:p>
        </p:txBody>
      </p:sp>
    </p:spTree>
    <p:extLst>
      <p:ext uri="{BB962C8B-B14F-4D97-AF65-F5344CB8AC3E}">
        <p14:creationId xmlns:p14="http://schemas.microsoft.com/office/powerpoint/2010/main" val="242208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82DACC-79E7-4480-9365-ED3952703A1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1403A-6F68-4226-9C8F-2AE2622FA50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4241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82DACC-79E7-4480-9365-ED3952703A1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1403A-6F68-4226-9C8F-2AE2622FA502}" type="slidenum">
              <a:rPr lang="en-US" smtClean="0"/>
              <a:t>‹#›</a:t>
            </a:fld>
            <a:endParaRPr lang="en-US"/>
          </a:p>
        </p:txBody>
      </p:sp>
    </p:spTree>
    <p:extLst>
      <p:ext uri="{BB962C8B-B14F-4D97-AF65-F5344CB8AC3E}">
        <p14:creationId xmlns:p14="http://schemas.microsoft.com/office/powerpoint/2010/main" val="2253379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82DACC-79E7-4480-9365-ED3952703A1A}" type="datetimeFigureOut">
              <a:rPr lang="en-US" smtClean="0"/>
              <a:t>12/8/2021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1403A-6F68-4226-9C8F-2AE2622FA502}" type="slidenum">
              <a:rPr lang="en-US" smtClean="0"/>
              <a:t>‹#›</a:t>
            </a:fld>
            <a:endParaRPr lang="en-US"/>
          </a:p>
        </p:txBody>
      </p:sp>
    </p:spTree>
    <p:extLst>
      <p:ext uri="{BB962C8B-B14F-4D97-AF65-F5344CB8AC3E}">
        <p14:creationId xmlns:p14="http://schemas.microsoft.com/office/powerpoint/2010/main" val="3550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82DACC-79E7-4480-9365-ED3952703A1A}" type="datetimeFigureOut">
              <a:rPr lang="en-US" smtClean="0"/>
              <a:t>12/8/2021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1403A-6F68-4226-9C8F-2AE2622FA502}" type="slidenum">
              <a:rPr lang="en-US" smtClean="0"/>
              <a:t>‹#›</a:t>
            </a:fld>
            <a:endParaRPr lang="en-US"/>
          </a:p>
        </p:txBody>
      </p:sp>
    </p:spTree>
    <p:extLst>
      <p:ext uri="{BB962C8B-B14F-4D97-AF65-F5344CB8AC3E}">
        <p14:creationId xmlns:p14="http://schemas.microsoft.com/office/powerpoint/2010/main" val="1082799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2DACC-79E7-4480-9365-ED3952703A1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1403A-6F68-4226-9C8F-2AE2622FA502}" type="slidenum">
              <a:rPr lang="en-US" smtClean="0"/>
              <a:t>‹#›</a:t>
            </a:fld>
            <a:endParaRPr lang="en-US"/>
          </a:p>
        </p:txBody>
      </p:sp>
    </p:spTree>
    <p:extLst>
      <p:ext uri="{BB962C8B-B14F-4D97-AF65-F5344CB8AC3E}">
        <p14:creationId xmlns:p14="http://schemas.microsoft.com/office/powerpoint/2010/main" val="4228780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2DACC-79E7-4480-9365-ED3952703A1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1403A-6F68-4226-9C8F-2AE2622FA502}" type="slidenum">
              <a:rPr lang="en-US" smtClean="0"/>
              <a:t>‹#›</a:t>
            </a:fld>
            <a:endParaRPr lang="en-US"/>
          </a:p>
        </p:txBody>
      </p:sp>
    </p:spTree>
    <p:extLst>
      <p:ext uri="{BB962C8B-B14F-4D97-AF65-F5344CB8AC3E}">
        <p14:creationId xmlns:p14="http://schemas.microsoft.com/office/powerpoint/2010/main" val="80912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A82DACC-79E7-4480-9365-ED3952703A1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1403A-6F68-4226-9C8F-2AE2622FA502}" type="slidenum">
              <a:rPr lang="en-US" smtClean="0"/>
              <a:t>‹#›</a:t>
            </a:fld>
            <a:endParaRPr lang="en-US"/>
          </a:p>
        </p:txBody>
      </p:sp>
    </p:spTree>
    <p:extLst>
      <p:ext uri="{BB962C8B-B14F-4D97-AF65-F5344CB8AC3E}">
        <p14:creationId xmlns:p14="http://schemas.microsoft.com/office/powerpoint/2010/main" val="70149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82DACC-79E7-4480-9365-ED3952703A1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1403A-6F68-4226-9C8F-2AE2622FA502}" type="slidenum">
              <a:rPr lang="en-US" smtClean="0"/>
              <a:t>‹#›</a:t>
            </a:fld>
            <a:endParaRPr lang="en-US"/>
          </a:p>
        </p:txBody>
      </p:sp>
    </p:spTree>
    <p:extLst>
      <p:ext uri="{BB962C8B-B14F-4D97-AF65-F5344CB8AC3E}">
        <p14:creationId xmlns:p14="http://schemas.microsoft.com/office/powerpoint/2010/main" val="427257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82DACC-79E7-4480-9365-ED3952703A1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1403A-6F68-4226-9C8F-2AE2622FA502}" type="slidenum">
              <a:rPr lang="en-US" smtClean="0"/>
              <a:t>‹#›</a:t>
            </a:fld>
            <a:endParaRPr lang="en-US"/>
          </a:p>
        </p:txBody>
      </p:sp>
    </p:spTree>
    <p:extLst>
      <p:ext uri="{BB962C8B-B14F-4D97-AF65-F5344CB8AC3E}">
        <p14:creationId xmlns:p14="http://schemas.microsoft.com/office/powerpoint/2010/main" val="218442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82DACC-79E7-4480-9365-ED3952703A1A}"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41403A-6F68-4226-9C8F-2AE2622FA502}" type="slidenum">
              <a:rPr lang="en-US" smtClean="0"/>
              <a:t>‹#›</a:t>
            </a:fld>
            <a:endParaRPr lang="en-US"/>
          </a:p>
        </p:txBody>
      </p:sp>
    </p:spTree>
    <p:extLst>
      <p:ext uri="{BB962C8B-B14F-4D97-AF65-F5344CB8AC3E}">
        <p14:creationId xmlns:p14="http://schemas.microsoft.com/office/powerpoint/2010/main" val="271709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82DACC-79E7-4480-9365-ED3952703A1A}" type="datetimeFigureOut">
              <a:rPr lang="en-US" smtClean="0"/>
              <a:t>12/8/2021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D41403A-6F68-4226-9C8F-2AE2622FA502}" type="slidenum">
              <a:rPr lang="en-US" smtClean="0"/>
              <a:t>‹#›</a:t>
            </a:fld>
            <a:endParaRPr lang="en-US"/>
          </a:p>
        </p:txBody>
      </p:sp>
    </p:spTree>
    <p:extLst>
      <p:ext uri="{BB962C8B-B14F-4D97-AF65-F5344CB8AC3E}">
        <p14:creationId xmlns:p14="http://schemas.microsoft.com/office/powerpoint/2010/main" val="306564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82DACC-79E7-4480-9365-ED3952703A1A}" type="datetimeFigureOut">
              <a:rPr lang="en-US" smtClean="0"/>
              <a:t>12/8/2021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D41403A-6F68-4226-9C8F-2AE2622FA502}" type="slidenum">
              <a:rPr lang="en-US" smtClean="0"/>
              <a:t>‹#›</a:t>
            </a:fld>
            <a:endParaRPr lang="en-US"/>
          </a:p>
        </p:txBody>
      </p:sp>
    </p:spTree>
    <p:extLst>
      <p:ext uri="{BB962C8B-B14F-4D97-AF65-F5344CB8AC3E}">
        <p14:creationId xmlns:p14="http://schemas.microsoft.com/office/powerpoint/2010/main" val="65585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A82DACC-79E7-4480-9365-ED3952703A1A}" type="datetimeFigureOut">
              <a:rPr lang="en-US" smtClean="0"/>
              <a:t>12/8/2021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D41403A-6F68-4226-9C8F-2AE2622FA502}" type="slidenum">
              <a:rPr lang="en-US" smtClean="0"/>
              <a:t>‹#›</a:t>
            </a:fld>
            <a:endParaRPr lang="en-US"/>
          </a:p>
        </p:txBody>
      </p:sp>
    </p:spTree>
    <p:extLst>
      <p:ext uri="{BB962C8B-B14F-4D97-AF65-F5344CB8AC3E}">
        <p14:creationId xmlns:p14="http://schemas.microsoft.com/office/powerpoint/2010/main" val="274438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82DACC-79E7-4480-9365-ED3952703A1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1403A-6F68-4226-9C8F-2AE2622FA502}" type="slidenum">
              <a:rPr lang="en-US" smtClean="0"/>
              <a:t>‹#›</a:t>
            </a:fld>
            <a:endParaRPr lang="en-US"/>
          </a:p>
        </p:txBody>
      </p:sp>
    </p:spTree>
    <p:extLst>
      <p:ext uri="{BB962C8B-B14F-4D97-AF65-F5344CB8AC3E}">
        <p14:creationId xmlns:p14="http://schemas.microsoft.com/office/powerpoint/2010/main" val="656832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82DACC-79E7-4480-9365-ED3952703A1A}" type="datetimeFigureOut">
              <a:rPr lang="en-US" smtClean="0"/>
              <a:t>12/8/2021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41403A-6F68-4226-9C8F-2AE2622FA502}" type="slidenum">
              <a:rPr lang="en-US" smtClean="0"/>
              <a:t>‹#›</a:t>
            </a:fld>
            <a:endParaRPr lang="en-US"/>
          </a:p>
        </p:txBody>
      </p:sp>
    </p:spTree>
    <p:extLst>
      <p:ext uri="{BB962C8B-B14F-4D97-AF65-F5344CB8AC3E}">
        <p14:creationId xmlns:p14="http://schemas.microsoft.com/office/powerpoint/2010/main" val="33500291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3153A-1FC6-4B49-9C7A-CBE3B6F063DE}"/>
              </a:ext>
            </a:extLst>
          </p:cNvPr>
          <p:cNvSpPr>
            <a:spLocks noGrp="1"/>
          </p:cNvSpPr>
          <p:nvPr>
            <p:ph type="ctrTitle"/>
          </p:nvPr>
        </p:nvSpPr>
        <p:spPr>
          <a:xfrm>
            <a:off x="1224828" y="1764209"/>
            <a:ext cx="9742344" cy="3329581"/>
          </a:xfrm>
        </p:spPr>
        <p:txBody>
          <a:bodyPr/>
          <a:lstStyle/>
          <a:p>
            <a:r>
              <a:rPr lang="en-US" b="1" dirty="0"/>
              <a:t>Chapter 4</a:t>
            </a:r>
            <a:br>
              <a:rPr lang="en-US" b="1" dirty="0"/>
            </a:br>
            <a:r>
              <a:rPr lang="en-US" b="1" dirty="0">
                <a:solidFill>
                  <a:schemeClr val="accent3"/>
                </a:solidFill>
              </a:rPr>
              <a:t>Data Structures, Objects and Arrays</a:t>
            </a:r>
            <a:endParaRPr lang="en-US" dirty="0">
              <a:solidFill>
                <a:schemeClr val="accent3"/>
              </a:solidFill>
            </a:endParaRPr>
          </a:p>
        </p:txBody>
      </p:sp>
    </p:spTree>
    <p:extLst>
      <p:ext uri="{BB962C8B-B14F-4D97-AF65-F5344CB8AC3E}">
        <p14:creationId xmlns:p14="http://schemas.microsoft.com/office/powerpoint/2010/main" val="1926005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2153-AAAB-4258-BD4F-4443BAC875E6}"/>
              </a:ext>
            </a:extLst>
          </p:cNvPr>
          <p:cNvSpPr>
            <a:spLocks noGrp="1"/>
          </p:cNvSpPr>
          <p:nvPr>
            <p:ph type="title"/>
          </p:nvPr>
        </p:nvSpPr>
        <p:spPr/>
        <p:txBody>
          <a:bodyPr/>
          <a:lstStyle/>
          <a:p>
            <a:r>
              <a:rPr lang="en-US" sz="4000" b="0" i="0" dirty="0">
                <a:solidFill>
                  <a:schemeClr val="tx1"/>
                </a:solidFill>
                <a:effectLst/>
                <a:latin typeface="Calibri" panose="020F0502020204030204" pitchFamily="34" charset="0"/>
              </a:rPr>
              <a:t>The </a:t>
            </a:r>
            <a:r>
              <a:rPr lang="en-US" sz="4000" b="0" i="0" dirty="0" err="1">
                <a:solidFill>
                  <a:schemeClr val="tx1"/>
                </a:solidFill>
                <a:effectLst/>
                <a:latin typeface="Calibri" panose="020F0502020204030204" pitchFamily="34" charset="0"/>
              </a:rPr>
              <a:t>trimEnd</a:t>
            </a:r>
            <a:r>
              <a:rPr lang="en-US" sz="4000" b="0" i="0" dirty="0">
                <a:solidFill>
                  <a:schemeClr val="tx1"/>
                </a:solidFill>
                <a:effectLst/>
                <a:latin typeface="Calibri" panose="020F0502020204030204" pitchFamily="34" charset="0"/>
              </a:rPr>
              <a:t>() or </a:t>
            </a:r>
            <a:r>
              <a:rPr lang="en-US" sz="4000" b="0" i="0" dirty="0" err="1">
                <a:solidFill>
                  <a:schemeClr val="tx1"/>
                </a:solidFill>
                <a:effectLst/>
                <a:latin typeface="Calibri" panose="020F0502020204030204" pitchFamily="34" charset="0"/>
              </a:rPr>
              <a:t>trimRight</a:t>
            </a:r>
            <a:r>
              <a:rPr lang="en-US" sz="4000" b="0" i="0" dirty="0">
                <a:solidFill>
                  <a:schemeClr val="tx1"/>
                </a:solidFill>
                <a:effectLst/>
                <a:latin typeface="Calibri" panose="020F0502020204030204" pitchFamily="34" charset="0"/>
              </a:rPr>
              <a:t>() Method</a:t>
            </a:r>
            <a:r>
              <a:rPr lang="en-US" sz="4000" dirty="0">
                <a:solidFill>
                  <a:schemeClr val="tx1"/>
                </a:solidFill>
              </a:rPr>
              <a:t> </a:t>
            </a:r>
            <a:br>
              <a:rPr lang="en-US" sz="4000" dirty="0">
                <a:solidFill>
                  <a:schemeClr val="tx1"/>
                </a:solidFill>
              </a:rPr>
            </a:br>
            <a:endParaRPr lang="en-US" sz="4000" dirty="0">
              <a:solidFill>
                <a:schemeClr val="tx1"/>
              </a:solidFill>
            </a:endParaRPr>
          </a:p>
        </p:txBody>
      </p:sp>
      <p:pic>
        <p:nvPicPr>
          <p:cNvPr id="5" name="Picture 4">
            <a:extLst>
              <a:ext uri="{FF2B5EF4-FFF2-40B4-BE49-F238E27FC236}">
                <a16:creationId xmlns:a16="http://schemas.microsoft.com/office/drawing/2014/main" id="{E5257152-A8F7-4853-9855-4417B4BF1DC0}"/>
              </a:ext>
            </a:extLst>
          </p:cNvPr>
          <p:cNvPicPr>
            <a:picLocks noChangeAspect="1"/>
          </p:cNvPicPr>
          <p:nvPr/>
        </p:nvPicPr>
        <p:blipFill>
          <a:blip r:embed="rId2"/>
          <a:stretch>
            <a:fillRect/>
          </a:stretch>
        </p:blipFill>
        <p:spPr>
          <a:xfrm>
            <a:off x="561975" y="1425885"/>
            <a:ext cx="10209007" cy="4231965"/>
          </a:xfrm>
          <a:prstGeom prst="rect">
            <a:avLst/>
          </a:prstGeom>
        </p:spPr>
      </p:pic>
    </p:spTree>
    <p:extLst>
      <p:ext uri="{BB962C8B-B14F-4D97-AF65-F5344CB8AC3E}">
        <p14:creationId xmlns:p14="http://schemas.microsoft.com/office/powerpoint/2010/main" val="3861150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222C8-F467-4DEF-B6C3-35C02F735C36}"/>
              </a:ext>
            </a:extLst>
          </p:cNvPr>
          <p:cNvSpPr>
            <a:spLocks noGrp="1"/>
          </p:cNvSpPr>
          <p:nvPr>
            <p:ph type="title"/>
          </p:nvPr>
        </p:nvSpPr>
        <p:spPr/>
        <p:txBody>
          <a:bodyPr/>
          <a:lstStyle/>
          <a:p>
            <a:r>
              <a:rPr lang="en-US" sz="4000" b="0" i="0" dirty="0">
                <a:solidFill>
                  <a:schemeClr val="tx1"/>
                </a:solidFill>
                <a:effectLst/>
                <a:latin typeface="Calibri" panose="020F0502020204030204" pitchFamily="34" charset="0"/>
              </a:rPr>
              <a:t>The replace() Method</a:t>
            </a:r>
            <a:r>
              <a:rPr lang="en-US" sz="4000" dirty="0">
                <a:solidFill>
                  <a:schemeClr val="tx1"/>
                </a:solidFill>
              </a:rPr>
              <a:t> </a:t>
            </a:r>
            <a:br>
              <a:rPr lang="en-US" dirty="0"/>
            </a:br>
            <a:endParaRPr lang="en-US" dirty="0"/>
          </a:p>
        </p:txBody>
      </p:sp>
      <p:pic>
        <p:nvPicPr>
          <p:cNvPr id="5" name="Picture 4">
            <a:extLst>
              <a:ext uri="{FF2B5EF4-FFF2-40B4-BE49-F238E27FC236}">
                <a16:creationId xmlns:a16="http://schemas.microsoft.com/office/drawing/2014/main" id="{918D3A58-6A0A-4081-B5DA-654BB3FC40E6}"/>
              </a:ext>
            </a:extLst>
          </p:cNvPr>
          <p:cNvPicPr>
            <a:picLocks noChangeAspect="1"/>
          </p:cNvPicPr>
          <p:nvPr/>
        </p:nvPicPr>
        <p:blipFill>
          <a:blip r:embed="rId2"/>
          <a:stretch>
            <a:fillRect/>
          </a:stretch>
        </p:blipFill>
        <p:spPr>
          <a:xfrm>
            <a:off x="714375" y="1516016"/>
            <a:ext cx="9404724" cy="3990090"/>
          </a:xfrm>
          <a:prstGeom prst="rect">
            <a:avLst/>
          </a:prstGeom>
        </p:spPr>
      </p:pic>
    </p:spTree>
    <p:extLst>
      <p:ext uri="{BB962C8B-B14F-4D97-AF65-F5344CB8AC3E}">
        <p14:creationId xmlns:p14="http://schemas.microsoft.com/office/powerpoint/2010/main" val="1964816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49C9-75BE-4CBD-87C8-73040FD5FCF7}"/>
              </a:ext>
            </a:extLst>
          </p:cNvPr>
          <p:cNvSpPr>
            <a:spLocks noGrp="1"/>
          </p:cNvSpPr>
          <p:nvPr>
            <p:ph type="title"/>
          </p:nvPr>
        </p:nvSpPr>
        <p:spPr/>
        <p:txBody>
          <a:bodyPr/>
          <a:lstStyle/>
          <a:p>
            <a:r>
              <a:rPr lang="en-US" sz="4000" b="0" i="0" dirty="0">
                <a:solidFill>
                  <a:schemeClr val="tx1"/>
                </a:solidFill>
                <a:effectLst/>
                <a:latin typeface="Calibri" panose="020F0502020204030204" pitchFamily="34" charset="0"/>
              </a:rPr>
              <a:t>The substring() Method</a:t>
            </a:r>
            <a:r>
              <a:rPr lang="en-US" sz="4000" dirty="0">
                <a:solidFill>
                  <a:schemeClr val="tx1"/>
                </a:solidFill>
              </a:rPr>
              <a:t> </a:t>
            </a:r>
            <a:br>
              <a:rPr lang="en-US" sz="4000" dirty="0">
                <a:solidFill>
                  <a:schemeClr val="tx1"/>
                </a:solidFill>
              </a:rPr>
            </a:br>
            <a:endParaRPr lang="en-US" sz="4000" dirty="0">
              <a:solidFill>
                <a:schemeClr val="tx1"/>
              </a:solidFill>
            </a:endParaRPr>
          </a:p>
        </p:txBody>
      </p:sp>
      <p:pic>
        <p:nvPicPr>
          <p:cNvPr id="5" name="Picture 4">
            <a:extLst>
              <a:ext uri="{FF2B5EF4-FFF2-40B4-BE49-F238E27FC236}">
                <a16:creationId xmlns:a16="http://schemas.microsoft.com/office/drawing/2014/main" id="{DD74350C-D97E-4E91-85D9-82C460FA2F9A}"/>
              </a:ext>
            </a:extLst>
          </p:cNvPr>
          <p:cNvPicPr>
            <a:picLocks noChangeAspect="1"/>
          </p:cNvPicPr>
          <p:nvPr/>
        </p:nvPicPr>
        <p:blipFill>
          <a:blip r:embed="rId2"/>
          <a:stretch>
            <a:fillRect/>
          </a:stretch>
        </p:blipFill>
        <p:spPr>
          <a:xfrm>
            <a:off x="646111" y="1485899"/>
            <a:ext cx="10244978" cy="3190876"/>
          </a:xfrm>
          <a:prstGeom prst="rect">
            <a:avLst/>
          </a:prstGeom>
        </p:spPr>
      </p:pic>
    </p:spTree>
    <p:extLst>
      <p:ext uri="{BB962C8B-B14F-4D97-AF65-F5344CB8AC3E}">
        <p14:creationId xmlns:p14="http://schemas.microsoft.com/office/powerpoint/2010/main" val="291286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B631-A3EA-4A88-A372-8BD4AC6E0074}"/>
              </a:ext>
            </a:extLst>
          </p:cNvPr>
          <p:cNvSpPr>
            <a:spLocks noGrp="1"/>
          </p:cNvSpPr>
          <p:nvPr>
            <p:ph type="title"/>
          </p:nvPr>
        </p:nvSpPr>
        <p:spPr/>
        <p:txBody>
          <a:bodyPr/>
          <a:lstStyle/>
          <a:p>
            <a:r>
              <a:rPr lang="en-US" sz="4000" b="0" i="0" dirty="0">
                <a:solidFill>
                  <a:schemeClr val="tx1"/>
                </a:solidFill>
                <a:effectLst/>
                <a:latin typeface="Calibri" panose="020F0502020204030204" pitchFamily="34" charset="0"/>
              </a:rPr>
              <a:t>The </a:t>
            </a:r>
            <a:r>
              <a:rPr lang="en-US" sz="4000" b="0" i="0" dirty="0" err="1">
                <a:solidFill>
                  <a:schemeClr val="tx1"/>
                </a:solidFill>
                <a:effectLst/>
                <a:latin typeface="Calibri" panose="020F0502020204030204" pitchFamily="34" charset="0"/>
              </a:rPr>
              <a:t>substr</a:t>
            </a:r>
            <a:r>
              <a:rPr lang="en-US" sz="4000" b="0" i="0" dirty="0">
                <a:solidFill>
                  <a:schemeClr val="tx1"/>
                </a:solidFill>
                <a:effectLst/>
                <a:latin typeface="Calibri" panose="020F0502020204030204" pitchFamily="34" charset="0"/>
              </a:rPr>
              <a:t>() Method</a:t>
            </a:r>
            <a:r>
              <a:rPr lang="en-US" sz="4000" dirty="0">
                <a:solidFill>
                  <a:schemeClr val="tx1"/>
                </a:solidFill>
              </a:rPr>
              <a:t> </a:t>
            </a:r>
            <a:br>
              <a:rPr lang="en-US" sz="4000" dirty="0">
                <a:solidFill>
                  <a:schemeClr val="tx1"/>
                </a:solidFill>
              </a:rPr>
            </a:br>
            <a:endParaRPr lang="en-US" sz="4000" dirty="0">
              <a:solidFill>
                <a:schemeClr val="tx1"/>
              </a:solidFill>
            </a:endParaRPr>
          </a:p>
        </p:txBody>
      </p:sp>
      <p:pic>
        <p:nvPicPr>
          <p:cNvPr id="5" name="Picture 4">
            <a:extLst>
              <a:ext uri="{FF2B5EF4-FFF2-40B4-BE49-F238E27FC236}">
                <a16:creationId xmlns:a16="http://schemas.microsoft.com/office/drawing/2014/main" id="{66A72309-426F-49E7-84CD-331B56DD375A}"/>
              </a:ext>
            </a:extLst>
          </p:cNvPr>
          <p:cNvPicPr>
            <a:picLocks noChangeAspect="1"/>
          </p:cNvPicPr>
          <p:nvPr/>
        </p:nvPicPr>
        <p:blipFill>
          <a:blip r:embed="rId2"/>
          <a:stretch>
            <a:fillRect/>
          </a:stretch>
        </p:blipFill>
        <p:spPr>
          <a:xfrm>
            <a:off x="474661" y="1853248"/>
            <a:ext cx="10564813" cy="2899727"/>
          </a:xfrm>
          <a:prstGeom prst="rect">
            <a:avLst/>
          </a:prstGeom>
        </p:spPr>
      </p:pic>
    </p:spTree>
    <p:extLst>
      <p:ext uri="{BB962C8B-B14F-4D97-AF65-F5344CB8AC3E}">
        <p14:creationId xmlns:p14="http://schemas.microsoft.com/office/powerpoint/2010/main" val="1329862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2AA8-B553-4F89-AE52-75808A19A550}"/>
              </a:ext>
            </a:extLst>
          </p:cNvPr>
          <p:cNvSpPr>
            <a:spLocks noGrp="1"/>
          </p:cNvSpPr>
          <p:nvPr>
            <p:ph type="title"/>
          </p:nvPr>
        </p:nvSpPr>
        <p:spPr/>
        <p:txBody>
          <a:bodyPr/>
          <a:lstStyle/>
          <a:p>
            <a:r>
              <a:rPr lang="en-US" b="1" dirty="0"/>
              <a:t>Join and split</a:t>
            </a:r>
          </a:p>
        </p:txBody>
      </p:sp>
      <p:sp>
        <p:nvSpPr>
          <p:cNvPr id="3" name="Content Placeholder 2">
            <a:extLst>
              <a:ext uri="{FF2B5EF4-FFF2-40B4-BE49-F238E27FC236}">
                <a16:creationId xmlns:a16="http://schemas.microsoft.com/office/drawing/2014/main" id="{DADAF1D3-1758-493E-A869-C49FBA0E7EF4}"/>
              </a:ext>
            </a:extLst>
          </p:cNvPr>
          <p:cNvSpPr>
            <a:spLocks noGrp="1"/>
          </p:cNvSpPr>
          <p:nvPr>
            <p:ph idx="1"/>
          </p:nvPr>
        </p:nvSpPr>
        <p:spPr>
          <a:xfrm>
            <a:off x="914400" y="1590262"/>
            <a:ext cx="9135453" cy="4658138"/>
          </a:xfrm>
        </p:spPr>
        <p:txBody>
          <a:bodyPr>
            <a:normAutofit/>
          </a:bodyPr>
          <a:lstStyle/>
          <a:p>
            <a:pPr marL="0" indent="0">
              <a:buNone/>
            </a:pPr>
            <a:r>
              <a:rPr lang="en-US" sz="2400" dirty="0"/>
              <a:t>You can split a string on every occurrence of another string with split and join it again with join.</a:t>
            </a:r>
          </a:p>
          <a:p>
            <a:pPr marL="0" indent="0">
              <a:buNone/>
            </a:pPr>
            <a:r>
              <a:rPr lang="en-US" sz="2400" dirty="0">
                <a:highlight>
                  <a:srgbClr val="808080"/>
                </a:highlight>
              </a:rPr>
              <a:t>let sentence = "</a:t>
            </a:r>
            <a:r>
              <a:rPr lang="en-US" sz="2400" dirty="0" err="1">
                <a:highlight>
                  <a:srgbClr val="808080"/>
                </a:highlight>
              </a:rPr>
              <a:t>Secretarybirds</a:t>
            </a:r>
            <a:r>
              <a:rPr lang="en-US" sz="2400" dirty="0">
                <a:highlight>
                  <a:srgbClr val="808080"/>
                </a:highlight>
              </a:rPr>
              <a:t> specialize in stomping";</a:t>
            </a:r>
          </a:p>
          <a:p>
            <a:pPr marL="0" indent="0">
              <a:buNone/>
            </a:pPr>
            <a:r>
              <a:rPr lang="en-US" sz="2400" dirty="0">
                <a:highlight>
                  <a:srgbClr val="808080"/>
                </a:highlight>
              </a:rPr>
              <a:t>let words = </a:t>
            </a:r>
            <a:r>
              <a:rPr lang="en-US" sz="2400" dirty="0" err="1">
                <a:highlight>
                  <a:srgbClr val="808080"/>
                </a:highlight>
              </a:rPr>
              <a:t>sentence.split</a:t>
            </a:r>
            <a:r>
              <a:rPr lang="en-US" sz="2400" dirty="0">
                <a:highlight>
                  <a:srgbClr val="808080"/>
                </a:highlight>
              </a:rPr>
              <a:t>(" ");</a:t>
            </a:r>
          </a:p>
          <a:p>
            <a:pPr marL="0" indent="0">
              <a:buNone/>
            </a:pPr>
            <a:r>
              <a:rPr lang="en-US" sz="2400" dirty="0">
                <a:highlight>
                  <a:srgbClr val="808080"/>
                </a:highlight>
              </a:rPr>
              <a:t>console.log(words);</a:t>
            </a:r>
          </a:p>
          <a:p>
            <a:pPr marL="0" indent="0">
              <a:buNone/>
            </a:pPr>
            <a:r>
              <a:rPr lang="en-US" sz="2400" dirty="0">
                <a:highlight>
                  <a:srgbClr val="808080"/>
                </a:highlight>
              </a:rPr>
              <a:t>// → ["</a:t>
            </a:r>
            <a:r>
              <a:rPr lang="en-US" sz="2400" dirty="0" err="1">
                <a:highlight>
                  <a:srgbClr val="808080"/>
                </a:highlight>
              </a:rPr>
              <a:t>Secretarybirds</a:t>
            </a:r>
            <a:r>
              <a:rPr lang="en-US" sz="2400" dirty="0">
                <a:highlight>
                  <a:srgbClr val="808080"/>
                </a:highlight>
              </a:rPr>
              <a:t>", "specialize", "in", "stomping"]</a:t>
            </a:r>
          </a:p>
          <a:p>
            <a:pPr marL="0" indent="0">
              <a:buNone/>
            </a:pPr>
            <a:r>
              <a:rPr lang="en-US" sz="2400" dirty="0">
                <a:highlight>
                  <a:srgbClr val="808080"/>
                </a:highlight>
              </a:rPr>
              <a:t>console.log(</a:t>
            </a:r>
            <a:r>
              <a:rPr lang="en-US" sz="2400" dirty="0" err="1">
                <a:highlight>
                  <a:srgbClr val="808080"/>
                </a:highlight>
              </a:rPr>
              <a:t>words.join</a:t>
            </a:r>
            <a:r>
              <a:rPr lang="en-US" sz="2400" dirty="0">
                <a:highlight>
                  <a:srgbClr val="808080"/>
                </a:highlight>
              </a:rPr>
              <a:t>(". "));</a:t>
            </a:r>
          </a:p>
          <a:p>
            <a:pPr marL="0" indent="0">
              <a:buNone/>
            </a:pPr>
            <a:r>
              <a:rPr lang="en-US" sz="2400" dirty="0">
                <a:highlight>
                  <a:srgbClr val="808080"/>
                </a:highlight>
              </a:rPr>
              <a:t>// → </a:t>
            </a:r>
            <a:r>
              <a:rPr lang="en-US" sz="2400" dirty="0" err="1">
                <a:highlight>
                  <a:srgbClr val="808080"/>
                </a:highlight>
              </a:rPr>
              <a:t>Secretarybirds</a:t>
            </a:r>
            <a:r>
              <a:rPr lang="en-US" sz="2400" dirty="0">
                <a:highlight>
                  <a:srgbClr val="808080"/>
                </a:highlight>
              </a:rPr>
              <a:t>. specialize. in. stomping</a:t>
            </a:r>
          </a:p>
        </p:txBody>
      </p:sp>
    </p:spTree>
    <p:extLst>
      <p:ext uri="{BB962C8B-B14F-4D97-AF65-F5344CB8AC3E}">
        <p14:creationId xmlns:p14="http://schemas.microsoft.com/office/powerpoint/2010/main" val="1928357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F7B4-29CB-4288-B871-B25148DC376E}"/>
              </a:ext>
            </a:extLst>
          </p:cNvPr>
          <p:cNvSpPr>
            <a:spLocks noGrp="1"/>
          </p:cNvSpPr>
          <p:nvPr>
            <p:ph type="title"/>
          </p:nvPr>
        </p:nvSpPr>
        <p:spPr/>
        <p:txBody>
          <a:bodyPr/>
          <a:lstStyle/>
          <a:p>
            <a:r>
              <a:rPr lang="en-US" b="1" dirty="0"/>
              <a:t>repeat</a:t>
            </a:r>
            <a:endParaRPr lang="en-US" b="1" dirty="0">
              <a:solidFill>
                <a:schemeClr val="tx1"/>
              </a:solidFill>
            </a:endParaRPr>
          </a:p>
        </p:txBody>
      </p:sp>
      <p:sp>
        <p:nvSpPr>
          <p:cNvPr id="3" name="Content Placeholder 2">
            <a:extLst>
              <a:ext uri="{FF2B5EF4-FFF2-40B4-BE49-F238E27FC236}">
                <a16:creationId xmlns:a16="http://schemas.microsoft.com/office/drawing/2014/main" id="{2036B986-DE72-47E8-B9EE-930DF6E1DF98}"/>
              </a:ext>
            </a:extLst>
          </p:cNvPr>
          <p:cNvSpPr>
            <a:spLocks noGrp="1"/>
          </p:cNvSpPr>
          <p:nvPr>
            <p:ph idx="1"/>
          </p:nvPr>
        </p:nvSpPr>
        <p:spPr/>
        <p:txBody>
          <a:bodyPr>
            <a:normAutofit/>
          </a:bodyPr>
          <a:lstStyle/>
          <a:p>
            <a:pPr marL="0" indent="0">
              <a:buNone/>
            </a:pPr>
            <a:r>
              <a:rPr lang="en-US" sz="2400" dirty="0"/>
              <a:t>A string can be repeated with the repeat method, which creates a new string containing multiple copies of the original string, glued together.</a:t>
            </a:r>
          </a:p>
          <a:p>
            <a:pPr marL="0" indent="0">
              <a:buNone/>
            </a:pPr>
            <a:r>
              <a:rPr lang="en-US" sz="2400" dirty="0">
                <a:highlight>
                  <a:srgbClr val="808080"/>
                </a:highlight>
              </a:rPr>
              <a:t>console.log("</a:t>
            </a:r>
            <a:r>
              <a:rPr lang="en-US" sz="2400" dirty="0" err="1">
                <a:highlight>
                  <a:srgbClr val="808080"/>
                </a:highlight>
              </a:rPr>
              <a:t>LA".repeat</a:t>
            </a:r>
            <a:r>
              <a:rPr lang="en-US" sz="2400" dirty="0">
                <a:highlight>
                  <a:srgbClr val="808080"/>
                </a:highlight>
              </a:rPr>
              <a:t>(3));</a:t>
            </a:r>
          </a:p>
          <a:p>
            <a:pPr marL="0" indent="0">
              <a:buNone/>
            </a:pPr>
            <a:r>
              <a:rPr lang="en-US" sz="2400" dirty="0">
                <a:highlight>
                  <a:srgbClr val="808080"/>
                </a:highlight>
              </a:rPr>
              <a:t>// → LALALA</a:t>
            </a:r>
          </a:p>
        </p:txBody>
      </p:sp>
    </p:spTree>
    <p:extLst>
      <p:ext uri="{BB962C8B-B14F-4D97-AF65-F5344CB8AC3E}">
        <p14:creationId xmlns:p14="http://schemas.microsoft.com/office/powerpoint/2010/main" val="1695523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B549-109B-443E-94C6-DED895DF93C4}"/>
              </a:ext>
            </a:extLst>
          </p:cNvPr>
          <p:cNvSpPr>
            <a:spLocks noGrp="1"/>
          </p:cNvSpPr>
          <p:nvPr>
            <p:ph type="title"/>
          </p:nvPr>
        </p:nvSpPr>
        <p:spPr/>
        <p:txBody>
          <a:bodyPr/>
          <a:lstStyle/>
          <a:p>
            <a:r>
              <a:rPr lang="en-US" b="1" dirty="0"/>
              <a:t>   length</a:t>
            </a:r>
          </a:p>
        </p:txBody>
      </p:sp>
      <p:sp>
        <p:nvSpPr>
          <p:cNvPr id="3" name="Content Placeholder 2">
            <a:extLst>
              <a:ext uri="{FF2B5EF4-FFF2-40B4-BE49-F238E27FC236}">
                <a16:creationId xmlns:a16="http://schemas.microsoft.com/office/drawing/2014/main" id="{816301E3-F034-403F-BE39-DBD16E3AF0C1}"/>
              </a:ext>
            </a:extLst>
          </p:cNvPr>
          <p:cNvSpPr>
            <a:spLocks noGrp="1"/>
          </p:cNvSpPr>
          <p:nvPr>
            <p:ph idx="1"/>
          </p:nvPr>
        </p:nvSpPr>
        <p:spPr/>
        <p:txBody>
          <a:bodyPr>
            <a:normAutofit/>
          </a:bodyPr>
          <a:lstStyle/>
          <a:p>
            <a:pPr marL="0" indent="0">
              <a:buNone/>
            </a:pPr>
            <a:r>
              <a:rPr lang="en-US" sz="2400" dirty="0"/>
              <a:t>We have already seen the string type’s length property. Accessing the individual characters in a string looks like accessing array elements.</a:t>
            </a:r>
          </a:p>
          <a:p>
            <a:pPr marL="0" indent="0">
              <a:buNone/>
            </a:pPr>
            <a:r>
              <a:rPr lang="en-US" sz="2400" dirty="0">
                <a:highlight>
                  <a:srgbClr val="808080"/>
                </a:highlight>
              </a:rPr>
              <a:t>let string = "</a:t>
            </a:r>
            <a:r>
              <a:rPr lang="en-US" sz="2400" dirty="0" err="1">
                <a:highlight>
                  <a:srgbClr val="808080"/>
                </a:highlight>
              </a:rPr>
              <a:t>abc</a:t>
            </a:r>
            <a:r>
              <a:rPr lang="en-US" sz="2400" dirty="0">
                <a:highlight>
                  <a:srgbClr val="808080"/>
                </a:highlight>
              </a:rPr>
              <a:t>";</a:t>
            </a:r>
          </a:p>
          <a:p>
            <a:pPr marL="0" indent="0">
              <a:buNone/>
            </a:pPr>
            <a:r>
              <a:rPr lang="en-US" sz="2400" dirty="0">
                <a:highlight>
                  <a:srgbClr val="808080"/>
                </a:highlight>
              </a:rPr>
              <a:t>console.log(</a:t>
            </a:r>
            <a:r>
              <a:rPr lang="en-US" sz="2400" dirty="0" err="1">
                <a:highlight>
                  <a:srgbClr val="808080"/>
                </a:highlight>
              </a:rPr>
              <a:t>string.length</a:t>
            </a:r>
            <a:r>
              <a:rPr lang="en-US" sz="2400" dirty="0">
                <a:highlight>
                  <a:srgbClr val="808080"/>
                </a:highlight>
              </a:rPr>
              <a:t>);</a:t>
            </a:r>
          </a:p>
          <a:p>
            <a:pPr marL="0" indent="0">
              <a:buNone/>
            </a:pPr>
            <a:r>
              <a:rPr lang="en-US" sz="2400" dirty="0">
                <a:highlight>
                  <a:srgbClr val="808080"/>
                </a:highlight>
              </a:rPr>
              <a:t>// → 3</a:t>
            </a:r>
          </a:p>
          <a:p>
            <a:pPr marL="0" indent="0">
              <a:buNone/>
            </a:pPr>
            <a:r>
              <a:rPr lang="en-US" sz="2400" dirty="0">
                <a:highlight>
                  <a:srgbClr val="808080"/>
                </a:highlight>
              </a:rPr>
              <a:t>console.log(string[1]);</a:t>
            </a:r>
          </a:p>
          <a:p>
            <a:pPr marL="0" indent="0">
              <a:buNone/>
            </a:pPr>
            <a:r>
              <a:rPr lang="en-US" sz="2400" dirty="0">
                <a:highlight>
                  <a:srgbClr val="808080"/>
                </a:highlight>
              </a:rPr>
              <a:t>// → b</a:t>
            </a:r>
          </a:p>
        </p:txBody>
      </p:sp>
    </p:spTree>
    <p:extLst>
      <p:ext uri="{BB962C8B-B14F-4D97-AF65-F5344CB8AC3E}">
        <p14:creationId xmlns:p14="http://schemas.microsoft.com/office/powerpoint/2010/main" val="2676316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AF8C-3A62-431E-80DC-96565619C555}"/>
              </a:ext>
            </a:extLst>
          </p:cNvPr>
          <p:cNvSpPr>
            <a:spLocks noGrp="1"/>
          </p:cNvSpPr>
          <p:nvPr>
            <p:ph type="title"/>
          </p:nvPr>
        </p:nvSpPr>
        <p:spPr/>
        <p:txBody>
          <a:bodyPr/>
          <a:lstStyle/>
          <a:p>
            <a:r>
              <a:rPr lang="en-US" b="1" dirty="0"/>
              <a:t>    Methods</a:t>
            </a:r>
            <a:endParaRPr lang="en-US" dirty="0"/>
          </a:p>
        </p:txBody>
      </p:sp>
      <p:sp>
        <p:nvSpPr>
          <p:cNvPr id="3" name="Content Placeholder 2">
            <a:extLst>
              <a:ext uri="{FF2B5EF4-FFF2-40B4-BE49-F238E27FC236}">
                <a16:creationId xmlns:a16="http://schemas.microsoft.com/office/drawing/2014/main" id="{490D178A-E730-404B-98A4-442F9FC9E825}"/>
              </a:ext>
            </a:extLst>
          </p:cNvPr>
          <p:cNvSpPr>
            <a:spLocks noGrp="1"/>
          </p:cNvSpPr>
          <p:nvPr>
            <p:ph idx="1"/>
          </p:nvPr>
        </p:nvSpPr>
        <p:spPr>
          <a:xfrm>
            <a:off x="1103312" y="1736036"/>
            <a:ext cx="9949001" cy="4512364"/>
          </a:xfrm>
        </p:spPr>
        <p:txBody>
          <a:bodyPr>
            <a:normAutofit lnSpcReduction="10000"/>
          </a:bodyPr>
          <a:lstStyle/>
          <a:p>
            <a:pPr marL="0" indent="0">
              <a:buNone/>
            </a:pPr>
            <a:r>
              <a:rPr lang="en-US" sz="2400" dirty="0"/>
              <a:t>Both string and array objects contain, in addition to the length property, a number of properties that hold function values.</a:t>
            </a:r>
          </a:p>
          <a:p>
            <a:pPr marL="0" indent="0">
              <a:buNone/>
            </a:pPr>
            <a:r>
              <a:rPr lang="en-US" sz="2400" dirty="0">
                <a:highlight>
                  <a:srgbClr val="808080"/>
                </a:highlight>
              </a:rPr>
              <a:t>let </a:t>
            </a:r>
            <a:r>
              <a:rPr lang="en-US" sz="2400" dirty="0" err="1">
                <a:highlight>
                  <a:srgbClr val="808080"/>
                </a:highlight>
              </a:rPr>
              <a:t>doh</a:t>
            </a:r>
            <a:r>
              <a:rPr lang="en-US" sz="2400" dirty="0">
                <a:highlight>
                  <a:srgbClr val="808080"/>
                </a:highlight>
              </a:rPr>
              <a:t> = "</a:t>
            </a:r>
            <a:r>
              <a:rPr lang="en-US" sz="2400" dirty="0" err="1">
                <a:highlight>
                  <a:srgbClr val="808080"/>
                </a:highlight>
              </a:rPr>
              <a:t>Doh</a:t>
            </a:r>
            <a:r>
              <a:rPr lang="en-US" sz="2400" dirty="0">
                <a:highlight>
                  <a:srgbClr val="808080"/>
                </a:highlight>
              </a:rPr>
              <a:t>";</a:t>
            </a:r>
          </a:p>
          <a:p>
            <a:pPr marL="0" indent="0">
              <a:buNone/>
            </a:pPr>
            <a:r>
              <a:rPr lang="en-US" sz="2400" dirty="0">
                <a:highlight>
                  <a:srgbClr val="808080"/>
                </a:highlight>
              </a:rPr>
              <a:t>console.log(</a:t>
            </a:r>
            <a:r>
              <a:rPr lang="en-US" sz="2400" dirty="0" err="1">
                <a:highlight>
                  <a:srgbClr val="808080"/>
                </a:highlight>
              </a:rPr>
              <a:t>typeof</a:t>
            </a:r>
            <a:r>
              <a:rPr lang="en-US" sz="2400" dirty="0">
                <a:highlight>
                  <a:srgbClr val="808080"/>
                </a:highlight>
              </a:rPr>
              <a:t> </a:t>
            </a:r>
            <a:r>
              <a:rPr lang="en-US" sz="2400" dirty="0" err="1">
                <a:highlight>
                  <a:srgbClr val="808080"/>
                </a:highlight>
              </a:rPr>
              <a:t>doh.toUpperCase</a:t>
            </a:r>
            <a:r>
              <a:rPr lang="en-US" sz="2400" dirty="0">
                <a:highlight>
                  <a:srgbClr val="808080"/>
                </a:highlight>
              </a:rPr>
              <a:t>);</a:t>
            </a:r>
          </a:p>
          <a:p>
            <a:pPr marL="0" indent="0">
              <a:buNone/>
            </a:pPr>
            <a:r>
              <a:rPr lang="en-US" sz="2400" dirty="0">
                <a:highlight>
                  <a:srgbClr val="808080"/>
                </a:highlight>
              </a:rPr>
              <a:t>// → function</a:t>
            </a:r>
          </a:p>
          <a:p>
            <a:pPr marL="0" indent="0">
              <a:buNone/>
            </a:pPr>
            <a:r>
              <a:rPr lang="en-US" sz="2400" dirty="0">
                <a:highlight>
                  <a:srgbClr val="808080"/>
                </a:highlight>
              </a:rPr>
              <a:t>console.log(</a:t>
            </a:r>
            <a:r>
              <a:rPr lang="en-US" sz="2400" dirty="0" err="1">
                <a:highlight>
                  <a:srgbClr val="808080"/>
                </a:highlight>
              </a:rPr>
              <a:t>doh.toUpperCase</a:t>
            </a:r>
            <a:r>
              <a:rPr lang="en-US" sz="2400" dirty="0">
                <a:highlight>
                  <a:srgbClr val="808080"/>
                </a:highlight>
              </a:rPr>
              <a:t>());</a:t>
            </a:r>
          </a:p>
          <a:p>
            <a:pPr marL="0" indent="0">
              <a:buNone/>
            </a:pPr>
            <a:r>
              <a:rPr lang="en-US" sz="2400" dirty="0">
                <a:highlight>
                  <a:srgbClr val="808080"/>
                </a:highlight>
              </a:rPr>
              <a:t>// → DOH</a:t>
            </a:r>
          </a:p>
          <a:p>
            <a:pPr marL="0" indent="0">
              <a:buNone/>
            </a:pPr>
            <a:r>
              <a:rPr lang="en-US" sz="2400" dirty="0"/>
              <a:t>Every string has a </a:t>
            </a:r>
            <a:r>
              <a:rPr lang="en-US" sz="2400" dirty="0" err="1"/>
              <a:t>toUpperCase</a:t>
            </a:r>
            <a:r>
              <a:rPr lang="en-US" sz="2400" dirty="0"/>
              <a:t> property. When called, it will return a copy of the string in which all letters have been converted to uppercase. There is also </a:t>
            </a:r>
            <a:r>
              <a:rPr lang="en-US" sz="2400" dirty="0" err="1"/>
              <a:t>toLowerCase</a:t>
            </a:r>
            <a:r>
              <a:rPr lang="en-US" sz="2400" dirty="0"/>
              <a:t>, going the other way.</a:t>
            </a:r>
          </a:p>
        </p:txBody>
      </p:sp>
    </p:spTree>
    <p:extLst>
      <p:ext uri="{BB962C8B-B14F-4D97-AF65-F5344CB8AC3E}">
        <p14:creationId xmlns:p14="http://schemas.microsoft.com/office/powerpoint/2010/main" val="189603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3E17-D039-4A3D-B8EB-9CF323A83624}"/>
              </a:ext>
            </a:extLst>
          </p:cNvPr>
          <p:cNvSpPr>
            <a:spLocks noGrp="1"/>
          </p:cNvSpPr>
          <p:nvPr>
            <p:ph type="title"/>
          </p:nvPr>
        </p:nvSpPr>
        <p:spPr/>
        <p:txBody>
          <a:bodyPr/>
          <a:lstStyle/>
          <a:p>
            <a:r>
              <a:rPr lang="en-US" sz="4000" b="1" i="0" dirty="0">
                <a:solidFill>
                  <a:schemeClr val="tx1"/>
                </a:solidFill>
                <a:effectLst/>
                <a:latin typeface="Calibri" panose="020F0502020204030204" pitchFamily="34" charset="0"/>
              </a:rPr>
              <a:t>What is an Array</a:t>
            </a:r>
            <a:r>
              <a:rPr lang="en-US" sz="4000" b="1" dirty="0">
                <a:solidFill>
                  <a:schemeClr val="tx1"/>
                </a:solidFill>
              </a:rPr>
              <a:t> </a:t>
            </a:r>
            <a:br>
              <a:rPr lang="en-US" sz="4000" dirty="0">
                <a:solidFill>
                  <a:schemeClr val="tx1"/>
                </a:solidFill>
              </a:rPr>
            </a:br>
            <a:endParaRPr lang="en-US" sz="4000" dirty="0">
              <a:solidFill>
                <a:schemeClr val="tx1"/>
              </a:solidFill>
            </a:endParaRPr>
          </a:p>
        </p:txBody>
      </p:sp>
      <p:pic>
        <p:nvPicPr>
          <p:cNvPr id="5" name="Picture 4">
            <a:extLst>
              <a:ext uri="{FF2B5EF4-FFF2-40B4-BE49-F238E27FC236}">
                <a16:creationId xmlns:a16="http://schemas.microsoft.com/office/drawing/2014/main" id="{4090856C-D338-45A9-8C5B-686D67CBDC94}"/>
              </a:ext>
            </a:extLst>
          </p:cNvPr>
          <p:cNvPicPr>
            <a:picLocks noChangeAspect="1"/>
          </p:cNvPicPr>
          <p:nvPr/>
        </p:nvPicPr>
        <p:blipFill>
          <a:blip r:embed="rId2"/>
          <a:stretch>
            <a:fillRect/>
          </a:stretch>
        </p:blipFill>
        <p:spPr>
          <a:xfrm>
            <a:off x="646111" y="1853248"/>
            <a:ext cx="9753600" cy="4286250"/>
          </a:xfrm>
          <a:prstGeom prst="rect">
            <a:avLst/>
          </a:prstGeom>
        </p:spPr>
      </p:pic>
    </p:spTree>
    <p:extLst>
      <p:ext uri="{BB962C8B-B14F-4D97-AF65-F5344CB8AC3E}">
        <p14:creationId xmlns:p14="http://schemas.microsoft.com/office/powerpoint/2010/main" val="2655176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1D38-A6FD-4417-B619-31E0094F1831}"/>
              </a:ext>
            </a:extLst>
          </p:cNvPr>
          <p:cNvSpPr>
            <a:spLocks noGrp="1"/>
          </p:cNvSpPr>
          <p:nvPr>
            <p:ph type="title"/>
          </p:nvPr>
        </p:nvSpPr>
        <p:spPr/>
        <p:txBody>
          <a:bodyPr/>
          <a:lstStyle/>
          <a:p>
            <a:r>
              <a:rPr lang="en-US" sz="4000" b="1" i="0" dirty="0">
                <a:solidFill>
                  <a:schemeClr val="tx1"/>
                </a:solidFill>
                <a:effectLst/>
                <a:latin typeface="Calibri" panose="020F0502020204030204" pitchFamily="34" charset="0"/>
              </a:rPr>
              <a:t> Array</a:t>
            </a:r>
            <a:r>
              <a:rPr lang="en-US" sz="4000" dirty="0"/>
              <a:t> </a:t>
            </a:r>
            <a:br>
              <a:rPr lang="en-US" sz="4000" dirty="0"/>
            </a:br>
            <a:endParaRPr lang="en-US" sz="4000" dirty="0"/>
          </a:p>
        </p:txBody>
      </p:sp>
      <p:pic>
        <p:nvPicPr>
          <p:cNvPr id="5" name="Picture 4">
            <a:extLst>
              <a:ext uri="{FF2B5EF4-FFF2-40B4-BE49-F238E27FC236}">
                <a16:creationId xmlns:a16="http://schemas.microsoft.com/office/drawing/2014/main" id="{57A5BAD6-101A-46B2-B171-0EC092D113AE}"/>
              </a:ext>
            </a:extLst>
          </p:cNvPr>
          <p:cNvPicPr>
            <a:picLocks noChangeAspect="1"/>
          </p:cNvPicPr>
          <p:nvPr/>
        </p:nvPicPr>
        <p:blipFill>
          <a:blip r:embed="rId2"/>
          <a:stretch>
            <a:fillRect/>
          </a:stretch>
        </p:blipFill>
        <p:spPr>
          <a:xfrm>
            <a:off x="646111" y="1633537"/>
            <a:ext cx="9086850" cy="4452938"/>
          </a:xfrm>
          <a:prstGeom prst="rect">
            <a:avLst/>
          </a:prstGeom>
        </p:spPr>
      </p:pic>
    </p:spTree>
    <p:extLst>
      <p:ext uri="{BB962C8B-B14F-4D97-AF65-F5344CB8AC3E}">
        <p14:creationId xmlns:p14="http://schemas.microsoft.com/office/powerpoint/2010/main" val="286731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ACFB-A5D1-459C-9A22-560EE2AE7920}"/>
              </a:ext>
            </a:extLst>
          </p:cNvPr>
          <p:cNvSpPr>
            <a:spLocks noGrp="1"/>
          </p:cNvSpPr>
          <p:nvPr>
            <p:ph type="title"/>
          </p:nvPr>
        </p:nvSpPr>
        <p:spPr/>
        <p:txBody>
          <a:bodyPr/>
          <a:lstStyle/>
          <a:p>
            <a:r>
              <a:rPr lang="en-US" b="1" dirty="0">
                <a:solidFill>
                  <a:schemeClr val="accent3"/>
                </a:solidFill>
              </a:rPr>
              <a:t>Data sets</a:t>
            </a:r>
            <a:endParaRPr lang="en-US" dirty="0">
              <a:solidFill>
                <a:schemeClr val="accent3"/>
              </a:solidFill>
            </a:endParaRPr>
          </a:p>
        </p:txBody>
      </p:sp>
      <p:sp>
        <p:nvSpPr>
          <p:cNvPr id="3" name="Content Placeholder 2">
            <a:extLst>
              <a:ext uri="{FF2B5EF4-FFF2-40B4-BE49-F238E27FC236}">
                <a16:creationId xmlns:a16="http://schemas.microsoft.com/office/drawing/2014/main" id="{C2508F84-DFF8-4CEC-B62E-B4C702AB97EA}"/>
              </a:ext>
            </a:extLst>
          </p:cNvPr>
          <p:cNvSpPr>
            <a:spLocks noGrp="1"/>
          </p:cNvSpPr>
          <p:nvPr>
            <p:ph idx="1"/>
          </p:nvPr>
        </p:nvSpPr>
        <p:spPr>
          <a:xfrm>
            <a:off x="821635" y="1298713"/>
            <a:ext cx="9559149" cy="5236901"/>
          </a:xfrm>
        </p:spPr>
        <p:txBody>
          <a:bodyPr>
            <a:normAutofit/>
          </a:bodyPr>
          <a:lstStyle/>
          <a:p>
            <a:pPr marL="0" indent="0" algn="just">
              <a:buNone/>
            </a:pPr>
            <a:r>
              <a:rPr lang="en-US" sz="2400" dirty="0"/>
              <a:t>Fortunately, JavaScript provides a data type specifically for storing sequences of values. It is called an </a:t>
            </a:r>
            <a:r>
              <a:rPr lang="en-US" sz="2400" i="1" dirty="0"/>
              <a:t>array </a:t>
            </a:r>
            <a:r>
              <a:rPr lang="en-US" sz="2400" dirty="0"/>
              <a:t>and is written as a list of values between square brackets, separated by commas.</a:t>
            </a:r>
          </a:p>
          <a:p>
            <a:pPr marL="0" indent="0" algn="just">
              <a:buNone/>
            </a:pPr>
            <a:r>
              <a:rPr lang="en-US" sz="2400" dirty="0">
                <a:highlight>
                  <a:srgbClr val="808080"/>
                </a:highlight>
              </a:rPr>
              <a:t>let </a:t>
            </a:r>
            <a:r>
              <a:rPr lang="en-US" sz="2400" dirty="0" err="1">
                <a:highlight>
                  <a:srgbClr val="808080"/>
                </a:highlight>
              </a:rPr>
              <a:t>listOfNumbers</a:t>
            </a:r>
            <a:r>
              <a:rPr lang="en-US" sz="2400" dirty="0">
                <a:highlight>
                  <a:srgbClr val="808080"/>
                </a:highlight>
              </a:rPr>
              <a:t> = [2, 3, 5, 7, 11];</a:t>
            </a:r>
          </a:p>
          <a:p>
            <a:pPr marL="0" indent="0" algn="just">
              <a:buNone/>
            </a:pPr>
            <a:r>
              <a:rPr lang="en-US" sz="2400" dirty="0">
                <a:highlight>
                  <a:srgbClr val="808080"/>
                </a:highlight>
              </a:rPr>
              <a:t>console.log(</a:t>
            </a:r>
            <a:r>
              <a:rPr lang="en-US" sz="2400" dirty="0" err="1">
                <a:highlight>
                  <a:srgbClr val="808080"/>
                </a:highlight>
              </a:rPr>
              <a:t>listOfNumbers</a:t>
            </a:r>
            <a:r>
              <a:rPr lang="en-US" sz="2400" dirty="0">
                <a:highlight>
                  <a:srgbClr val="808080"/>
                </a:highlight>
              </a:rPr>
              <a:t>[2]);</a:t>
            </a:r>
          </a:p>
          <a:p>
            <a:pPr marL="0" indent="0" algn="just">
              <a:buNone/>
            </a:pPr>
            <a:r>
              <a:rPr lang="en-US" sz="2400" dirty="0">
                <a:highlight>
                  <a:srgbClr val="808080"/>
                </a:highlight>
              </a:rPr>
              <a:t>// → 5</a:t>
            </a:r>
          </a:p>
          <a:p>
            <a:pPr marL="0" indent="0" algn="just">
              <a:buNone/>
            </a:pPr>
            <a:r>
              <a:rPr lang="en-US" sz="2400" dirty="0">
                <a:highlight>
                  <a:srgbClr val="808080"/>
                </a:highlight>
              </a:rPr>
              <a:t>console.log(</a:t>
            </a:r>
            <a:r>
              <a:rPr lang="en-US" sz="2400" dirty="0" err="1">
                <a:highlight>
                  <a:srgbClr val="808080"/>
                </a:highlight>
              </a:rPr>
              <a:t>listOfNumbers</a:t>
            </a:r>
            <a:r>
              <a:rPr lang="en-US" sz="2400" dirty="0">
                <a:highlight>
                  <a:srgbClr val="808080"/>
                </a:highlight>
              </a:rPr>
              <a:t>[0]);</a:t>
            </a:r>
          </a:p>
          <a:p>
            <a:pPr marL="0" indent="0" algn="just">
              <a:buNone/>
            </a:pPr>
            <a:r>
              <a:rPr lang="en-US" sz="2400" dirty="0">
                <a:highlight>
                  <a:srgbClr val="808080"/>
                </a:highlight>
              </a:rPr>
              <a:t>// → 2</a:t>
            </a:r>
          </a:p>
          <a:p>
            <a:pPr marL="0" indent="0" algn="just">
              <a:buNone/>
            </a:pPr>
            <a:r>
              <a:rPr lang="en-US" sz="2400" dirty="0">
                <a:highlight>
                  <a:srgbClr val="808080"/>
                </a:highlight>
              </a:rPr>
              <a:t>console.log(</a:t>
            </a:r>
            <a:r>
              <a:rPr lang="en-US" sz="2400" dirty="0" err="1">
                <a:highlight>
                  <a:srgbClr val="808080"/>
                </a:highlight>
              </a:rPr>
              <a:t>listOfNumbers</a:t>
            </a:r>
            <a:r>
              <a:rPr lang="en-US" sz="2400" dirty="0">
                <a:highlight>
                  <a:srgbClr val="808080"/>
                </a:highlight>
              </a:rPr>
              <a:t>[2 - 1]);</a:t>
            </a:r>
          </a:p>
          <a:p>
            <a:pPr marL="0" indent="0" algn="just">
              <a:buNone/>
            </a:pPr>
            <a:r>
              <a:rPr lang="en-US" sz="2400" dirty="0">
                <a:highlight>
                  <a:srgbClr val="808080"/>
                </a:highlight>
              </a:rPr>
              <a:t>// → 3</a:t>
            </a:r>
          </a:p>
        </p:txBody>
      </p:sp>
    </p:spTree>
    <p:extLst>
      <p:ext uri="{BB962C8B-B14F-4D97-AF65-F5344CB8AC3E}">
        <p14:creationId xmlns:p14="http://schemas.microsoft.com/office/powerpoint/2010/main" val="397969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A13F7FB-F92A-45BD-839F-E2A67561FB97}"/>
              </a:ext>
            </a:extLst>
          </p:cNvPr>
          <p:cNvSpPr>
            <a:spLocks noGrp="1"/>
          </p:cNvSpPr>
          <p:nvPr>
            <p:ph type="title"/>
          </p:nvPr>
        </p:nvSpPr>
        <p:spPr>
          <a:xfrm>
            <a:off x="646111" y="452718"/>
            <a:ext cx="9404723" cy="1400530"/>
          </a:xfrm>
        </p:spPr>
        <p:txBody>
          <a:bodyPr/>
          <a:lstStyle/>
          <a:p>
            <a:r>
              <a:rPr lang="en-US" sz="4000" b="1" i="0" dirty="0">
                <a:solidFill>
                  <a:schemeClr val="tx1"/>
                </a:solidFill>
                <a:effectLst/>
                <a:latin typeface="Calibri" panose="020F0502020204030204" pitchFamily="34" charset="0"/>
              </a:rPr>
              <a:t> Array</a:t>
            </a:r>
            <a:r>
              <a:rPr lang="en-US" sz="4000" dirty="0"/>
              <a:t> </a:t>
            </a:r>
            <a:br>
              <a:rPr lang="en-US" sz="4000" dirty="0"/>
            </a:br>
            <a:endParaRPr lang="en-US" sz="4000" dirty="0"/>
          </a:p>
        </p:txBody>
      </p:sp>
      <p:pic>
        <p:nvPicPr>
          <p:cNvPr id="8" name="Picture 7">
            <a:extLst>
              <a:ext uri="{FF2B5EF4-FFF2-40B4-BE49-F238E27FC236}">
                <a16:creationId xmlns:a16="http://schemas.microsoft.com/office/drawing/2014/main" id="{AA18914E-6D09-4B20-9BBE-CDE467A64FC9}"/>
              </a:ext>
            </a:extLst>
          </p:cNvPr>
          <p:cNvPicPr>
            <a:picLocks noChangeAspect="1"/>
          </p:cNvPicPr>
          <p:nvPr/>
        </p:nvPicPr>
        <p:blipFill>
          <a:blip r:embed="rId2"/>
          <a:stretch>
            <a:fillRect/>
          </a:stretch>
        </p:blipFill>
        <p:spPr>
          <a:xfrm>
            <a:off x="738187" y="1471612"/>
            <a:ext cx="10110788" cy="4434935"/>
          </a:xfrm>
          <a:prstGeom prst="rect">
            <a:avLst/>
          </a:prstGeom>
        </p:spPr>
      </p:pic>
    </p:spTree>
    <p:extLst>
      <p:ext uri="{BB962C8B-B14F-4D97-AF65-F5344CB8AC3E}">
        <p14:creationId xmlns:p14="http://schemas.microsoft.com/office/powerpoint/2010/main" val="2233454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EF40-AA7F-4A0A-B720-9299C73E322E}"/>
              </a:ext>
            </a:extLst>
          </p:cNvPr>
          <p:cNvSpPr>
            <a:spLocks noGrp="1"/>
          </p:cNvSpPr>
          <p:nvPr>
            <p:ph type="title"/>
          </p:nvPr>
        </p:nvSpPr>
        <p:spPr/>
        <p:txBody>
          <a:bodyPr/>
          <a:lstStyle/>
          <a:p>
            <a:r>
              <a:rPr lang="en-US" sz="4000" b="1" i="0" dirty="0">
                <a:solidFill>
                  <a:schemeClr val="tx1"/>
                </a:solidFill>
                <a:effectLst/>
                <a:latin typeface="Calibri" panose="020F0502020204030204" pitchFamily="34" charset="0"/>
              </a:rPr>
              <a:t>Array Access – Using loop</a:t>
            </a:r>
            <a:r>
              <a:rPr lang="en-US" sz="4000" b="1" dirty="0">
                <a:solidFill>
                  <a:schemeClr val="tx1"/>
                </a:solidFill>
              </a:rPr>
              <a:t> </a:t>
            </a:r>
            <a:br>
              <a:rPr lang="en-US" sz="4000" dirty="0">
                <a:solidFill>
                  <a:schemeClr val="tx1"/>
                </a:solidFill>
              </a:rPr>
            </a:br>
            <a:endParaRPr lang="en-US" sz="4000" dirty="0">
              <a:solidFill>
                <a:schemeClr val="tx1"/>
              </a:solidFill>
            </a:endParaRPr>
          </a:p>
        </p:txBody>
      </p:sp>
      <p:pic>
        <p:nvPicPr>
          <p:cNvPr id="5" name="Picture 4">
            <a:extLst>
              <a:ext uri="{FF2B5EF4-FFF2-40B4-BE49-F238E27FC236}">
                <a16:creationId xmlns:a16="http://schemas.microsoft.com/office/drawing/2014/main" id="{E4F9D494-C993-4367-B0A2-D5816445AE8B}"/>
              </a:ext>
            </a:extLst>
          </p:cNvPr>
          <p:cNvPicPr>
            <a:picLocks noChangeAspect="1"/>
          </p:cNvPicPr>
          <p:nvPr/>
        </p:nvPicPr>
        <p:blipFill>
          <a:blip r:embed="rId2"/>
          <a:stretch>
            <a:fillRect/>
          </a:stretch>
        </p:blipFill>
        <p:spPr>
          <a:xfrm>
            <a:off x="646111" y="1661284"/>
            <a:ext cx="9952039" cy="4625216"/>
          </a:xfrm>
          <a:prstGeom prst="rect">
            <a:avLst/>
          </a:prstGeom>
        </p:spPr>
      </p:pic>
    </p:spTree>
    <p:extLst>
      <p:ext uri="{BB962C8B-B14F-4D97-AF65-F5344CB8AC3E}">
        <p14:creationId xmlns:p14="http://schemas.microsoft.com/office/powerpoint/2010/main" val="1807001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2324-E4C3-4A93-A80D-C7D4E26D3873}"/>
              </a:ext>
            </a:extLst>
          </p:cNvPr>
          <p:cNvSpPr>
            <a:spLocks noGrp="1"/>
          </p:cNvSpPr>
          <p:nvPr>
            <p:ph type="title"/>
          </p:nvPr>
        </p:nvSpPr>
        <p:spPr/>
        <p:txBody>
          <a:bodyPr/>
          <a:lstStyle/>
          <a:p>
            <a:r>
              <a:rPr lang="en-US" sz="4000" b="1" i="0" dirty="0">
                <a:solidFill>
                  <a:schemeClr val="tx1"/>
                </a:solidFill>
                <a:effectLst/>
                <a:latin typeface="Calibri" panose="020F0502020204030204" pitchFamily="34" charset="0"/>
              </a:rPr>
              <a:t>   Exercise</a:t>
            </a:r>
            <a:r>
              <a:rPr lang="en-US" sz="4000" b="1" dirty="0">
                <a:solidFill>
                  <a:schemeClr val="tx1"/>
                </a:solidFill>
              </a:rPr>
              <a:t> </a:t>
            </a:r>
            <a:br>
              <a:rPr lang="en-US" sz="4000" dirty="0">
                <a:solidFill>
                  <a:schemeClr val="tx1"/>
                </a:solidFill>
              </a:rPr>
            </a:br>
            <a:endParaRPr lang="en-US" sz="4000" dirty="0">
              <a:solidFill>
                <a:schemeClr val="tx1"/>
              </a:solidFill>
            </a:endParaRPr>
          </a:p>
        </p:txBody>
      </p:sp>
      <p:sp>
        <p:nvSpPr>
          <p:cNvPr id="3" name="Content Placeholder 2">
            <a:extLst>
              <a:ext uri="{FF2B5EF4-FFF2-40B4-BE49-F238E27FC236}">
                <a16:creationId xmlns:a16="http://schemas.microsoft.com/office/drawing/2014/main" id="{2E64F16A-1740-4BE4-950F-72E0FAE12BAA}"/>
              </a:ext>
            </a:extLst>
          </p:cNvPr>
          <p:cNvSpPr>
            <a:spLocks noGrp="1"/>
          </p:cNvSpPr>
          <p:nvPr>
            <p:ph idx="1"/>
          </p:nvPr>
        </p:nvSpPr>
        <p:spPr/>
        <p:txBody>
          <a:bodyPr/>
          <a:lstStyle/>
          <a:p>
            <a:pPr marL="0" indent="0">
              <a:buNone/>
            </a:pPr>
            <a:r>
              <a:rPr lang="en-US" sz="3600" b="0" i="0" dirty="0">
                <a:effectLst/>
                <a:latin typeface="Wingdings-Regular"/>
              </a:rPr>
              <a:t> </a:t>
            </a:r>
            <a:r>
              <a:rPr lang="en-US" sz="3600" b="0" i="0" dirty="0">
                <a:effectLst/>
                <a:latin typeface="Calibri" panose="020F0502020204030204" pitchFamily="34" charset="0"/>
              </a:rPr>
              <a:t>Sum of all number</a:t>
            </a:r>
            <a:br>
              <a:rPr lang="en-US" sz="3600" b="0" i="0" dirty="0">
                <a:effectLst/>
                <a:latin typeface="Calibri" panose="020F0502020204030204" pitchFamily="34" charset="0"/>
              </a:rPr>
            </a:br>
            <a:r>
              <a:rPr lang="en-US" sz="3600" b="0" i="0" dirty="0">
                <a:effectLst/>
                <a:latin typeface="Wingdings-Regular"/>
              </a:rPr>
              <a:t> </a:t>
            </a:r>
            <a:r>
              <a:rPr lang="en-US" sz="3600" b="0" i="0" dirty="0">
                <a:effectLst/>
                <a:latin typeface="Calibri" panose="020F0502020204030204" pitchFamily="34" charset="0"/>
              </a:rPr>
              <a:t>Average</a:t>
            </a:r>
            <a:br>
              <a:rPr lang="en-US" sz="3600" b="0" i="0" dirty="0">
                <a:effectLst/>
                <a:latin typeface="Calibri" panose="020F0502020204030204" pitchFamily="34" charset="0"/>
              </a:rPr>
            </a:br>
            <a:r>
              <a:rPr lang="en-US" sz="3600" b="0" i="0" dirty="0">
                <a:effectLst/>
                <a:latin typeface="Wingdings-Regular"/>
              </a:rPr>
              <a:t> </a:t>
            </a:r>
            <a:r>
              <a:rPr lang="en-US" sz="3600" b="0" i="0" dirty="0">
                <a:effectLst/>
                <a:latin typeface="Calibri" panose="020F0502020204030204" pitchFamily="34" charset="0"/>
              </a:rPr>
              <a:t>Maximum value &amp; Minimum value</a:t>
            </a:r>
            <a:r>
              <a:rPr lang="en-US" sz="4000" dirty="0"/>
              <a:t> </a:t>
            </a:r>
          </a:p>
          <a:p>
            <a:pPr>
              <a:buFont typeface="Wingdings" panose="05000000000000000000" pitchFamily="2" charset="2"/>
              <a:buChar char="q"/>
            </a:pPr>
            <a:r>
              <a:rPr lang="en-US" sz="3600" dirty="0">
                <a:latin typeface="Calibri" panose="020F0502020204030204" pitchFamily="34" charset="0"/>
              </a:rPr>
              <a:t>  Splice Function </a:t>
            </a:r>
            <a:br>
              <a:rPr lang="en-US" dirty="0"/>
            </a:br>
            <a:endParaRPr lang="en-US" dirty="0"/>
          </a:p>
        </p:txBody>
      </p:sp>
    </p:spTree>
    <p:extLst>
      <p:ext uri="{BB962C8B-B14F-4D97-AF65-F5344CB8AC3E}">
        <p14:creationId xmlns:p14="http://schemas.microsoft.com/office/powerpoint/2010/main" val="1530479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A8A0-2B06-4A5B-9215-2C734D2015C3}"/>
              </a:ext>
            </a:extLst>
          </p:cNvPr>
          <p:cNvSpPr>
            <a:spLocks noGrp="1"/>
          </p:cNvSpPr>
          <p:nvPr>
            <p:ph type="title"/>
          </p:nvPr>
        </p:nvSpPr>
        <p:spPr/>
        <p:txBody>
          <a:bodyPr/>
          <a:lstStyle/>
          <a:p>
            <a:r>
              <a:rPr lang="en-US" sz="4000" b="1" i="0" dirty="0">
                <a:solidFill>
                  <a:schemeClr val="tx1"/>
                </a:solidFill>
                <a:effectLst/>
                <a:latin typeface="Calibri" panose="020F0502020204030204" pitchFamily="34" charset="0"/>
              </a:rPr>
              <a:t>Array Methods</a:t>
            </a:r>
            <a:r>
              <a:rPr lang="en-US" sz="4000" b="1" dirty="0">
                <a:solidFill>
                  <a:schemeClr val="tx1"/>
                </a:solidFill>
              </a:rPr>
              <a:t> </a:t>
            </a:r>
            <a:br>
              <a:rPr lang="en-US" sz="4000" dirty="0">
                <a:solidFill>
                  <a:schemeClr val="tx1"/>
                </a:solidFill>
              </a:rPr>
            </a:br>
            <a:endParaRPr lang="en-US" sz="4000" dirty="0">
              <a:solidFill>
                <a:schemeClr val="tx1"/>
              </a:solidFill>
            </a:endParaRPr>
          </a:p>
        </p:txBody>
      </p:sp>
      <p:pic>
        <p:nvPicPr>
          <p:cNvPr id="5" name="Picture 4">
            <a:extLst>
              <a:ext uri="{FF2B5EF4-FFF2-40B4-BE49-F238E27FC236}">
                <a16:creationId xmlns:a16="http://schemas.microsoft.com/office/drawing/2014/main" id="{15E5288C-D200-4F57-A578-61D92E3C8F64}"/>
              </a:ext>
            </a:extLst>
          </p:cNvPr>
          <p:cNvPicPr>
            <a:picLocks noChangeAspect="1"/>
          </p:cNvPicPr>
          <p:nvPr/>
        </p:nvPicPr>
        <p:blipFill>
          <a:blip r:embed="rId2"/>
          <a:stretch>
            <a:fillRect/>
          </a:stretch>
        </p:blipFill>
        <p:spPr>
          <a:xfrm>
            <a:off x="646111" y="1515717"/>
            <a:ext cx="10551461" cy="4400551"/>
          </a:xfrm>
          <a:prstGeom prst="rect">
            <a:avLst/>
          </a:prstGeom>
        </p:spPr>
      </p:pic>
    </p:spTree>
    <p:extLst>
      <p:ext uri="{BB962C8B-B14F-4D97-AF65-F5344CB8AC3E}">
        <p14:creationId xmlns:p14="http://schemas.microsoft.com/office/powerpoint/2010/main" val="1259927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32253-8B52-436D-B513-5120AFD64F1D}"/>
              </a:ext>
            </a:extLst>
          </p:cNvPr>
          <p:cNvSpPr>
            <a:spLocks noGrp="1"/>
          </p:cNvSpPr>
          <p:nvPr>
            <p:ph type="title"/>
          </p:nvPr>
        </p:nvSpPr>
        <p:spPr/>
        <p:txBody>
          <a:bodyPr/>
          <a:lstStyle/>
          <a:p>
            <a:r>
              <a:rPr lang="en-US" sz="4000" b="1" i="0" dirty="0">
                <a:solidFill>
                  <a:schemeClr val="tx1"/>
                </a:solidFill>
                <a:effectLst/>
                <a:latin typeface="Calibri" panose="020F0502020204030204" pitchFamily="34" charset="0"/>
              </a:rPr>
              <a:t>Array Methods</a:t>
            </a:r>
            <a:r>
              <a:rPr lang="en-US" sz="4000" b="1" dirty="0">
                <a:solidFill>
                  <a:schemeClr val="tx1"/>
                </a:solidFill>
              </a:rPr>
              <a:t> </a:t>
            </a:r>
            <a:br>
              <a:rPr lang="en-US" sz="4000" dirty="0">
                <a:solidFill>
                  <a:schemeClr val="tx1"/>
                </a:solidFill>
              </a:rPr>
            </a:br>
            <a:endParaRPr lang="en-US" sz="4000" dirty="0">
              <a:solidFill>
                <a:schemeClr val="tx1"/>
              </a:solidFill>
            </a:endParaRPr>
          </a:p>
        </p:txBody>
      </p:sp>
      <p:pic>
        <p:nvPicPr>
          <p:cNvPr id="5" name="Picture 4">
            <a:extLst>
              <a:ext uri="{FF2B5EF4-FFF2-40B4-BE49-F238E27FC236}">
                <a16:creationId xmlns:a16="http://schemas.microsoft.com/office/drawing/2014/main" id="{EF378D1F-AF09-48AF-BD4D-3AC998B05700}"/>
              </a:ext>
            </a:extLst>
          </p:cNvPr>
          <p:cNvPicPr>
            <a:picLocks noChangeAspect="1"/>
          </p:cNvPicPr>
          <p:nvPr/>
        </p:nvPicPr>
        <p:blipFill>
          <a:blip r:embed="rId2"/>
          <a:stretch>
            <a:fillRect/>
          </a:stretch>
        </p:blipFill>
        <p:spPr>
          <a:xfrm>
            <a:off x="646111" y="2045183"/>
            <a:ext cx="9777412" cy="3557588"/>
          </a:xfrm>
          <a:prstGeom prst="rect">
            <a:avLst/>
          </a:prstGeom>
        </p:spPr>
      </p:pic>
    </p:spTree>
    <p:extLst>
      <p:ext uri="{BB962C8B-B14F-4D97-AF65-F5344CB8AC3E}">
        <p14:creationId xmlns:p14="http://schemas.microsoft.com/office/powerpoint/2010/main" val="3315301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DBB7-9473-4FEC-AE0D-47CF914DA8C1}"/>
              </a:ext>
            </a:extLst>
          </p:cNvPr>
          <p:cNvSpPr>
            <a:spLocks noGrp="1"/>
          </p:cNvSpPr>
          <p:nvPr>
            <p:ph type="title"/>
          </p:nvPr>
        </p:nvSpPr>
        <p:spPr/>
        <p:txBody>
          <a:bodyPr/>
          <a:lstStyle/>
          <a:p>
            <a:r>
              <a:rPr lang="en-US" sz="4000" b="1" i="0" dirty="0" err="1">
                <a:solidFill>
                  <a:schemeClr val="tx1"/>
                </a:solidFill>
                <a:effectLst/>
                <a:latin typeface="Calibri" panose="020F0502020204030204" pitchFamily="34" charset="0"/>
              </a:rPr>
              <a:t>TheforEach</a:t>
            </a:r>
            <a:r>
              <a:rPr lang="en-US" sz="4000" b="1" i="0" dirty="0">
                <a:solidFill>
                  <a:schemeClr val="tx1"/>
                </a:solidFill>
                <a:effectLst/>
                <a:latin typeface="Calibri" panose="020F0502020204030204" pitchFamily="34" charset="0"/>
              </a:rPr>
              <a:t>() Method</a:t>
            </a:r>
            <a:r>
              <a:rPr lang="en-US" sz="4000" b="1" dirty="0">
                <a:solidFill>
                  <a:schemeClr val="tx1"/>
                </a:solidFill>
              </a:rPr>
              <a:t> </a:t>
            </a:r>
            <a:br>
              <a:rPr lang="en-US" sz="4000" dirty="0">
                <a:solidFill>
                  <a:schemeClr val="tx1"/>
                </a:solidFill>
              </a:rPr>
            </a:br>
            <a:endParaRPr lang="en-US" sz="4000" dirty="0">
              <a:solidFill>
                <a:schemeClr val="tx1"/>
              </a:solidFill>
            </a:endParaRPr>
          </a:p>
        </p:txBody>
      </p:sp>
      <p:pic>
        <p:nvPicPr>
          <p:cNvPr id="5" name="Picture 4">
            <a:extLst>
              <a:ext uri="{FF2B5EF4-FFF2-40B4-BE49-F238E27FC236}">
                <a16:creationId xmlns:a16="http://schemas.microsoft.com/office/drawing/2014/main" id="{B4534E72-69F6-4A73-B8A9-BF3C940A2A01}"/>
              </a:ext>
            </a:extLst>
          </p:cNvPr>
          <p:cNvPicPr>
            <a:picLocks noChangeAspect="1"/>
          </p:cNvPicPr>
          <p:nvPr/>
        </p:nvPicPr>
        <p:blipFill>
          <a:blip r:embed="rId3"/>
          <a:stretch>
            <a:fillRect/>
          </a:stretch>
        </p:blipFill>
        <p:spPr>
          <a:xfrm>
            <a:off x="823912" y="1343025"/>
            <a:ext cx="9739313" cy="3013075"/>
          </a:xfrm>
          <a:prstGeom prst="rect">
            <a:avLst/>
          </a:prstGeom>
        </p:spPr>
      </p:pic>
      <p:pic>
        <p:nvPicPr>
          <p:cNvPr id="7" name="Picture 6">
            <a:extLst>
              <a:ext uri="{FF2B5EF4-FFF2-40B4-BE49-F238E27FC236}">
                <a16:creationId xmlns:a16="http://schemas.microsoft.com/office/drawing/2014/main" id="{C86D8301-D217-4C3E-9EF1-BA787609D177}"/>
              </a:ext>
            </a:extLst>
          </p:cNvPr>
          <p:cNvPicPr>
            <a:picLocks noChangeAspect="1"/>
          </p:cNvPicPr>
          <p:nvPr/>
        </p:nvPicPr>
        <p:blipFill>
          <a:blip r:embed="rId4"/>
          <a:stretch>
            <a:fillRect/>
          </a:stretch>
        </p:blipFill>
        <p:spPr>
          <a:xfrm>
            <a:off x="823912" y="4118973"/>
            <a:ext cx="9739313" cy="2644085"/>
          </a:xfrm>
          <a:prstGeom prst="rect">
            <a:avLst/>
          </a:prstGeom>
        </p:spPr>
      </p:pic>
    </p:spTree>
    <p:extLst>
      <p:ext uri="{BB962C8B-B14F-4D97-AF65-F5344CB8AC3E}">
        <p14:creationId xmlns:p14="http://schemas.microsoft.com/office/powerpoint/2010/main" val="160988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CBBAE-7DB1-4EC3-9160-30D9BB78ECD1}"/>
              </a:ext>
            </a:extLst>
          </p:cNvPr>
          <p:cNvSpPr>
            <a:spLocks noGrp="1"/>
          </p:cNvSpPr>
          <p:nvPr>
            <p:ph type="title"/>
          </p:nvPr>
        </p:nvSpPr>
        <p:spPr/>
        <p:txBody>
          <a:bodyPr/>
          <a:lstStyle/>
          <a:p>
            <a:r>
              <a:rPr lang="en-US" b="1" dirty="0"/>
              <a:t>   Con…</a:t>
            </a:r>
          </a:p>
        </p:txBody>
      </p:sp>
      <p:sp>
        <p:nvSpPr>
          <p:cNvPr id="3" name="Content Placeholder 2">
            <a:extLst>
              <a:ext uri="{FF2B5EF4-FFF2-40B4-BE49-F238E27FC236}">
                <a16:creationId xmlns:a16="http://schemas.microsoft.com/office/drawing/2014/main" id="{21875996-9290-4B6C-8FEE-EB856B2A8D6F}"/>
              </a:ext>
            </a:extLst>
          </p:cNvPr>
          <p:cNvSpPr>
            <a:spLocks noGrp="1"/>
          </p:cNvSpPr>
          <p:nvPr>
            <p:ph idx="1"/>
          </p:nvPr>
        </p:nvSpPr>
        <p:spPr>
          <a:xfrm>
            <a:off x="1023799" y="1395961"/>
            <a:ext cx="10280305" cy="5230126"/>
          </a:xfrm>
        </p:spPr>
        <p:txBody>
          <a:bodyPr>
            <a:normAutofit/>
          </a:bodyPr>
          <a:lstStyle/>
          <a:p>
            <a:pPr marL="0" indent="0">
              <a:buNone/>
            </a:pPr>
            <a:r>
              <a:rPr lang="en-US" dirty="0"/>
              <a:t>Properties that contain functions are generally called </a:t>
            </a:r>
            <a:r>
              <a:rPr lang="en-US" i="1" dirty="0"/>
              <a:t>methods </a:t>
            </a:r>
            <a:r>
              <a:rPr lang="en-US" dirty="0"/>
              <a:t>of the value</a:t>
            </a:r>
          </a:p>
          <a:p>
            <a:pPr marL="0" indent="0">
              <a:buNone/>
            </a:pPr>
            <a:r>
              <a:rPr lang="en-US" dirty="0"/>
              <a:t>they belong to, as in “</a:t>
            </a:r>
            <a:r>
              <a:rPr lang="en-US" dirty="0" err="1"/>
              <a:t>toUpperCase</a:t>
            </a:r>
            <a:r>
              <a:rPr lang="en-US" dirty="0"/>
              <a:t> is a method of a string”.</a:t>
            </a:r>
          </a:p>
          <a:p>
            <a:pPr marL="0" indent="0">
              <a:buNone/>
            </a:pPr>
            <a:r>
              <a:rPr lang="en-US" dirty="0"/>
              <a:t>This example demonstrates two methods you can use to manipulate arrays:</a:t>
            </a:r>
          </a:p>
          <a:p>
            <a:pPr marL="0" indent="0">
              <a:buNone/>
            </a:pPr>
            <a:r>
              <a:rPr lang="en-US" dirty="0">
                <a:highlight>
                  <a:srgbClr val="808080"/>
                </a:highlight>
              </a:rPr>
              <a:t>let sequence = [1, 2, 3];</a:t>
            </a:r>
          </a:p>
          <a:p>
            <a:pPr marL="0" indent="0">
              <a:buNone/>
            </a:pPr>
            <a:r>
              <a:rPr lang="en-US" dirty="0" err="1">
                <a:highlight>
                  <a:srgbClr val="808080"/>
                </a:highlight>
              </a:rPr>
              <a:t>sequence.push</a:t>
            </a:r>
            <a:r>
              <a:rPr lang="en-US" dirty="0">
                <a:highlight>
                  <a:srgbClr val="808080"/>
                </a:highlight>
              </a:rPr>
              <a:t>(4);</a:t>
            </a:r>
          </a:p>
          <a:p>
            <a:pPr marL="0" indent="0">
              <a:buNone/>
            </a:pPr>
            <a:r>
              <a:rPr lang="en-US" dirty="0" err="1">
                <a:highlight>
                  <a:srgbClr val="808080"/>
                </a:highlight>
              </a:rPr>
              <a:t>sequence.push</a:t>
            </a:r>
            <a:r>
              <a:rPr lang="en-US" dirty="0">
                <a:highlight>
                  <a:srgbClr val="808080"/>
                </a:highlight>
              </a:rPr>
              <a:t>(5);</a:t>
            </a:r>
          </a:p>
          <a:p>
            <a:pPr marL="0" indent="0">
              <a:buNone/>
            </a:pPr>
            <a:r>
              <a:rPr lang="en-US" dirty="0">
                <a:highlight>
                  <a:srgbClr val="808080"/>
                </a:highlight>
              </a:rPr>
              <a:t>console.log(sequence);</a:t>
            </a:r>
          </a:p>
          <a:p>
            <a:pPr marL="0" indent="0">
              <a:buNone/>
            </a:pPr>
            <a:r>
              <a:rPr lang="en-US" dirty="0">
                <a:highlight>
                  <a:srgbClr val="808080"/>
                </a:highlight>
              </a:rPr>
              <a:t>// → [1, 2, 3, 4, 5]</a:t>
            </a:r>
          </a:p>
          <a:p>
            <a:pPr marL="0" indent="0">
              <a:buNone/>
            </a:pPr>
            <a:r>
              <a:rPr lang="en-US" dirty="0">
                <a:highlight>
                  <a:srgbClr val="808080"/>
                </a:highlight>
              </a:rPr>
              <a:t>console.log(</a:t>
            </a:r>
            <a:r>
              <a:rPr lang="en-US" dirty="0" err="1">
                <a:highlight>
                  <a:srgbClr val="808080"/>
                </a:highlight>
              </a:rPr>
              <a:t>sequence.pop</a:t>
            </a:r>
            <a:r>
              <a:rPr lang="en-US" dirty="0">
                <a:highlight>
                  <a:srgbClr val="808080"/>
                </a:highlight>
              </a:rPr>
              <a:t>());</a:t>
            </a:r>
          </a:p>
          <a:p>
            <a:pPr marL="0" indent="0">
              <a:buNone/>
            </a:pPr>
            <a:r>
              <a:rPr lang="en-US" dirty="0">
                <a:highlight>
                  <a:srgbClr val="808080"/>
                </a:highlight>
              </a:rPr>
              <a:t>// → 5</a:t>
            </a:r>
          </a:p>
          <a:p>
            <a:pPr marL="0" indent="0">
              <a:buNone/>
            </a:pPr>
            <a:r>
              <a:rPr lang="en-US" dirty="0">
                <a:highlight>
                  <a:srgbClr val="808080"/>
                </a:highlight>
              </a:rPr>
              <a:t>console.log(sequence);</a:t>
            </a:r>
          </a:p>
          <a:p>
            <a:pPr marL="0" indent="0">
              <a:buNone/>
            </a:pPr>
            <a:r>
              <a:rPr lang="en-US" dirty="0">
                <a:highlight>
                  <a:srgbClr val="808080"/>
                </a:highlight>
              </a:rPr>
              <a:t>// → [1, 2, 3, 4]</a:t>
            </a:r>
          </a:p>
        </p:txBody>
      </p:sp>
    </p:spTree>
    <p:extLst>
      <p:ext uri="{BB962C8B-B14F-4D97-AF65-F5344CB8AC3E}">
        <p14:creationId xmlns:p14="http://schemas.microsoft.com/office/powerpoint/2010/main" val="2936107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5BCC-FD61-44B5-90C2-ED4EB5C667EC}"/>
              </a:ext>
            </a:extLst>
          </p:cNvPr>
          <p:cNvSpPr>
            <a:spLocks noGrp="1"/>
          </p:cNvSpPr>
          <p:nvPr>
            <p:ph type="title"/>
          </p:nvPr>
        </p:nvSpPr>
        <p:spPr/>
        <p:txBody>
          <a:bodyPr/>
          <a:lstStyle/>
          <a:p>
            <a:r>
              <a:rPr lang="en-US" b="1" dirty="0"/>
              <a:t>Objects</a:t>
            </a:r>
            <a:endParaRPr lang="en-US" dirty="0"/>
          </a:p>
        </p:txBody>
      </p:sp>
      <p:sp>
        <p:nvSpPr>
          <p:cNvPr id="3" name="Content Placeholder 2">
            <a:extLst>
              <a:ext uri="{FF2B5EF4-FFF2-40B4-BE49-F238E27FC236}">
                <a16:creationId xmlns:a16="http://schemas.microsoft.com/office/drawing/2014/main" id="{D6563723-27BC-4977-AF01-DC3691D422DE}"/>
              </a:ext>
            </a:extLst>
          </p:cNvPr>
          <p:cNvSpPr>
            <a:spLocks noGrp="1"/>
          </p:cNvSpPr>
          <p:nvPr>
            <p:ph idx="1"/>
          </p:nvPr>
        </p:nvSpPr>
        <p:spPr>
          <a:xfrm>
            <a:off x="645130" y="1325218"/>
            <a:ext cx="9404723" cy="5194852"/>
          </a:xfrm>
        </p:spPr>
        <p:txBody>
          <a:bodyPr>
            <a:normAutofit fontScale="92500" lnSpcReduction="10000"/>
          </a:bodyPr>
          <a:lstStyle/>
          <a:p>
            <a:pPr marL="0" indent="0">
              <a:buNone/>
            </a:pPr>
            <a:r>
              <a:rPr lang="en-US" dirty="0"/>
              <a:t>Values of the type </a:t>
            </a:r>
            <a:r>
              <a:rPr lang="en-US" i="1" dirty="0"/>
              <a:t>object </a:t>
            </a:r>
            <a:r>
              <a:rPr lang="en-US" dirty="0"/>
              <a:t>are arbitrary collections of properties. One way to</a:t>
            </a:r>
          </a:p>
          <a:p>
            <a:pPr marL="0" indent="0">
              <a:buNone/>
            </a:pPr>
            <a:r>
              <a:rPr lang="en-US" dirty="0"/>
              <a:t>create an object is by using braces as an expression.</a:t>
            </a:r>
          </a:p>
          <a:p>
            <a:pPr marL="0" indent="0">
              <a:buNone/>
            </a:pPr>
            <a:r>
              <a:rPr lang="en-US" dirty="0">
                <a:highlight>
                  <a:srgbClr val="808080"/>
                </a:highlight>
              </a:rPr>
              <a:t>let day1 = {</a:t>
            </a:r>
          </a:p>
          <a:p>
            <a:pPr marL="0" indent="0">
              <a:buNone/>
            </a:pPr>
            <a:r>
              <a:rPr lang="en-US" dirty="0">
                <a:highlight>
                  <a:srgbClr val="808080"/>
                </a:highlight>
              </a:rPr>
              <a:t>squirrel: false,</a:t>
            </a:r>
          </a:p>
          <a:p>
            <a:pPr marL="0" indent="0">
              <a:buNone/>
            </a:pPr>
            <a:r>
              <a:rPr lang="en-US" dirty="0">
                <a:highlight>
                  <a:srgbClr val="808080"/>
                </a:highlight>
              </a:rPr>
              <a:t>events: ["work", "touched tree", "pizza", "running"]</a:t>
            </a:r>
          </a:p>
          <a:p>
            <a:pPr marL="0" indent="0">
              <a:buNone/>
            </a:pPr>
            <a:r>
              <a:rPr lang="en-US" dirty="0">
                <a:highlight>
                  <a:srgbClr val="808080"/>
                </a:highlight>
              </a:rPr>
              <a:t>};</a:t>
            </a:r>
          </a:p>
          <a:p>
            <a:pPr marL="0" indent="0">
              <a:buNone/>
            </a:pPr>
            <a:r>
              <a:rPr lang="en-US" dirty="0">
                <a:highlight>
                  <a:srgbClr val="808080"/>
                </a:highlight>
              </a:rPr>
              <a:t>console.log(day1.squirrel);</a:t>
            </a:r>
          </a:p>
          <a:p>
            <a:pPr marL="0" indent="0">
              <a:buNone/>
            </a:pPr>
            <a:r>
              <a:rPr lang="en-US" dirty="0">
                <a:highlight>
                  <a:srgbClr val="808080"/>
                </a:highlight>
              </a:rPr>
              <a:t>// → false</a:t>
            </a:r>
          </a:p>
          <a:p>
            <a:pPr marL="0" indent="0">
              <a:buNone/>
            </a:pPr>
            <a:r>
              <a:rPr lang="en-US" dirty="0">
                <a:highlight>
                  <a:srgbClr val="808080"/>
                </a:highlight>
              </a:rPr>
              <a:t>console.log(day1.wolf);</a:t>
            </a:r>
          </a:p>
          <a:p>
            <a:pPr marL="0" indent="0">
              <a:buNone/>
            </a:pPr>
            <a:r>
              <a:rPr lang="en-US" dirty="0">
                <a:highlight>
                  <a:srgbClr val="808080"/>
                </a:highlight>
              </a:rPr>
              <a:t>// → undefined</a:t>
            </a:r>
          </a:p>
          <a:p>
            <a:pPr marL="0" indent="0">
              <a:buNone/>
            </a:pPr>
            <a:r>
              <a:rPr lang="en-US" dirty="0">
                <a:highlight>
                  <a:srgbClr val="808080"/>
                </a:highlight>
              </a:rPr>
              <a:t>day1.wolf = false;</a:t>
            </a:r>
          </a:p>
          <a:p>
            <a:pPr marL="0" indent="0">
              <a:buNone/>
            </a:pPr>
            <a:r>
              <a:rPr lang="en-US" dirty="0">
                <a:highlight>
                  <a:srgbClr val="808080"/>
                </a:highlight>
              </a:rPr>
              <a:t>console.log(day1.wolf);</a:t>
            </a:r>
          </a:p>
          <a:p>
            <a:pPr marL="0" indent="0">
              <a:buNone/>
            </a:pPr>
            <a:r>
              <a:rPr lang="en-US" dirty="0">
                <a:highlight>
                  <a:srgbClr val="808080"/>
                </a:highlight>
              </a:rPr>
              <a:t>// → false</a:t>
            </a:r>
          </a:p>
        </p:txBody>
      </p:sp>
    </p:spTree>
    <p:extLst>
      <p:ext uri="{BB962C8B-B14F-4D97-AF65-F5344CB8AC3E}">
        <p14:creationId xmlns:p14="http://schemas.microsoft.com/office/powerpoint/2010/main" val="146856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9296-ACE1-434F-8062-2B60D5E51A1C}"/>
              </a:ext>
            </a:extLst>
          </p:cNvPr>
          <p:cNvSpPr>
            <a:spLocks noGrp="1"/>
          </p:cNvSpPr>
          <p:nvPr>
            <p:ph type="title"/>
          </p:nvPr>
        </p:nvSpPr>
        <p:spPr/>
        <p:txBody>
          <a:bodyPr/>
          <a:lstStyle/>
          <a:p>
            <a:r>
              <a:rPr lang="en-US" b="1" dirty="0"/>
              <a:t>Example</a:t>
            </a:r>
          </a:p>
        </p:txBody>
      </p:sp>
      <p:sp>
        <p:nvSpPr>
          <p:cNvPr id="3" name="Content Placeholder 2">
            <a:extLst>
              <a:ext uri="{FF2B5EF4-FFF2-40B4-BE49-F238E27FC236}">
                <a16:creationId xmlns:a16="http://schemas.microsoft.com/office/drawing/2014/main" id="{B916CBD2-AB44-4EDA-B767-1725476469F4}"/>
              </a:ext>
            </a:extLst>
          </p:cNvPr>
          <p:cNvSpPr>
            <a:spLocks noGrp="1"/>
          </p:cNvSpPr>
          <p:nvPr>
            <p:ph idx="1"/>
          </p:nvPr>
        </p:nvSpPr>
        <p:spPr>
          <a:xfrm>
            <a:off x="646111" y="1679388"/>
            <a:ext cx="9849222" cy="4984377"/>
          </a:xfrm>
        </p:spPr>
        <p:txBody>
          <a:bodyPr/>
          <a:lstStyle/>
          <a:p>
            <a:pPr marL="0" indent="0">
              <a:buNone/>
            </a:pPr>
            <a:r>
              <a:rPr lang="en-US" sz="2800" b="0" dirty="0">
                <a:effectLst/>
                <a:latin typeface="Consolas" panose="020B0609020204030204" pitchFamily="49" charset="0"/>
              </a:rPr>
              <a:t>var emp = new Object();</a:t>
            </a:r>
          </a:p>
          <a:p>
            <a:pPr marL="0" indent="0">
              <a:buNone/>
            </a:pPr>
            <a:r>
              <a:rPr lang="en-US" sz="2800" b="0" dirty="0">
                <a:effectLst/>
                <a:latin typeface="Consolas" panose="020B0609020204030204" pitchFamily="49" charset="0"/>
              </a:rPr>
              <a:t>emp.id = 101;</a:t>
            </a:r>
          </a:p>
          <a:p>
            <a:pPr marL="0" indent="0">
              <a:buNone/>
            </a:pPr>
            <a:r>
              <a:rPr lang="en-US" sz="2800" b="0" dirty="0">
                <a:effectLst/>
                <a:latin typeface="Consolas" panose="020B0609020204030204" pitchFamily="49" charset="0"/>
              </a:rPr>
              <a:t>emp.name = "Mohamed";</a:t>
            </a:r>
          </a:p>
          <a:p>
            <a:pPr marL="0" indent="0">
              <a:buNone/>
            </a:pPr>
            <a:r>
              <a:rPr lang="en-US" sz="2800" b="0" dirty="0" err="1">
                <a:effectLst/>
                <a:latin typeface="Consolas" panose="020B0609020204030204" pitchFamily="49" charset="0"/>
              </a:rPr>
              <a:t>emp.salary</a:t>
            </a:r>
            <a:r>
              <a:rPr lang="en-US" sz="2800" b="0" dirty="0">
                <a:effectLst/>
                <a:latin typeface="Consolas" panose="020B0609020204030204" pitchFamily="49" charset="0"/>
              </a:rPr>
              <a:t> = 90;</a:t>
            </a:r>
          </a:p>
          <a:p>
            <a:pPr marL="0" indent="0">
              <a:buNone/>
            </a:pPr>
            <a:r>
              <a:rPr lang="en-US" sz="2800" b="0" dirty="0">
                <a:effectLst/>
                <a:latin typeface="Consolas" panose="020B0609020204030204" pitchFamily="49" charset="0"/>
              </a:rPr>
              <a:t>console.log(emp.id+" "+emp.name+" "+</a:t>
            </a:r>
            <a:r>
              <a:rPr lang="en-US" sz="2800" b="0" dirty="0" err="1">
                <a:effectLst/>
                <a:latin typeface="Consolas" panose="020B0609020204030204" pitchFamily="49" charset="0"/>
              </a:rPr>
              <a:t>emp.salary</a:t>
            </a:r>
            <a:r>
              <a:rPr lang="en-US" sz="2800"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3400241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2860-B531-4DB0-B14E-D721C4630714}"/>
              </a:ext>
            </a:extLst>
          </p:cNvPr>
          <p:cNvSpPr>
            <a:spLocks noGrp="1"/>
          </p:cNvSpPr>
          <p:nvPr>
            <p:ph type="title"/>
          </p:nvPr>
        </p:nvSpPr>
        <p:spPr/>
        <p:txBody>
          <a:bodyPr/>
          <a:lstStyle/>
          <a:p>
            <a:r>
              <a:rPr lang="en-US" b="1" dirty="0"/>
              <a:t>Example</a:t>
            </a:r>
          </a:p>
        </p:txBody>
      </p:sp>
      <p:sp>
        <p:nvSpPr>
          <p:cNvPr id="3" name="Content Placeholder 2">
            <a:extLst>
              <a:ext uri="{FF2B5EF4-FFF2-40B4-BE49-F238E27FC236}">
                <a16:creationId xmlns:a16="http://schemas.microsoft.com/office/drawing/2014/main" id="{9B76EC20-D65B-4625-B577-F8C76C2A2DA0}"/>
              </a:ext>
            </a:extLst>
          </p:cNvPr>
          <p:cNvSpPr>
            <a:spLocks noGrp="1"/>
          </p:cNvSpPr>
          <p:nvPr>
            <p:ph idx="1"/>
          </p:nvPr>
        </p:nvSpPr>
        <p:spPr>
          <a:xfrm>
            <a:off x="418353" y="1643530"/>
            <a:ext cx="10130117" cy="4761752"/>
          </a:xfrm>
        </p:spPr>
        <p:txBody>
          <a:bodyPr>
            <a:normAutofit lnSpcReduction="10000"/>
          </a:bodyPr>
          <a:lstStyle/>
          <a:p>
            <a:pPr marL="0" indent="0">
              <a:buNone/>
            </a:pPr>
            <a:r>
              <a:rPr lang="en-US" sz="2400" dirty="0">
                <a:solidFill>
                  <a:schemeClr val="accent3"/>
                </a:solidFill>
              </a:rPr>
              <a:t>// </a:t>
            </a:r>
            <a:r>
              <a:rPr lang="en-US" sz="2400" dirty="0" err="1">
                <a:solidFill>
                  <a:schemeClr val="accent3"/>
                </a:solidFill>
              </a:rPr>
              <a:t>javascript</a:t>
            </a:r>
            <a:r>
              <a:rPr lang="en-US" sz="2400" dirty="0">
                <a:solidFill>
                  <a:schemeClr val="accent3"/>
                </a:solidFill>
              </a:rPr>
              <a:t> code demonstrating a simple object</a:t>
            </a:r>
          </a:p>
          <a:p>
            <a:pPr marL="0" indent="0">
              <a:buNone/>
            </a:pPr>
            <a:r>
              <a:rPr lang="en-US" sz="2400" dirty="0"/>
              <a:t>let school = {   </a:t>
            </a:r>
          </a:p>
          <a:p>
            <a:pPr marL="0" indent="0">
              <a:buNone/>
            </a:pPr>
            <a:r>
              <a:rPr lang="en-US" sz="2400" dirty="0"/>
              <a:t> name: ‘JUST School',   </a:t>
            </a:r>
          </a:p>
          <a:p>
            <a:pPr marL="0" indent="0">
              <a:buNone/>
            </a:pPr>
            <a:r>
              <a:rPr lang="en-US" sz="2400" dirty="0"/>
              <a:t> location : ‘Mogadishu',   </a:t>
            </a:r>
          </a:p>
          <a:p>
            <a:pPr marL="0" indent="0">
              <a:buNone/>
            </a:pPr>
            <a:r>
              <a:rPr lang="en-US" sz="2400" dirty="0"/>
              <a:t> established : ‘2011',   </a:t>
            </a:r>
          </a:p>
          <a:p>
            <a:pPr marL="0" indent="0">
              <a:buNone/>
            </a:pPr>
            <a:r>
              <a:rPr lang="en-US" sz="2400" dirty="0"/>
              <a:t> </a:t>
            </a:r>
            <a:r>
              <a:rPr lang="en-US" sz="2400" dirty="0" err="1"/>
              <a:t>displayInfo</a:t>
            </a:r>
            <a:r>
              <a:rPr lang="en-US" sz="2400" dirty="0"/>
              <a:t> : function(){     </a:t>
            </a:r>
          </a:p>
          <a:p>
            <a:pPr marL="0" indent="0">
              <a:buNone/>
            </a:pPr>
            <a:r>
              <a:rPr lang="en-US" sz="2400" dirty="0"/>
              <a:t> console.log(`${school.name} was established      in ${</a:t>
            </a:r>
            <a:r>
              <a:rPr lang="en-US" sz="2400" dirty="0" err="1"/>
              <a:t>school.established</a:t>
            </a:r>
            <a:r>
              <a:rPr lang="en-US" sz="2400" dirty="0"/>
              <a:t>} at ${</a:t>
            </a:r>
            <a:r>
              <a:rPr lang="en-US" sz="2400" dirty="0" err="1"/>
              <a:t>school.location</a:t>
            </a:r>
            <a:r>
              <a:rPr lang="en-US" sz="2400" dirty="0"/>
              <a:t>}`); </a:t>
            </a:r>
          </a:p>
          <a:p>
            <a:pPr marL="0" indent="0">
              <a:buNone/>
            </a:pPr>
            <a:r>
              <a:rPr lang="en-US" sz="2400" dirty="0"/>
              <a:t>   }}</a:t>
            </a:r>
          </a:p>
          <a:p>
            <a:pPr marL="0" indent="0">
              <a:buNone/>
            </a:pPr>
            <a:r>
              <a:rPr lang="en-US" sz="2400" dirty="0" err="1"/>
              <a:t>school.displayInfo</a:t>
            </a:r>
            <a:r>
              <a:rPr lang="en-US" sz="2400" dirty="0"/>
              <a:t>();</a:t>
            </a:r>
          </a:p>
        </p:txBody>
      </p:sp>
    </p:spTree>
    <p:extLst>
      <p:ext uri="{BB962C8B-B14F-4D97-AF65-F5344CB8AC3E}">
        <p14:creationId xmlns:p14="http://schemas.microsoft.com/office/powerpoint/2010/main" val="294412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989D3D-90D4-4A2E-B780-47BF5BDEFDAC}"/>
              </a:ext>
            </a:extLst>
          </p:cNvPr>
          <p:cNvSpPr>
            <a:spLocks noGrp="1"/>
          </p:cNvSpPr>
          <p:nvPr>
            <p:ph idx="1"/>
          </p:nvPr>
        </p:nvSpPr>
        <p:spPr/>
        <p:txBody>
          <a:bodyPr>
            <a:normAutofit/>
          </a:bodyPr>
          <a:lstStyle/>
          <a:p>
            <a:pPr marL="0" indent="0">
              <a:buNone/>
            </a:pPr>
            <a:r>
              <a:rPr lang="en-US" sz="2500" dirty="0"/>
              <a:t>The first index of an array is zero, not one. </a:t>
            </a:r>
          </a:p>
          <a:p>
            <a:pPr marL="0" indent="0">
              <a:buNone/>
            </a:pPr>
            <a:r>
              <a:rPr lang="en-US" sz="2500" dirty="0"/>
              <a:t>So the first element is retrieved with </a:t>
            </a:r>
            <a:r>
              <a:rPr lang="en-US" sz="2500" dirty="0" err="1"/>
              <a:t>listOfNumbers</a:t>
            </a:r>
            <a:r>
              <a:rPr lang="en-US" sz="2500" dirty="0"/>
              <a:t>[0]. Zero-based counting has a long tradition in technology and in certain ways makes a lot of sense, but it takes some getting used to.</a:t>
            </a:r>
          </a:p>
        </p:txBody>
      </p:sp>
    </p:spTree>
    <p:extLst>
      <p:ext uri="{BB962C8B-B14F-4D97-AF65-F5344CB8AC3E}">
        <p14:creationId xmlns:p14="http://schemas.microsoft.com/office/powerpoint/2010/main" val="162511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1041-3038-425E-A887-9A0938A15DED}"/>
              </a:ext>
            </a:extLst>
          </p:cNvPr>
          <p:cNvSpPr>
            <a:spLocks noGrp="1"/>
          </p:cNvSpPr>
          <p:nvPr>
            <p:ph type="title"/>
          </p:nvPr>
        </p:nvSpPr>
        <p:spPr/>
        <p:txBody>
          <a:bodyPr/>
          <a:lstStyle/>
          <a:p>
            <a:r>
              <a:rPr lang="en-US" dirty="0"/>
              <a:t>Con…</a:t>
            </a:r>
          </a:p>
        </p:txBody>
      </p:sp>
      <p:sp>
        <p:nvSpPr>
          <p:cNvPr id="3" name="Content Placeholder 2">
            <a:extLst>
              <a:ext uri="{FF2B5EF4-FFF2-40B4-BE49-F238E27FC236}">
                <a16:creationId xmlns:a16="http://schemas.microsoft.com/office/drawing/2014/main" id="{B3B7EC12-419C-441E-9965-49F26F4747E7}"/>
              </a:ext>
            </a:extLst>
          </p:cNvPr>
          <p:cNvSpPr>
            <a:spLocks noGrp="1"/>
          </p:cNvSpPr>
          <p:nvPr>
            <p:ph idx="1"/>
          </p:nvPr>
        </p:nvSpPr>
        <p:spPr>
          <a:xfrm>
            <a:off x="768625" y="1351722"/>
            <a:ext cx="10777263" cy="5194852"/>
          </a:xfrm>
        </p:spPr>
        <p:txBody>
          <a:bodyPr>
            <a:normAutofit fontScale="92500" lnSpcReduction="10000"/>
          </a:bodyPr>
          <a:lstStyle/>
          <a:p>
            <a:pPr marL="0" indent="0">
              <a:buNone/>
            </a:pPr>
            <a:r>
              <a:rPr lang="en-US" dirty="0"/>
              <a:t>The delete operator cuts off a tentacle from such an octopus. It is a unary</a:t>
            </a:r>
          </a:p>
          <a:p>
            <a:pPr marL="0" indent="0">
              <a:buNone/>
            </a:pPr>
            <a:r>
              <a:rPr lang="en-US" dirty="0"/>
              <a:t>operator that, when applied to an object property, will remove the named</a:t>
            </a:r>
          </a:p>
          <a:p>
            <a:pPr marL="0" indent="0">
              <a:buNone/>
            </a:pPr>
            <a:r>
              <a:rPr lang="en-US" dirty="0"/>
              <a:t>property from the object. This is not a common thing to do, but it is possible.</a:t>
            </a:r>
          </a:p>
          <a:p>
            <a:pPr marL="0" indent="0">
              <a:buNone/>
            </a:pPr>
            <a:r>
              <a:rPr lang="en-US" dirty="0">
                <a:highlight>
                  <a:srgbClr val="808080"/>
                </a:highlight>
              </a:rPr>
              <a:t>let </a:t>
            </a:r>
            <a:r>
              <a:rPr lang="en-US" dirty="0" err="1">
                <a:highlight>
                  <a:srgbClr val="808080"/>
                </a:highlight>
              </a:rPr>
              <a:t>anObject</a:t>
            </a:r>
            <a:r>
              <a:rPr lang="en-US" dirty="0">
                <a:highlight>
                  <a:srgbClr val="808080"/>
                </a:highlight>
              </a:rPr>
              <a:t> = {left: 1, right: 2};</a:t>
            </a:r>
          </a:p>
          <a:p>
            <a:pPr marL="0" indent="0">
              <a:buNone/>
            </a:pPr>
            <a:r>
              <a:rPr lang="en-US" dirty="0">
                <a:highlight>
                  <a:srgbClr val="808080"/>
                </a:highlight>
              </a:rPr>
              <a:t>console.log(</a:t>
            </a:r>
            <a:r>
              <a:rPr lang="en-US" dirty="0" err="1">
                <a:highlight>
                  <a:srgbClr val="808080"/>
                </a:highlight>
              </a:rPr>
              <a:t>anObject.left</a:t>
            </a:r>
            <a:r>
              <a:rPr lang="en-US" dirty="0">
                <a:highlight>
                  <a:srgbClr val="808080"/>
                </a:highlight>
              </a:rPr>
              <a:t>);</a:t>
            </a:r>
          </a:p>
          <a:p>
            <a:pPr marL="0" indent="0">
              <a:buNone/>
            </a:pPr>
            <a:r>
              <a:rPr lang="en-US" dirty="0">
                <a:highlight>
                  <a:srgbClr val="808080"/>
                </a:highlight>
              </a:rPr>
              <a:t>// → 1</a:t>
            </a:r>
          </a:p>
          <a:p>
            <a:pPr marL="0" indent="0">
              <a:buNone/>
            </a:pPr>
            <a:r>
              <a:rPr lang="en-US" dirty="0">
                <a:highlight>
                  <a:srgbClr val="808080"/>
                </a:highlight>
              </a:rPr>
              <a:t>delete </a:t>
            </a:r>
            <a:r>
              <a:rPr lang="en-US" dirty="0" err="1">
                <a:highlight>
                  <a:srgbClr val="808080"/>
                </a:highlight>
              </a:rPr>
              <a:t>anObject.left</a:t>
            </a:r>
            <a:r>
              <a:rPr lang="en-US" dirty="0">
                <a:highlight>
                  <a:srgbClr val="808080"/>
                </a:highlight>
              </a:rPr>
              <a:t>;</a:t>
            </a:r>
          </a:p>
          <a:p>
            <a:pPr marL="0" indent="0">
              <a:buNone/>
            </a:pPr>
            <a:r>
              <a:rPr lang="en-US" dirty="0">
                <a:highlight>
                  <a:srgbClr val="808080"/>
                </a:highlight>
              </a:rPr>
              <a:t>console.log(</a:t>
            </a:r>
            <a:r>
              <a:rPr lang="en-US" dirty="0" err="1">
                <a:highlight>
                  <a:srgbClr val="808080"/>
                </a:highlight>
              </a:rPr>
              <a:t>anObject.left</a:t>
            </a:r>
            <a:r>
              <a:rPr lang="en-US" dirty="0">
                <a:highlight>
                  <a:srgbClr val="808080"/>
                </a:highlight>
              </a:rPr>
              <a:t>);</a:t>
            </a:r>
          </a:p>
          <a:p>
            <a:pPr marL="0" indent="0">
              <a:buNone/>
            </a:pPr>
            <a:r>
              <a:rPr lang="en-US" dirty="0">
                <a:highlight>
                  <a:srgbClr val="808080"/>
                </a:highlight>
              </a:rPr>
              <a:t>// → undefined</a:t>
            </a:r>
          </a:p>
          <a:p>
            <a:pPr marL="0" indent="0">
              <a:buNone/>
            </a:pPr>
            <a:r>
              <a:rPr lang="en-US" dirty="0">
                <a:highlight>
                  <a:srgbClr val="808080"/>
                </a:highlight>
              </a:rPr>
              <a:t>console.log("left" in </a:t>
            </a:r>
            <a:r>
              <a:rPr lang="en-US" dirty="0" err="1">
                <a:highlight>
                  <a:srgbClr val="808080"/>
                </a:highlight>
              </a:rPr>
              <a:t>anObject</a:t>
            </a:r>
            <a:r>
              <a:rPr lang="en-US" dirty="0">
                <a:highlight>
                  <a:srgbClr val="808080"/>
                </a:highlight>
              </a:rPr>
              <a:t>);</a:t>
            </a:r>
          </a:p>
          <a:p>
            <a:pPr marL="0" indent="0">
              <a:buNone/>
            </a:pPr>
            <a:r>
              <a:rPr lang="en-US" dirty="0">
                <a:highlight>
                  <a:srgbClr val="808080"/>
                </a:highlight>
              </a:rPr>
              <a:t>// → false</a:t>
            </a:r>
          </a:p>
          <a:p>
            <a:pPr marL="0" indent="0">
              <a:buNone/>
            </a:pPr>
            <a:r>
              <a:rPr lang="en-US" dirty="0">
                <a:highlight>
                  <a:srgbClr val="808080"/>
                </a:highlight>
              </a:rPr>
              <a:t>console.log("right" in </a:t>
            </a:r>
            <a:r>
              <a:rPr lang="en-US" dirty="0" err="1">
                <a:highlight>
                  <a:srgbClr val="808080"/>
                </a:highlight>
              </a:rPr>
              <a:t>anObject</a:t>
            </a:r>
            <a:r>
              <a:rPr lang="en-US" dirty="0">
                <a:highlight>
                  <a:srgbClr val="808080"/>
                </a:highlight>
              </a:rPr>
              <a:t>);</a:t>
            </a:r>
          </a:p>
          <a:p>
            <a:pPr marL="0" indent="0">
              <a:buNone/>
            </a:pPr>
            <a:r>
              <a:rPr lang="en-US" dirty="0">
                <a:highlight>
                  <a:srgbClr val="808080"/>
                </a:highlight>
              </a:rPr>
              <a:t>// → true</a:t>
            </a:r>
          </a:p>
        </p:txBody>
      </p:sp>
    </p:spTree>
    <p:extLst>
      <p:ext uri="{BB962C8B-B14F-4D97-AF65-F5344CB8AC3E}">
        <p14:creationId xmlns:p14="http://schemas.microsoft.com/office/powerpoint/2010/main" val="3869059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8245-11D8-41F8-9282-C2CC761231C1}"/>
              </a:ext>
            </a:extLst>
          </p:cNvPr>
          <p:cNvSpPr>
            <a:spLocks noGrp="1"/>
          </p:cNvSpPr>
          <p:nvPr>
            <p:ph type="title"/>
          </p:nvPr>
        </p:nvSpPr>
        <p:spPr/>
        <p:txBody>
          <a:bodyPr/>
          <a:lstStyle/>
          <a:p>
            <a:r>
              <a:rPr lang="en-US" dirty="0"/>
              <a:t>Con… </a:t>
            </a:r>
          </a:p>
        </p:txBody>
      </p:sp>
      <p:sp>
        <p:nvSpPr>
          <p:cNvPr id="3" name="Content Placeholder 2">
            <a:extLst>
              <a:ext uri="{FF2B5EF4-FFF2-40B4-BE49-F238E27FC236}">
                <a16:creationId xmlns:a16="http://schemas.microsoft.com/office/drawing/2014/main" id="{AE854011-BD00-433E-9DE7-846BC9480D7C}"/>
              </a:ext>
            </a:extLst>
          </p:cNvPr>
          <p:cNvSpPr>
            <a:spLocks noGrp="1"/>
          </p:cNvSpPr>
          <p:nvPr>
            <p:ph idx="1"/>
          </p:nvPr>
        </p:nvSpPr>
        <p:spPr/>
        <p:txBody>
          <a:bodyPr>
            <a:normAutofit/>
          </a:bodyPr>
          <a:lstStyle/>
          <a:p>
            <a:pPr marL="0" indent="0">
              <a:buNone/>
            </a:pPr>
            <a:r>
              <a:rPr lang="en-US" sz="2400" dirty="0"/>
              <a:t>There’s an </a:t>
            </a:r>
            <a:r>
              <a:rPr lang="en-US" sz="2400" dirty="0" err="1"/>
              <a:t>Object.assign</a:t>
            </a:r>
            <a:r>
              <a:rPr lang="en-US" sz="2400" dirty="0"/>
              <a:t> function that copies all properties from one object into another.</a:t>
            </a:r>
          </a:p>
          <a:p>
            <a:pPr marL="0" indent="0">
              <a:buNone/>
            </a:pPr>
            <a:r>
              <a:rPr lang="en-US" sz="2400" dirty="0">
                <a:highlight>
                  <a:srgbClr val="808080"/>
                </a:highlight>
              </a:rPr>
              <a:t>let </a:t>
            </a:r>
            <a:r>
              <a:rPr lang="en-US" sz="2400" dirty="0" err="1">
                <a:highlight>
                  <a:srgbClr val="808080"/>
                </a:highlight>
              </a:rPr>
              <a:t>objectA</a:t>
            </a:r>
            <a:r>
              <a:rPr lang="en-US" sz="2400" dirty="0">
                <a:highlight>
                  <a:srgbClr val="808080"/>
                </a:highlight>
              </a:rPr>
              <a:t> = {a: 1, b: 2};</a:t>
            </a:r>
          </a:p>
          <a:p>
            <a:pPr marL="0" indent="0">
              <a:buNone/>
            </a:pPr>
            <a:r>
              <a:rPr lang="en-US" sz="2400" dirty="0" err="1">
                <a:highlight>
                  <a:srgbClr val="808080"/>
                </a:highlight>
              </a:rPr>
              <a:t>Object.assign</a:t>
            </a:r>
            <a:r>
              <a:rPr lang="en-US" sz="2400" dirty="0">
                <a:highlight>
                  <a:srgbClr val="808080"/>
                </a:highlight>
              </a:rPr>
              <a:t>(</a:t>
            </a:r>
            <a:r>
              <a:rPr lang="en-US" sz="2400" dirty="0" err="1">
                <a:highlight>
                  <a:srgbClr val="808080"/>
                </a:highlight>
              </a:rPr>
              <a:t>objectA</a:t>
            </a:r>
            <a:r>
              <a:rPr lang="en-US" sz="2400" dirty="0">
                <a:highlight>
                  <a:srgbClr val="808080"/>
                </a:highlight>
              </a:rPr>
              <a:t>, {b: 3, c: 4});</a:t>
            </a:r>
          </a:p>
          <a:p>
            <a:pPr marL="0" indent="0">
              <a:buNone/>
            </a:pPr>
            <a:r>
              <a:rPr lang="en-US" sz="2400" dirty="0">
                <a:highlight>
                  <a:srgbClr val="808080"/>
                </a:highlight>
              </a:rPr>
              <a:t>console.log(</a:t>
            </a:r>
            <a:r>
              <a:rPr lang="en-US" sz="2400" dirty="0" err="1">
                <a:highlight>
                  <a:srgbClr val="808080"/>
                </a:highlight>
              </a:rPr>
              <a:t>objectA</a:t>
            </a:r>
            <a:r>
              <a:rPr lang="en-US" sz="2400" dirty="0">
                <a:highlight>
                  <a:srgbClr val="808080"/>
                </a:highlight>
              </a:rPr>
              <a:t>);</a:t>
            </a:r>
          </a:p>
          <a:p>
            <a:pPr marL="0" indent="0">
              <a:buNone/>
            </a:pPr>
            <a:r>
              <a:rPr lang="en-US" sz="2400" dirty="0">
                <a:highlight>
                  <a:srgbClr val="808080"/>
                </a:highlight>
              </a:rPr>
              <a:t>// → {a: 1, b: 3, c: 4}</a:t>
            </a:r>
          </a:p>
        </p:txBody>
      </p:sp>
    </p:spTree>
    <p:extLst>
      <p:ext uri="{BB962C8B-B14F-4D97-AF65-F5344CB8AC3E}">
        <p14:creationId xmlns:p14="http://schemas.microsoft.com/office/powerpoint/2010/main" val="961026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9BE90-34AD-4E0B-8F62-DA0BD4E28B79}"/>
              </a:ext>
            </a:extLst>
          </p:cNvPr>
          <p:cNvSpPr>
            <a:spLocks noGrp="1"/>
          </p:cNvSpPr>
          <p:nvPr>
            <p:ph idx="1"/>
          </p:nvPr>
        </p:nvSpPr>
        <p:spPr>
          <a:xfrm>
            <a:off x="883669" y="1152939"/>
            <a:ext cx="8975948" cy="5645425"/>
          </a:xfrm>
        </p:spPr>
        <p:txBody>
          <a:bodyPr>
            <a:noAutofit/>
          </a:bodyPr>
          <a:lstStyle/>
          <a:p>
            <a:pPr marL="0" indent="0">
              <a:buNone/>
            </a:pPr>
            <a:r>
              <a:rPr lang="en-US" sz="1600" dirty="0"/>
              <a:t>Arrays, then, are just a kind of object specialized for storing sequences of things. If you evaluate </a:t>
            </a:r>
            <a:r>
              <a:rPr lang="en-US" sz="1600" dirty="0" err="1"/>
              <a:t>typeof</a:t>
            </a:r>
            <a:r>
              <a:rPr lang="en-US" sz="1600" dirty="0"/>
              <a:t> [], it produces "object". You can see them as long, flat octopuses with all their tentacles in a neat row, labeled with numbers.</a:t>
            </a:r>
          </a:p>
          <a:p>
            <a:pPr marL="0" indent="0">
              <a:buNone/>
            </a:pPr>
            <a:r>
              <a:rPr lang="en-US" sz="1600" dirty="0"/>
              <a:t>We will represent the journal that Jacques keeps as an array of objects.</a:t>
            </a:r>
          </a:p>
          <a:p>
            <a:pPr marL="0" indent="0">
              <a:buNone/>
            </a:pPr>
            <a:r>
              <a:rPr lang="en-US" sz="1600" dirty="0">
                <a:highlight>
                  <a:srgbClr val="808080"/>
                </a:highlight>
              </a:rPr>
              <a:t>let journal = [</a:t>
            </a:r>
          </a:p>
          <a:p>
            <a:pPr marL="0" indent="0">
              <a:buNone/>
            </a:pPr>
            <a:r>
              <a:rPr lang="en-US" sz="1600" dirty="0">
                <a:highlight>
                  <a:srgbClr val="808080"/>
                </a:highlight>
              </a:rPr>
              <a:t>{events: ["work", "touched tree", "pizza",</a:t>
            </a:r>
          </a:p>
          <a:p>
            <a:pPr marL="0" indent="0">
              <a:buNone/>
            </a:pPr>
            <a:r>
              <a:rPr lang="en-US" sz="1600" dirty="0">
                <a:highlight>
                  <a:srgbClr val="808080"/>
                </a:highlight>
              </a:rPr>
              <a:t>"running", "television"],</a:t>
            </a:r>
          </a:p>
          <a:p>
            <a:pPr marL="0" indent="0">
              <a:buNone/>
            </a:pPr>
            <a:r>
              <a:rPr lang="en-US" sz="1600" dirty="0">
                <a:highlight>
                  <a:srgbClr val="808080"/>
                </a:highlight>
              </a:rPr>
              <a:t>squirrel: false},</a:t>
            </a:r>
          </a:p>
          <a:p>
            <a:pPr marL="0" indent="0">
              <a:buNone/>
            </a:pPr>
            <a:r>
              <a:rPr lang="en-US" sz="1600" dirty="0">
                <a:highlight>
                  <a:srgbClr val="808080"/>
                </a:highlight>
              </a:rPr>
              <a:t>{events: ["work", "ice cream", "cauliflower",</a:t>
            </a:r>
          </a:p>
          <a:p>
            <a:pPr marL="0" indent="0">
              <a:buNone/>
            </a:pPr>
            <a:r>
              <a:rPr lang="en-US" sz="1600" dirty="0">
                <a:highlight>
                  <a:srgbClr val="808080"/>
                </a:highlight>
              </a:rPr>
              <a:t>"lasagna", "touched tree", "brushed teeth"],</a:t>
            </a:r>
          </a:p>
          <a:p>
            <a:pPr marL="0" indent="0">
              <a:buNone/>
            </a:pPr>
            <a:r>
              <a:rPr lang="en-US" sz="1600" dirty="0">
                <a:highlight>
                  <a:srgbClr val="808080"/>
                </a:highlight>
              </a:rPr>
              <a:t>squirrel: false},</a:t>
            </a:r>
          </a:p>
          <a:p>
            <a:pPr marL="0" indent="0">
              <a:buNone/>
            </a:pPr>
            <a:r>
              <a:rPr lang="en-US" sz="1600" dirty="0">
                <a:highlight>
                  <a:srgbClr val="808080"/>
                </a:highlight>
              </a:rPr>
              <a:t>{events: ["weekend", "cycling", "break", "peanuts",</a:t>
            </a:r>
          </a:p>
          <a:p>
            <a:pPr marL="0" indent="0">
              <a:buNone/>
            </a:pPr>
            <a:r>
              <a:rPr lang="en-US" sz="1600" dirty="0">
                <a:highlight>
                  <a:srgbClr val="808080"/>
                </a:highlight>
              </a:rPr>
              <a:t>"beer"],</a:t>
            </a:r>
          </a:p>
          <a:p>
            <a:pPr marL="0" indent="0">
              <a:buNone/>
            </a:pPr>
            <a:r>
              <a:rPr lang="en-US" sz="1600" dirty="0">
                <a:highlight>
                  <a:srgbClr val="808080"/>
                </a:highlight>
              </a:rPr>
              <a:t>squirrel: true},</a:t>
            </a:r>
          </a:p>
          <a:p>
            <a:pPr marL="0" indent="0">
              <a:buNone/>
            </a:pPr>
            <a:r>
              <a:rPr lang="en-US" sz="1600" dirty="0">
                <a:highlight>
                  <a:srgbClr val="808080"/>
                </a:highlight>
              </a:rPr>
              <a:t>/* and so on... */</a:t>
            </a:r>
          </a:p>
          <a:p>
            <a:pPr marL="0" indent="0">
              <a:buNone/>
            </a:pPr>
            <a:r>
              <a:rPr lang="en-US" sz="1600" dirty="0">
                <a:highlight>
                  <a:srgbClr val="808080"/>
                </a:highlight>
              </a:rPr>
              <a:t>];</a:t>
            </a:r>
            <a:endParaRPr lang="en-US" sz="1800" dirty="0">
              <a:highlight>
                <a:srgbClr val="808080"/>
              </a:highlight>
            </a:endParaRPr>
          </a:p>
        </p:txBody>
      </p:sp>
    </p:spTree>
    <p:extLst>
      <p:ext uri="{BB962C8B-B14F-4D97-AF65-F5344CB8AC3E}">
        <p14:creationId xmlns:p14="http://schemas.microsoft.com/office/powerpoint/2010/main" val="2723148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FB04-BCE7-47A5-87A2-EB6F0F0B2E3F}"/>
              </a:ext>
            </a:extLst>
          </p:cNvPr>
          <p:cNvSpPr>
            <a:spLocks noGrp="1"/>
          </p:cNvSpPr>
          <p:nvPr>
            <p:ph type="title"/>
          </p:nvPr>
        </p:nvSpPr>
        <p:spPr/>
        <p:txBody>
          <a:bodyPr/>
          <a:lstStyle/>
          <a:p>
            <a:r>
              <a:rPr lang="en-US" b="1" dirty="0"/>
              <a:t>Array loops</a:t>
            </a:r>
            <a:endParaRPr lang="en-US" dirty="0"/>
          </a:p>
        </p:txBody>
      </p:sp>
      <p:sp>
        <p:nvSpPr>
          <p:cNvPr id="3" name="Content Placeholder 2">
            <a:extLst>
              <a:ext uri="{FF2B5EF4-FFF2-40B4-BE49-F238E27FC236}">
                <a16:creationId xmlns:a16="http://schemas.microsoft.com/office/drawing/2014/main" id="{C913A150-C239-4484-870B-F55E7A6876B3}"/>
              </a:ext>
            </a:extLst>
          </p:cNvPr>
          <p:cNvSpPr>
            <a:spLocks noGrp="1"/>
          </p:cNvSpPr>
          <p:nvPr>
            <p:ph idx="1"/>
          </p:nvPr>
        </p:nvSpPr>
        <p:spPr>
          <a:xfrm>
            <a:off x="741805" y="1331259"/>
            <a:ext cx="8946541" cy="5281576"/>
          </a:xfrm>
        </p:spPr>
        <p:txBody>
          <a:bodyPr>
            <a:normAutofit fontScale="25000" lnSpcReduction="20000"/>
          </a:bodyPr>
          <a:lstStyle/>
          <a:p>
            <a:pPr marL="0" indent="0">
              <a:buNone/>
            </a:pPr>
            <a:r>
              <a:rPr lang="en-US" sz="6400" b="1" dirty="0">
                <a:highlight>
                  <a:srgbClr val="808080"/>
                </a:highlight>
              </a:rPr>
              <a:t>let users = [</a:t>
            </a:r>
          </a:p>
          <a:p>
            <a:pPr marL="0" indent="0">
              <a:buNone/>
            </a:pPr>
            <a:r>
              <a:rPr lang="en-US" sz="6400" b="1" dirty="0">
                <a:highlight>
                  <a:srgbClr val="808080"/>
                </a:highlight>
              </a:rPr>
              <a:t>{</a:t>
            </a:r>
          </a:p>
          <a:p>
            <a:pPr marL="0" indent="0">
              <a:buNone/>
            </a:pPr>
            <a:r>
              <a:rPr lang="en-US" sz="6400" b="1" dirty="0">
                <a:highlight>
                  <a:srgbClr val="808080"/>
                </a:highlight>
              </a:rPr>
              <a:t>id:1,</a:t>
            </a:r>
          </a:p>
          <a:p>
            <a:pPr marL="0" indent="0">
              <a:buNone/>
            </a:pPr>
            <a:r>
              <a:rPr lang="en-US" sz="6400" b="1" dirty="0" err="1">
                <a:highlight>
                  <a:srgbClr val="808080"/>
                </a:highlight>
              </a:rPr>
              <a:t>name:"king</a:t>
            </a:r>
            <a:r>
              <a:rPr lang="en-US" sz="6400" b="1" dirty="0">
                <a:highlight>
                  <a:srgbClr val="808080"/>
                </a:highlight>
              </a:rPr>
              <a:t>"</a:t>
            </a:r>
          </a:p>
          <a:p>
            <a:pPr marL="0" indent="0">
              <a:buNone/>
            </a:pPr>
            <a:r>
              <a:rPr lang="en-US" sz="6400" b="1" dirty="0">
                <a:highlight>
                  <a:srgbClr val="808080"/>
                </a:highlight>
              </a:rPr>
              <a:t>},</a:t>
            </a:r>
          </a:p>
          <a:p>
            <a:pPr marL="0" indent="0">
              <a:buNone/>
            </a:pPr>
            <a:r>
              <a:rPr lang="en-US" sz="6400" b="1" dirty="0">
                <a:highlight>
                  <a:srgbClr val="808080"/>
                </a:highlight>
              </a:rPr>
              <a:t>{</a:t>
            </a:r>
          </a:p>
          <a:p>
            <a:pPr marL="0" indent="0">
              <a:buNone/>
            </a:pPr>
            <a:r>
              <a:rPr lang="en-US" sz="6400" b="1" dirty="0">
                <a:highlight>
                  <a:srgbClr val="808080"/>
                </a:highlight>
              </a:rPr>
              <a:t>id:2,</a:t>
            </a:r>
          </a:p>
          <a:p>
            <a:pPr marL="0" indent="0">
              <a:buNone/>
            </a:pPr>
            <a:r>
              <a:rPr lang="en-US" sz="6400" b="1" dirty="0" err="1">
                <a:highlight>
                  <a:srgbClr val="808080"/>
                </a:highlight>
              </a:rPr>
              <a:t>name:"john</a:t>
            </a:r>
            <a:r>
              <a:rPr lang="en-US" sz="6400" b="1" dirty="0">
                <a:highlight>
                  <a:srgbClr val="808080"/>
                </a:highlight>
              </a:rPr>
              <a:t>"</a:t>
            </a:r>
          </a:p>
          <a:p>
            <a:pPr marL="0" indent="0">
              <a:buNone/>
            </a:pPr>
            <a:r>
              <a:rPr lang="en-US" sz="6400" b="1" dirty="0">
                <a:highlight>
                  <a:srgbClr val="808080"/>
                </a:highlight>
              </a:rPr>
              <a:t>},</a:t>
            </a:r>
          </a:p>
          <a:p>
            <a:pPr marL="0" indent="0">
              <a:buNone/>
            </a:pPr>
            <a:r>
              <a:rPr lang="en-US" sz="6400" b="1" dirty="0">
                <a:highlight>
                  <a:srgbClr val="808080"/>
                </a:highlight>
              </a:rPr>
              <a:t>{</a:t>
            </a:r>
          </a:p>
          <a:p>
            <a:pPr marL="0" indent="0">
              <a:buNone/>
            </a:pPr>
            <a:r>
              <a:rPr lang="en-US" sz="6400" b="1" dirty="0">
                <a:highlight>
                  <a:srgbClr val="808080"/>
                </a:highlight>
              </a:rPr>
              <a:t>id:3,</a:t>
            </a:r>
          </a:p>
          <a:p>
            <a:pPr marL="0" indent="0">
              <a:buNone/>
            </a:pPr>
            <a:r>
              <a:rPr lang="en-US" sz="6400" b="1" dirty="0">
                <a:highlight>
                  <a:srgbClr val="808080"/>
                </a:highlight>
              </a:rPr>
              <a:t>name:"</a:t>
            </a:r>
            <a:r>
              <a:rPr lang="en-US" sz="6400" b="1" dirty="0" err="1">
                <a:highlight>
                  <a:srgbClr val="808080"/>
                </a:highlight>
              </a:rPr>
              <a:t>gowtham</a:t>
            </a:r>
            <a:r>
              <a:rPr lang="en-US" sz="6400" b="1" dirty="0">
                <a:highlight>
                  <a:srgbClr val="808080"/>
                </a:highlight>
              </a:rPr>
              <a:t>"</a:t>
            </a:r>
          </a:p>
          <a:p>
            <a:pPr marL="0" indent="0">
              <a:buNone/>
            </a:pPr>
            <a:r>
              <a:rPr lang="en-US" sz="6400" b="1" dirty="0">
                <a:highlight>
                  <a:srgbClr val="808080"/>
                </a:highlight>
              </a:rPr>
              <a:t>}</a:t>
            </a:r>
          </a:p>
          <a:p>
            <a:pPr marL="0" indent="0">
              <a:buNone/>
            </a:pPr>
            <a:r>
              <a:rPr lang="en-US" sz="6400" b="1" dirty="0">
                <a:highlight>
                  <a:srgbClr val="808080"/>
                </a:highlight>
              </a:rPr>
              <a:t>]</a:t>
            </a:r>
          </a:p>
          <a:p>
            <a:pPr marL="0" indent="0">
              <a:buNone/>
            </a:pPr>
            <a:r>
              <a:rPr lang="en-US" sz="6400" b="1" dirty="0">
                <a:highlight>
                  <a:srgbClr val="808080"/>
                </a:highlight>
              </a:rPr>
              <a:t>for(let user of users){</a:t>
            </a:r>
          </a:p>
          <a:p>
            <a:pPr marL="0" indent="0">
              <a:buNone/>
            </a:pPr>
            <a:r>
              <a:rPr lang="en-US" sz="6400" b="1" dirty="0">
                <a:highlight>
                  <a:srgbClr val="808080"/>
                </a:highlight>
              </a:rPr>
              <a:t>console.log(</a:t>
            </a:r>
            <a:r>
              <a:rPr lang="en-US" sz="6400" b="1" dirty="0" err="1">
                <a:highlight>
                  <a:srgbClr val="808080"/>
                </a:highlight>
              </a:rPr>
              <a:t>user.id,user.name</a:t>
            </a:r>
            <a:r>
              <a:rPr lang="en-US" sz="6400" b="1" dirty="0">
                <a:highlight>
                  <a:srgbClr val="808080"/>
                </a:highlight>
              </a:rPr>
              <a:t>)</a:t>
            </a:r>
          </a:p>
          <a:p>
            <a:pPr marL="0" indent="0">
              <a:buNone/>
            </a:pPr>
            <a:r>
              <a:rPr lang="en-US" sz="6400" b="1" dirty="0">
                <a:highlight>
                  <a:srgbClr val="808080"/>
                </a:highlight>
              </a:rPr>
              <a:t>}</a:t>
            </a:r>
          </a:p>
          <a:p>
            <a:endParaRPr lang="en-US" dirty="0">
              <a:highlight>
                <a:srgbClr val="808080"/>
              </a:highlight>
            </a:endParaRPr>
          </a:p>
        </p:txBody>
      </p:sp>
    </p:spTree>
    <p:extLst>
      <p:ext uri="{BB962C8B-B14F-4D97-AF65-F5344CB8AC3E}">
        <p14:creationId xmlns:p14="http://schemas.microsoft.com/office/powerpoint/2010/main" val="3719941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3706-DE86-4F39-88C8-179EDEDCBE4C}"/>
              </a:ext>
            </a:extLst>
          </p:cNvPr>
          <p:cNvSpPr>
            <a:spLocks noGrp="1"/>
          </p:cNvSpPr>
          <p:nvPr>
            <p:ph type="title"/>
          </p:nvPr>
        </p:nvSpPr>
        <p:spPr/>
        <p:txBody>
          <a:bodyPr/>
          <a:lstStyle/>
          <a:p>
            <a:r>
              <a:rPr lang="en-US" b="1" dirty="0"/>
              <a:t>Using </a:t>
            </a:r>
            <a:r>
              <a:rPr lang="en-US" b="1" dirty="0" err="1"/>
              <a:t>ForEach</a:t>
            </a:r>
            <a:r>
              <a:rPr lang="en-US" b="1" dirty="0"/>
              <a:t> loop</a:t>
            </a:r>
          </a:p>
        </p:txBody>
      </p:sp>
      <p:sp>
        <p:nvSpPr>
          <p:cNvPr id="3" name="Content Placeholder 2">
            <a:extLst>
              <a:ext uri="{FF2B5EF4-FFF2-40B4-BE49-F238E27FC236}">
                <a16:creationId xmlns:a16="http://schemas.microsoft.com/office/drawing/2014/main" id="{1FF24C0F-D52D-45A5-AE1B-36873650DD5B}"/>
              </a:ext>
            </a:extLst>
          </p:cNvPr>
          <p:cNvSpPr>
            <a:spLocks noGrp="1"/>
          </p:cNvSpPr>
          <p:nvPr>
            <p:ph idx="1"/>
          </p:nvPr>
        </p:nvSpPr>
        <p:spPr>
          <a:xfrm>
            <a:off x="646111" y="1244009"/>
            <a:ext cx="8679234" cy="2548269"/>
          </a:xfrm>
        </p:spPr>
        <p:txBody>
          <a:bodyPr>
            <a:noAutofit/>
          </a:bodyPr>
          <a:lstStyle/>
          <a:p>
            <a:pPr marL="0" indent="0">
              <a:buNone/>
            </a:pPr>
            <a:r>
              <a:rPr lang="en-US" sz="1200" dirty="0">
                <a:highlight>
                  <a:srgbClr val="808080"/>
                </a:highlight>
              </a:rPr>
              <a:t>let users = [</a:t>
            </a:r>
          </a:p>
          <a:p>
            <a:pPr marL="0" indent="0">
              <a:buNone/>
            </a:pPr>
            <a:r>
              <a:rPr lang="en-US" sz="1200" dirty="0">
                <a:highlight>
                  <a:srgbClr val="808080"/>
                </a:highlight>
              </a:rPr>
              <a:t>{</a:t>
            </a:r>
          </a:p>
          <a:p>
            <a:pPr marL="0" indent="0">
              <a:buNone/>
            </a:pPr>
            <a:r>
              <a:rPr lang="en-US" sz="1200" dirty="0">
                <a:highlight>
                  <a:srgbClr val="808080"/>
                </a:highlight>
              </a:rPr>
              <a:t>id:1,</a:t>
            </a:r>
          </a:p>
          <a:p>
            <a:pPr marL="0" indent="0">
              <a:buNone/>
            </a:pPr>
            <a:r>
              <a:rPr lang="en-US" sz="1200" dirty="0" err="1">
                <a:highlight>
                  <a:srgbClr val="808080"/>
                </a:highlight>
              </a:rPr>
              <a:t>name:"king</a:t>
            </a:r>
            <a:r>
              <a:rPr lang="en-US" sz="1200" dirty="0">
                <a:highlight>
                  <a:srgbClr val="808080"/>
                </a:highlight>
              </a:rPr>
              <a:t>"</a:t>
            </a:r>
          </a:p>
          <a:p>
            <a:pPr marL="0" indent="0">
              <a:buNone/>
            </a:pPr>
            <a:r>
              <a:rPr lang="en-US" sz="1200" dirty="0">
                <a:highlight>
                  <a:srgbClr val="808080"/>
                </a:highlight>
              </a:rPr>
              <a:t>},</a:t>
            </a:r>
          </a:p>
          <a:p>
            <a:pPr marL="0" indent="0">
              <a:buNone/>
            </a:pPr>
            <a:r>
              <a:rPr lang="en-US" sz="1200" dirty="0">
                <a:highlight>
                  <a:srgbClr val="808080"/>
                </a:highlight>
              </a:rPr>
              <a:t>{</a:t>
            </a:r>
          </a:p>
          <a:p>
            <a:pPr marL="0" indent="0">
              <a:buNone/>
            </a:pPr>
            <a:r>
              <a:rPr lang="en-US" sz="1200" dirty="0">
                <a:highlight>
                  <a:srgbClr val="808080"/>
                </a:highlight>
              </a:rPr>
              <a:t>id:2,</a:t>
            </a:r>
          </a:p>
          <a:p>
            <a:pPr marL="0" indent="0">
              <a:buNone/>
            </a:pPr>
            <a:r>
              <a:rPr lang="en-US" sz="1200" dirty="0" err="1">
                <a:highlight>
                  <a:srgbClr val="808080"/>
                </a:highlight>
              </a:rPr>
              <a:t>name:"john</a:t>
            </a:r>
            <a:r>
              <a:rPr lang="en-US" sz="1200" dirty="0">
                <a:highlight>
                  <a:srgbClr val="808080"/>
                </a:highlight>
              </a:rPr>
              <a:t>"</a:t>
            </a:r>
          </a:p>
          <a:p>
            <a:pPr marL="0" indent="0">
              <a:buNone/>
            </a:pPr>
            <a:r>
              <a:rPr lang="en-US" sz="1200" dirty="0">
                <a:highlight>
                  <a:srgbClr val="808080"/>
                </a:highlight>
              </a:rPr>
              <a:t>},</a:t>
            </a:r>
          </a:p>
          <a:p>
            <a:pPr marL="0" indent="0">
              <a:buNone/>
            </a:pPr>
            <a:r>
              <a:rPr lang="en-US" sz="1200" dirty="0">
                <a:highlight>
                  <a:srgbClr val="808080"/>
                </a:highlight>
              </a:rPr>
              <a:t>{</a:t>
            </a:r>
          </a:p>
          <a:p>
            <a:pPr marL="0" indent="0">
              <a:buNone/>
            </a:pPr>
            <a:r>
              <a:rPr lang="en-US" sz="1200" dirty="0">
                <a:highlight>
                  <a:srgbClr val="808080"/>
                </a:highlight>
              </a:rPr>
              <a:t>id:3,</a:t>
            </a:r>
          </a:p>
          <a:p>
            <a:pPr marL="0" indent="0">
              <a:buNone/>
            </a:pPr>
            <a:r>
              <a:rPr lang="en-US" sz="1200" dirty="0">
                <a:highlight>
                  <a:srgbClr val="808080"/>
                </a:highlight>
              </a:rPr>
              <a:t>name:"</a:t>
            </a:r>
            <a:r>
              <a:rPr lang="en-US" sz="1200" dirty="0" err="1">
                <a:highlight>
                  <a:srgbClr val="808080"/>
                </a:highlight>
              </a:rPr>
              <a:t>gowtham</a:t>
            </a:r>
            <a:r>
              <a:rPr lang="en-US" sz="1200" dirty="0">
                <a:highlight>
                  <a:srgbClr val="808080"/>
                </a:highlight>
              </a:rPr>
              <a:t>"</a:t>
            </a:r>
          </a:p>
          <a:p>
            <a:pPr marL="0" indent="0">
              <a:buNone/>
            </a:pPr>
            <a:r>
              <a:rPr lang="en-US" sz="1200" dirty="0">
                <a:highlight>
                  <a:srgbClr val="808080"/>
                </a:highlight>
              </a:rPr>
              <a:t>}</a:t>
            </a:r>
          </a:p>
          <a:p>
            <a:pPr marL="0" indent="0">
              <a:buNone/>
            </a:pPr>
            <a:r>
              <a:rPr lang="en-US" sz="1200" dirty="0">
                <a:highlight>
                  <a:srgbClr val="808080"/>
                </a:highlight>
              </a:rPr>
              <a:t>]</a:t>
            </a:r>
          </a:p>
          <a:p>
            <a:pPr marL="0" indent="0">
              <a:buNone/>
            </a:pPr>
            <a:br>
              <a:rPr lang="en-US" sz="1200" dirty="0">
                <a:highlight>
                  <a:srgbClr val="808080"/>
                </a:highlight>
              </a:rPr>
            </a:br>
            <a:r>
              <a:rPr lang="en-US" sz="1200" dirty="0" err="1">
                <a:highlight>
                  <a:srgbClr val="808080"/>
                </a:highlight>
              </a:rPr>
              <a:t>users.forEach</a:t>
            </a:r>
            <a:r>
              <a:rPr lang="en-US" sz="1200" dirty="0">
                <a:highlight>
                  <a:srgbClr val="808080"/>
                </a:highlight>
              </a:rPr>
              <a:t>(function(user){</a:t>
            </a:r>
          </a:p>
          <a:p>
            <a:pPr marL="0" indent="0">
              <a:buNone/>
            </a:pPr>
            <a:r>
              <a:rPr lang="en-US" sz="1200" dirty="0">
                <a:highlight>
                  <a:srgbClr val="808080"/>
                </a:highlight>
              </a:rPr>
              <a:t>console.log(</a:t>
            </a:r>
            <a:r>
              <a:rPr lang="en-US" sz="1200" dirty="0" err="1">
                <a:highlight>
                  <a:srgbClr val="808080"/>
                </a:highlight>
              </a:rPr>
              <a:t>user.id,user.name</a:t>
            </a:r>
            <a:r>
              <a:rPr lang="en-US" sz="1200" dirty="0">
                <a:highlight>
                  <a:srgbClr val="808080"/>
                </a:highlight>
              </a:rPr>
              <a:t>);</a:t>
            </a:r>
          </a:p>
          <a:p>
            <a:pPr marL="0" indent="0">
              <a:buNone/>
            </a:pPr>
            <a:r>
              <a:rPr lang="en-US" sz="1200" dirty="0">
                <a:highlight>
                  <a:srgbClr val="808080"/>
                </a:highlight>
              </a:rPr>
              <a:t>})</a:t>
            </a:r>
          </a:p>
          <a:p>
            <a:pPr marL="0" indent="0">
              <a:buNone/>
            </a:pPr>
            <a:endParaRPr lang="en-US" sz="1200" dirty="0"/>
          </a:p>
        </p:txBody>
      </p:sp>
    </p:spTree>
    <p:extLst>
      <p:ext uri="{BB962C8B-B14F-4D97-AF65-F5344CB8AC3E}">
        <p14:creationId xmlns:p14="http://schemas.microsoft.com/office/powerpoint/2010/main" val="3247520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2B59-0B88-4B7F-80A2-975CE8F41DC5}"/>
              </a:ext>
            </a:extLst>
          </p:cNvPr>
          <p:cNvSpPr>
            <a:spLocks noGrp="1"/>
          </p:cNvSpPr>
          <p:nvPr>
            <p:ph type="title"/>
          </p:nvPr>
        </p:nvSpPr>
        <p:spPr/>
        <p:txBody>
          <a:bodyPr/>
          <a:lstStyle/>
          <a:p>
            <a:r>
              <a:rPr lang="en-US" b="1" dirty="0"/>
              <a:t>Strings and their properties</a:t>
            </a:r>
            <a:endParaRPr lang="en-US" dirty="0"/>
          </a:p>
        </p:txBody>
      </p:sp>
      <p:sp>
        <p:nvSpPr>
          <p:cNvPr id="3" name="Content Placeholder 2">
            <a:extLst>
              <a:ext uri="{FF2B5EF4-FFF2-40B4-BE49-F238E27FC236}">
                <a16:creationId xmlns:a16="http://schemas.microsoft.com/office/drawing/2014/main" id="{28142B9C-EA92-42F0-980C-FEBACDD9F5D2}"/>
              </a:ext>
            </a:extLst>
          </p:cNvPr>
          <p:cNvSpPr>
            <a:spLocks noGrp="1"/>
          </p:cNvSpPr>
          <p:nvPr>
            <p:ph idx="1"/>
          </p:nvPr>
        </p:nvSpPr>
        <p:spPr/>
        <p:txBody>
          <a:bodyPr/>
          <a:lstStyle/>
          <a:p>
            <a:pPr marL="0" indent="0">
              <a:buNone/>
            </a:pPr>
            <a:r>
              <a:rPr lang="en-US" dirty="0"/>
              <a:t>We can read properties like length and </a:t>
            </a:r>
            <a:r>
              <a:rPr lang="en-US" dirty="0" err="1"/>
              <a:t>toUpperCase</a:t>
            </a:r>
            <a:r>
              <a:rPr lang="en-US" dirty="0"/>
              <a:t> from string values. But if you try to add a new property, it doesn’t stick.</a:t>
            </a:r>
          </a:p>
          <a:p>
            <a:pPr marL="0" indent="0">
              <a:buNone/>
            </a:pPr>
            <a:r>
              <a:rPr lang="en-US" dirty="0">
                <a:highlight>
                  <a:srgbClr val="808080"/>
                </a:highlight>
              </a:rPr>
              <a:t>let </a:t>
            </a:r>
            <a:r>
              <a:rPr lang="en-US" dirty="0" err="1">
                <a:highlight>
                  <a:srgbClr val="808080"/>
                </a:highlight>
              </a:rPr>
              <a:t>kim</a:t>
            </a:r>
            <a:r>
              <a:rPr lang="en-US" dirty="0">
                <a:highlight>
                  <a:srgbClr val="808080"/>
                </a:highlight>
              </a:rPr>
              <a:t> = "Kim";</a:t>
            </a:r>
          </a:p>
          <a:p>
            <a:pPr marL="0" indent="0">
              <a:buNone/>
            </a:pPr>
            <a:r>
              <a:rPr lang="en-US" dirty="0" err="1">
                <a:highlight>
                  <a:srgbClr val="808080"/>
                </a:highlight>
              </a:rPr>
              <a:t>kim.age</a:t>
            </a:r>
            <a:r>
              <a:rPr lang="en-US" dirty="0">
                <a:highlight>
                  <a:srgbClr val="808080"/>
                </a:highlight>
              </a:rPr>
              <a:t> = 88;</a:t>
            </a:r>
          </a:p>
          <a:p>
            <a:pPr marL="0" indent="0">
              <a:buNone/>
            </a:pPr>
            <a:r>
              <a:rPr lang="en-US" dirty="0">
                <a:highlight>
                  <a:srgbClr val="808080"/>
                </a:highlight>
              </a:rPr>
              <a:t>console.log(</a:t>
            </a:r>
            <a:r>
              <a:rPr lang="en-US" dirty="0" err="1">
                <a:highlight>
                  <a:srgbClr val="808080"/>
                </a:highlight>
              </a:rPr>
              <a:t>kim.age</a:t>
            </a:r>
            <a:r>
              <a:rPr lang="en-US" dirty="0">
                <a:highlight>
                  <a:srgbClr val="808080"/>
                </a:highlight>
              </a:rPr>
              <a:t>);</a:t>
            </a:r>
          </a:p>
          <a:p>
            <a:pPr marL="0" indent="0">
              <a:buNone/>
            </a:pPr>
            <a:r>
              <a:rPr lang="en-US" dirty="0">
                <a:highlight>
                  <a:srgbClr val="808080"/>
                </a:highlight>
              </a:rPr>
              <a:t>// → undefined</a:t>
            </a:r>
          </a:p>
        </p:txBody>
      </p:sp>
    </p:spTree>
    <p:extLst>
      <p:ext uri="{BB962C8B-B14F-4D97-AF65-F5344CB8AC3E}">
        <p14:creationId xmlns:p14="http://schemas.microsoft.com/office/powerpoint/2010/main" val="3424315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66FB-712C-4574-9B9F-5743A1E26EE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EB54141-571B-4CC7-95C6-C05FD66BFB26}"/>
              </a:ext>
            </a:extLst>
          </p:cNvPr>
          <p:cNvSpPr>
            <a:spLocks noGrp="1"/>
          </p:cNvSpPr>
          <p:nvPr>
            <p:ph idx="1"/>
          </p:nvPr>
        </p:nvSpPr>
        <p:spPr/>
        <p:txBody>
          <a:bodyPr>
            <a:normAutofit fontScale="92500"/>
          </a:bodyPr>
          <a:lstStyle/>
          <a:p>
            <a:pPr marL="0" indent="0">
              <a:buNone/>
            </a:pPr>
            <a:r>
              <a:rPr lang="en-US" dirty="0"/>
              <a:t>Values of type string, number, and Boolean are not objects, and though</a:t>
            </a:r>
          </a:p>
          <a:p>
            <a:pPr marL="0" indent="0">
              <a:buNone/>
            </a:pPr>
            <a:r>
              <a:rPr lang="en-US" dirty="0"/>
              <a:t>the language doesn’t complain if you try to set new properties on them, it</a:t>
            </a:r>
          </a:p>
          <a:p>
            <a:pPr marL="0" indent="0">
              <a:buNone/>
            </a:pPr>
            <a:r>
              <a:rPr lang="en-US" dirty="0"/>
              <a:t>doesn’t actually store those properties.</a:t>
            </a:r>
          </a:p>
          <a:p>
            <a:pPr marL="0" indent="0">
              <a:buNone/>
            </a:pPr>
            <a:r>
              <a:rPr lang="en-US" dirty="0"/>
              <a:t>But these types do have built-in properties. Every string value has a number</a:t>
            </a:r>
          </a:p>
          <a:p>
            <a:pPr marL="0" indent="0">
              <a:buNone/>
            </a:pPr>
            <a:r>
              <a:rPr lang="en-US" dirty="0"/>
              <a:t>of methods. Some very useful ones are slice and </a:t>
            </a:r>
            <a:r>
              <a:rPr lang="en-US" b="1" dirty="0" err="1"/>
              <a:t>indexOf</a:t>
            </a:r>
            <a:r>
              <a:rPr lang="en-US" dirty="0"/>
              <a:t>, which resemble the array methods of the same name.</a:t>
            </a:r>
          </a:p>
          <a:p>
            <a:pPr marL="0" indent="0">
              <a:buNone/>
            </a:pPr>
            <a:r>
              <a:rPr lang="en-US" dirty="0">
                <a:highlight>
                  <a:srgbClr val="808080"/>
                </a:highlight>
              </a:rPr>
              <a:t>console.log("</a:t>
            </a:r>
            <a:r>
              <a:rPr lang="en-US" dirty="0" err="1">
                <a:highlight>
                  <a:srgbClr val="808080"/>
                </a:highlight>
              </a:rPr>
              <a:t>coconuts".slice</a:t>
            </a:r>
            <a:r>
              <a:rPr lang="en-US" dirty="0">
                <a:highlight>
                  <a:srgbClr val="808080"/>
                </a:highlight>
              </a:rPr>
              <a:t>(4, 7));</a:t>
            </a:r>
          </a:p>
          <a:p>
            <a:pPr marL="0" indent="0">
              <a:buNone/>
            </a:pPr>
            <a:r>
              <a:rPr lang="en-US" dirty="0">
                <a:highlight>
                  <a:srgbClr val="808080"/>
                </a:highlight>
              </a:rPr>
              <a:t>// → nut</a:t>
            </a:r>
          </a:p>
          <a:p>
            <a:pPr marL="0" indent="0">
              <a:buNone/>
            </a:pPr>
            <a:r>
              <a:rPr lang="en-US" dirty="0">
                <a:highlight>
                  <a:srgbClr val="808080"/>
                </a:highlight>
              </a:rPr>
              <a:t>console.log("coconut".</a:t>
            </a:r>
            <a:r>
              <a:rPr lang="en-US" dirty="0" err="1">
                <a:highlight>
                  <a:srgbClr val="808080"/>
                </a:highlight>
              </a:rPr>
              <a:t>indexOf</a:t>
            </a:r>
            <a:r>
              <a:rPr lang="en-US" dirty="0">
                <a:highlight>
                  <a:srgbClr val="808080"/>
                </a:highlight>
              </a:rPr>
              <a:t>("u"));</a:t>
            </a:r>
          </a:p>
          <a:p>
            <a:pPr marL="0" indent="0">
              <a:buNone/>
            </a:pPr>
            <a:r>
              <a:rPr lang="en-US" dirty="0">
                <a:highlight>
                  <a:srgbClr val="808080"/>
                </a:highlight>
              </a:rPr>
              <a:t>// → 5</a:t>
            </a:r>
          </a:p>
        </p:txBody>
      </p:sp>
    </p:spTree>
    <p:extLst>
      <p:ext uri="{BB962C8B-B14F-4D97-AF65-F5344CB8AC3E}">
        <p14:creationId xmlns:p14="http://schemas.microsoft.com/office/powerpoint/2010/main" val="2394718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4071-6B5F-4C30-8BAA-1BF2C0BFD1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DC6FC3-31FD-4DF9-B3A6-D78E51A3F823}"/>
              </a:ext>
            </a:extLst>
          </p:cNvPr>
          <p:cNvSpPr>
            <a:spLocks noGrp="1"/>
          </p:cNvSpPr>
          <p:nvPr>
            <p:ph idx="1"/>
          </p:nvPr>
        </p:nvSpPr>
        <p:spPr/>
        <p:txBody>
          <a:bodyPr/>
          <a:lstStyle/>
          <a:p>
            <a:pPr marL="0" indent="0">
              <a:buNone/>
            </a:pPr>
            <a:r>
              <a:rPr lang="en-US" dirty="0">
                <a:highlight>
                  <a:srgbClr val="808080"/>
                </a:highlight>
              </a:rPr>
              <a:t>console.log("one two three".</a:t>
            </a:r>
            <a:r>
              <a:rPr lang="en-US" dirty="0" err="1">
                <a:highlight>
                  <a:srgbClr val="808080"/>
                </a:highlight>
              </a:rPr>
              <a:t>indexOf</a:t>
            </a:r>
            <a:r>
              <a:rPr lang="en-US" dirty="0">
                <a:highlight>
                  <a:srgbClr val="808080"/>
                </a:highlight>
              </a:rPr>
              <a:t>("</a:t>
            </a:r>
            <a:r>
              <a:rPr lang="en-US" dirty="0" err="1">
                <a:highlight>
                  <a:srgbClr val="808080"/>
                </a:highlight>
              </a:rPr>
              <a:t>ee</a:t>
            </a:r>
            <a:r>
              <a:rPr lang="en-US" dirty="0">
                <a:highlight>
                  <a:srgbClr val="808080"/>
                </a:highlight>
              </a:rPr>
              <a:t>"));</a:t>
            </a:r>
          </a:p>
          <a:p>
            <a:pPr marL="0" indent="0">
              <a:buNone/>
            </a:pPr>
            <a:r>
              <a:rPr lang="en-US" dirty="0">
                <a:highlight>
                  <a:srgbClr val="808080"/>
                </a:highlight>
              </a:rPr>
              <a:t>// → 11</a:t>
            </a:r>
          </a:p>
          <a:p>
            <a:pPr marL="0" indent="0">
              <a:buNone/>
            </a:pPr>
            <a:r>
              <a:rPr lang="en-US" dirty="0"/>
              <a:t>The trim method removes whitespace (spaces, newlines, tabs, and similar characters) from the start and end of a string.</a:t>
            </a:r>
          </a:p>
          <a:p>
            <a:pPr marL="0" indent="0">
              <a:buNone/>
            </a:pPr>
            <a:r>
              <a:rPr lang="pt-BR" dirty="0">
                <a:highlight>
                  <a:srgbClr val="808080"/>
                </a:highlight>
              </a:rPr>
              <a:t>console.log(" okay \n ".trim());</a:t>
            </a:r>
          </a:p>
          <a:p>
            <a:pPr marL="0" indent="0">
              <a:buNone/>
            </a:pPr>
            <a:r>
              <a:rPr lang="en-US" dirty="0">
                <a:highlight>
                  <a:srgbClr val="808080"/>
                </a:highlight>
              </a:rPr>
              <a:t>// → okay</a:t>
            </a:r>
          </a:p>
        </p:txBody>
      </p:sp>
    </p:spTree>
    <p:extLst>
      <p:ext uri="{BB962C8B-B14F-4D97-AF65-F5344CB8AC3E}">
        <p14:creationId xmlns:p14="http://schemas.microsoft.com/office/powerpoint/2010/main" val="39229657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6DE3-0112-48A7-A5F9-8BC0FF178411}"/>
              </a:ext>
            </a:extLst>
          </p:cNvPr>
          <p:cNvSpPr>
            <a:spLocks noGrp="1"/>
          </p:cNvSpPr>
          <p:nvPr>
            <p:ph type="title"/>
          </p:nvPr>
        </p:nvSpPr>
        <p:spPr/>
        <p:txBody>
          <a:bodyPr/>
          <a:lstStyle/>
          <a:p>
            <a:r>
              <a:rPr lang="en-US" b="1" dirty="0"/>
              <a:t>JSON</a:t>
            </a:r>
            <a:endParaRPr lang="en-US" dirty="0"/>
          </a:p>
        </p:txBody>
      </p:sp>
      <p:sp>
        <p:nvSpPr>
          <p:cNvPr id="3" name="Content Placeholder 2">
            <a:extLst>
              <a:ext uri="{FF2B5EF4-FFF2-40B4-BE49-F238E27FC236}">
                <a16:creationId xmlns:a16="http://schemas.microsoft.com/office/drawing/2014/main" id="{EC79AC2F-4C39-4CFB-AB84-E045C4FF7904}"/>
              </a:ext>
            </a:extLst>
          </p:cNvPr>
          <p:cNvSpPr>
            <a:spLocks noGrp="1"/>
          </p:cNvSpPr>
          <p:nvPr>
            <p:ph idx="1"/>
          </p:nvPr>
        </p:nvSpPr>
        <p:spPr>
          <a:xfrm>
            <a:off x="549880" y="1729068"/>
            <a:ext cx="9876820" cy="4563782"/>
          </a:xfrm>
        </p:spPr>
        <p:txBody>
          <a:bodyPr>
            <a:normAutofit fontScale="92500"/>
          </a:bodyPr>
          <a:lstStyle/>
          <a:p>
            <a:pPr algn="just"/>
            <a:r>
              <a:rPr lang="en-US" sz="2800" b="1" i="0" dirty="0">
                <a:effectLst/>
              </a:rPr>
              <a:t>JSON</a:t>
            </a:r>
            <a:r>
              <a:rPr lang="en-US" sz="2800" b="0" i="0" dirty="0">
                <a:effectLst/>
              </a:rPr>
              <a:t> (JavaScript Object Notation) is a lightweight data-interchange format. It is easy for humans to read and write. It is easy for machines to parse and generate. It is based on a subset of the JavaScript Programming Language Standard ECMA-262 3rd Edition - December 1999. JSON is a text format that is completely language independent but uses conventions that are familiar to programmers of the C-family of languages, including C, C++, C#, Java, JavaScript, Perl, Python, and many others. These properties make JSON an ideal data-interchange language</a:t>
            </a:r>
            <a:r>
              <a:rPr lang="en-US" sz="2800" b="0" i="0" dirty="0">
                <a:effectLst/>
                <a:latin typeface="Gthon"/>
              </a:rPr>
              <a:t>.</a:t>
            </a:r>
            <a:endParaRPr lang="en-US" sz="2800" dirty="0">
              <a:latin typeface="Gthon"/>
            </a:endParaRPr>
          </a:p>
        </p:txBody>
      </p:sp>
    </p:spTree>
    <p:extLst>
      <p:ext uri="{BB962C8B-B14F-4D97-AF65-F5344CB8AC3E}">
        <p14:creationId xmlns:p14="http://schemas.microsoft.com/office/powerpoint/2010/main" val="2884877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B78A-55C3-4463-BAF3-BCFCC3A9469C}"/>
              </a:ext>
            </a:extLst>
          </p:cNvPr>
          <p:cNvSpPr>
            <a:spLocks noGrp="1"/>
          </p:cNvSpPr>
          <p:nvPr>
            <p:ph type="title"/>
          </p:nvPr>
        </p:nvSpPr>
        <p:spPr/>
        <p:txBody>
          <a:bodyPr/>
          <a:lstStyle/>
          <a:p>
            <a:r>
              <a:rPr lang="en-US" b="1" dirty="0"/>
              <a:t>JSON</a:t>
            </a:r>
            <a:endParaRPr lang="en-US" dirty="0"/>
          </a:p>
        </p:txBody>
      </p:sp>
      <p:sp>
        <p:nvSpPr>
          <p:cNvPr id="3" name="Content Placeholder 2">
            <a:extLst>
              <a:ext uri="{FF2B5EF4-FFF2-40B4-BE49-F238E27FC236}">
                <a16:creationId xmlns:a16="http://schemas.microsoft.com/office/drawing/2014/main" id="{CE91653E-12C2-4241-BCE5-D925D2C1A913}"/>
              </a:ext>
            </a:extLst>
          </p:cNvPr>
          <p:cNvSpPr>
            <a:spLocks noGrp="1"/>
          </p:cNvSpPr>
          <p:nvPr>
            <p:ph idx="1"/>
          </p:nvPr>
        </p:nvSpPr>
        <p:spPr>
          <a:xfrm>
            <a:off x="1103312" y="1563758"/>
            <a:ext cx="8946541" cy="4684642"/>
          </a:xfrm>
        </p:spPr>
        <p:txBody>
          <a:bodyPr>
            <a:normAutofit/>
          </a:bodyPr>
          <a:lstStyle/>
          <a:p>
            <a:r>
              <a:rPr lang="en-US" sz="2400" dirty="0"/>
              <a:t>What we can do is </a:t>
            </a:r>
            <a:r>
              <a:rPr lang="en-US" sz="2400" i="1" dirty="0"/>
              <a:t>serialize </a:t>
            </a:r>
            <a:r>
              <a:rPr lang="en-US" sz="2400" dirty="0"/>
              <a:t>the data. That means it is converted into a</a:t>
            </a:r>
          </a:p>
          <a:p>
            <a:r>
              <a:rPr lang="en-US" sz="2400" dirty="0"/>
              <a:t>flat description. A popular serialization format is called </a:t>
            </a:r>
            <a:r>
              <a:rPr lang="en-US" sz="2400" i="1" dirty="0"/>
              <a:t>JSON </a:t>
            </a:r>
            <a:r>
              <a:rPr lang="en-US" sz="2400" dirty="0"/>
              <a:t>(pronounced</a:t>
            </a:r>
          </a:p>
          <a:p>
            <a:r>
              <a:rPr lang="en-US" sz="2400" dirty="0"/>
              <a:t>“Jason”), which stands for JavaScript Object Notation. It is widely used as a</a:t>
            </a:r>
          </a:p>
          <a:p>
            <a:r>
              <a:rPr lang="en-US" sz="2400" dirty="0"/>
              <a:t>data storage and communication format on the Web, even in languages other</a:t>
            </a:r>
          </a:p>
          <a:p>
            <a:r>
              <a:rPr lang="en-US" sz="2400" dirty="0"/>
              <a:t>than JavaScript.</a:t>
            </a:r>
          </a:p>
        </p:txBody>
      </p:sp>
    </p:spTree>
    <p:extLst>
      <p:ext uri="{BB962C8B-B14F-4D97-AF65-F5344CB8AC3E}">
        <p14:creationId xmlns:p14="http://schemas.microsoft.com/office/powerpoint/2010/main" val="1707050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B375F-3E74-4318-A2C3-56BE32B54903}"/>
              </a:ext>
            </a:extLst>
          </p:cNvPr>
          <p:cNvSpPr>
            <a:spLocks noGrp="1"/>
          </p:cNvSpPr>
          <p:nvPr>
            <p:ph type="title"/>
          </p:nvPr>
        </p:nvSpPr>
        <p:spPr/>
        <p:txBody>
          <a:bodyPr/>
          <a:lstStyle/>
          <a:p>
            <a:r>
              <a:rPr lang="en-US" b="1" dirty="0">
                <a:solidFill>
                  <a:schemeClr val="accent3"/>
                </a:solidFill>
              </a:rPr>
              <a:t>Properties</a:t>
            </a:r>
            <a:endParaRPr lang="en-US" dirty="0">
              <a:solidFill>
                <a:schemeClr val="accent3"/>
              </a:solidFill>
            </a:endParaRPr>
          </a:p>
        </p:txBody>
      </p:sp>
      <p:sp>
        <p:nvSpPr>
          <p:cNvPr id="3" name="Content Placeholder 2">
            <a:extLst>
              <a:ext uri="{FF2B5EF4-FFF2-40B4-BE49-F238E27FC236}">
                <a16:creationId xmlns:a16="http://schemas.microsoft.com/office/drawing/2014/main" id="{A67DD36A-3A3F-4154-AF01-5FCC5BD1FA42}"/>
              </a:ext>
            </a:extLst>
          </p:cNvPr>
          <p:cNvSpPr>
            <a:spLocks noGrp="1"/>
          </p:cNvSpPr>
          <p:nvPr>
            <p:ph idx="1"/>
          </p:nvPr>
        </p:nvSpPr>
        <p:spPr>
          <a:xfrm>
            <a:off x="861391" y="1404730"/>
            <a:ext cx="9484224" cy="5212947"/>
          </a:xfrm>
        </p:spPr>
        <p:txBody>
          <a:bodyPr>
            <a:normAutofit/>
          </a:bodyPr>
          <a:lstStyle/>
          <a:p>
            <a:pPr marL="0" indent="0" algn="just">
              <a:buNone/>
            </a:pPr>
            <a:r>
              <a:rPr lang="en-US" sz="2400" dirty="0"/>
              <a:t>Almost all JavaScript values have properties. The exceptions are null and undefined. If you try to access a property on one of these nonvalues, you get an error.</a:t>
            </a:r>
          </a:p>
          <a:p>
            <a:pPr marL="0" indent="0" algn="just">
              <a:buNone/>
            </a:pPr>
            <a:r>
              <a:rPr lang="en-US" sz="2400" dirty="0" err="1">
                <a:highlight>
                  <a:srgbClr val="808080"/>
                </a:highlight>
              </a:rPr>
              <a:t>null.length</a:t>
            </a:r>
            <a:r>
              <a:rPr lang="en-US" sz="2400" dirty="0">
                <a:highlight>
                  <a:srgbClr val="808080"/>
                </a:highlight>
              </a:rPr>
              <a:t>;</a:t>
            </a:r>
          </a:p>
          <a:p>
            <a:pPr marL="0" indent="0" algn="just">
              <a:buNone/>
            </a:pPr>
            <a:r>
              <a:rPr lang="en-US" sz="2400" dirty="0"/>
              <a:t>// → </a:t>
            </a:r>
            <a:r>
              <a:rPr lang="en-US" sz="2400" dirty="0" err="1"/>
              <a:t>TypeError</a:t>
            </a:r>
            <a:r>
              <a:rPr lang="en-US" sz="2400" dirty="0"/>
              <a:t>: null has no properties</a:t>
            </a:r>
          </a:p>
          <a:p>
            <a:pPr marL="0" indent="0" algn="just">
              <a:buNone/>
            </a:pPr>
            <a:endParaRPr lang="en-US" sz="2400" dirty="0"/>
          </a:p>
          <a:p>
            <a:pPr marL="0" indent="0" algn="just">
              <a:buNone/>
            </a:pPr>
            <a:r>
              <a:rPr lang="en-US" sz="2400" dirty="0"/>
              <a:t>The two main ways to access properties in JavaScript are with a dot and with square brackets. </a:t>
            </a:r>
          </a:p>
          <a:p>
            <a:pPr marL="0" indent="0" algn="just">
              <a:buNone/>
            </a:pPr>
            <a:r>
              <a:rPr lang="en-US" sz="2400" dirty="0"/>
              <a:t>Both </a:t>
            </a:r>
            <a:r>
              <a:rPr lang="en-US" sz="2400" dirty="0" err="1"/>
              <a:t>value.x</a:t>
            </a:r>
            <a:r>
              <a:rPr lang="en-US" sz="2400" dirty="0"/>
              <a:t> and value[x] access a property on value—but</a:t>
            </a:r>
          </a:p>
          <a:p>
            <a:pPr marL="0" indent="0" algn="just">
              <a:buNone/>
            </a:pPr>
            <a:r>
              <a:rPr lang="en-US" sz="2400" dirty="0"/>
              <a:t>not necessarily the same property.</a:t>
            </a:r>
          </a:p>
        </p:txBody>
      </p:sp>
    </p:spTree>
    <p:extLst>
      <p:ext uri="{BB962C8B-B14F-4D97-AF65-F5344CB8AC3E}">
        <p14:creationId xmlns:p14="http://schemas.microsoft.com/office/powerpoint/2010/main" val="4193654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3EB2-A31A-4404-BD1E-3B922659D6AC}"/>
              </a:ext>
            </a:extLst>
          </p:cNvPr>
          <p:cNvSpPr>
            <a:spLocks noGrp="1"/>
          </p:cNvSpPr>
          <p:nvPr>
            <p:ph type="title"/>
          </p:nvPr>
        </p:nvSpPr>
        <p:spPr/>
        <p:txBody>
          <a:bodyPr/>
          <a:lstStyle/>
          <a:p>
            <a:r>
              <a:rPr lang="en-US" dirty="0"/>
              <a:t>Con…</a:t>
            </a:r>
          </a:p>
        </p:txBody>
      </p:sp>
      <p:sp>
        <p:nvSpPr>
          <p:cNvPr id="3" name="Content Placeholder 2">
            <a:extLst>
              <a:ext uri="{FF2B5EF4-FFF2-40B4-BE49-F238E27FC236}">
                <a16:creationId xmlns:a16="http://schemas.microsoft.com/office/drawing/2014/main" id="{4BDD94E1-5C87-47DD-B101-ADA1A9F21146}"/>
              </a:ext>
            </a:extLst>
          </p:cNvPr>
          <p:cNvSpPr>
            <a:spLocks noGrp="1"/>
          </p:cNvSpPr>
          <p:nvPr>
            <p:ph idx="1"/>
          </p:nvPr>
        </p:nvSpPr>
        <p:spPr>
          <a:xfrm>
            <a:off x="848140" y="1577010"/>
            <a:ext cx="9201714" cy="4828272"/>
          </a:xfrm>
        </p:spPr>
        <p:txBody>
          <a:bodyPr>
            <a:normAutofit fontScale="92500"/>
          </a:bodyPr>
          <a:lstStyle/>
          <a:p>
            <a:pPr marL="0" indent="0">
              <a:buNone/>
            </a:pPr>
            <a:r>
              <a:rPr lang="en-US" sz="2400" dirty="0"/>
              <a:t>JSON looks similar to JavaScript’s way of writing arrays and objects, with a</a:t>
            </a:r>
          </a:p>
          <a:p>
            <a:pPr marL="0" indent="0">
              <a:buNone/>
            </a:pPr>
            <a:r>
              <a:rPr lang="en-US" sz="2400" dirty="0"/>
              <a:t>few restrictions. All property names have to be surrounded by double quotes, and only simple data expressions are allowed—no function calls, bindings, or anything that involves actual computation. Comments are not allowed in JSON.</a:t>
            </a:r>
          </a:p>
          <a:p>
            <a:pPr marL="0" indent="0">
              <a:buNone/>
            </a:pPr>
            <a:r>
              <a:rPr lang="en-US" sz="2400" dirty="0"/>
              <a:t>A journal entry might look like this when represented as JSON data:</a:t>
            </a:r>
          </a:p>
          <a:p>
            <a:pPr marL="0" indent="0">
              <a:buNone/>
            </a:pPr>
            <a:r>
              <a:rPr lang="en-US" sz="2400" dirty="0">
                <a:highlight>
                  <a:srgbClr val="808080"/>
                </a:highlight>
              </a:rPr>
              <a:t>{</a:t>
            </a:r>
          </a:p>
          <a:p>
            <a:pPr marL="0" indent="0">
              <a:buNone/>
            </a:pPr>
            <a:r>
              <a:rPr lang="en-US" sz="2400" dirty="0">
                <a:highlight>
                  <a:srgbClr val="808080"/>
                </a:highlight>
              </a:rPr>
              <a:t>"squirrel": false,</a:t>
            </a:r>
          </a:p>
          <a:p>
            <a:pPr marL="0" indent="0">
              <a:buNone/>
            </a:pPr>
            <a:r>
              <a:rPr lang="en-US" sz="2400" dirty="0">
                <a:highlight>
                  <a:srgbClr val="808080"/>
                </a:highlight>
              </a:rPr>
              <a:t>"events": ["work", "touched tree", "pizza", "running"]</a:t>
            </a:r>
          </a:p>
          <a:p>
            <a:pPr marL="0" indent="0">
              <a:buNone/>
            </a:pPr>
            <a:r>
              <a:rPr lang="en-US" sz="2400" dirty="0">
                <a:highlight>
                  <a:srgbClr val="808080"/>
                </a:highlight>
              </a:rPr>
              <a:t>}</a:t>
            </a:r>
          </a:p>
        </p:txBody>
      </p:sp>
    </p:spTree>
    <p:extLst>
      <p:ext uri="{BB962C8B-B14F-4D97-AF65-F5344CB8AC3E}">
        <p14:creationId xmlns:p14="http://schemas.microsoft.com/office/powerpoint/2010/main" val="27161174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41D3-52EF-4422-A5A2-00A6A34642C4}"/>
              </a:ext>
            </a:extLst>
          </p:cNvPr>
          <p:cNvSpPr>
            <a:spLocks noGrp="1"/>
          </p:cNvSpPr>
          <p:nvPr>
            <p:ph type="title"/>
          </p:nvPr>
        </p:nvSpPr>
        <p:spPr/>
        <p:txBody>
          <a:bodyPr/>
          <a:lstStyle/>
          <a:p>
            <a:r>
              <a:rPr lang="en-US" dirty="0"/>
              <a:t>Con…</a:t>
            </a:r>
          </a:p>
        </p:txBody>
      </p:sp>
      <p:sp>
        <p:nvSpPr>
          <p:cNvPr id="3" name="Content Placeholder 2">
            <a:extLst>
              <a:ext uri="{FF2B5EF4-FFF2-40B4-BE49-F238E27FC236}">
                <a16:creationId xmlns:a16="http://schemas.microsoft.com/office/drawing/2014/main" id="{8561C5DA-0196-4A0B-A24F-A2C8CD4D0395}"/>
              </a:ext>
            </a:extLst>
          </p:cNvPr>
          <p:cNvSpPr>
            <a:spLocks noGrp="1"/>
          </p:cNvSpPr>
          <p:nvPr>
            <p:ph idx="1"/>
          </p:nvPr>
        </p:nvSpPr>
        <p:spPr>
          <a:xfrm>
            <a:off x="1103312" y="1470992"/>
            <a:ext cx="8946541" cy="5115338"/>
          </a:xfrm>
        </p:spPr>
        <p:txBody>
          <a:bodyPr>
            <a:normAutofit lnSpcReduction="10000"/>
          </a:bodyPr>
          <a:lstStyle/>
          <a:p>
            <a:pPr marL="0" indent="0">
              <a:buNone/>
            </a:pPr>
            <a:r>
              <a:rPr lang="en-US" sz="2400" dirty="0"/>
              <a:t>JavaScript gives us the functions </a:t>
            </a:r>
            <a:r>
              <a:rPr lang="en-US" sz="2400" dirty="0" err="1"/>
              <a:t>JSON.stringify</a:t>
            </a:r>
            <a:r>
              <a:rPr lang="en-US" sz="2400" dirty="0"/>
              <a:t> and </a:t>
            </a:r>
            <a:r>
              <a:rPr lang="en-US" sz="2400" dirty="0" err="1"/>
              <a:t>JSON.parse</a:t>
            </a:r>
            <a:r>
              <a:rPr lang="en-US" sz="2400" dirty="0"/>
              <a:t> to convert</a:t>
            </a:r>
          </a:p>
          <a:p>
            <a:pPr marL="0" indent="0">
              <a:buNone/>
            </a:pPr>
            <a:r>
              <a:rPr lang="en-US" sz="2400" dirty="0"/>
              <a:t>data to and from this format. The first takes a JavaScript value and returns</a:t>
            </a:r>
          </a:p>
          <a:p>
            <a:pPr marL="0" indent="0">
              <a:buNone/>
            </a:pPr>
            <a:r>
              <a:rPr lang="en-US" sz="2400" dirty="0"/>
              <a:t>a JSON-encoded string. The second takes such a string and converts it to the value it encodes.</a:t>
            </a:r>
          </a:p>
          <a:p>
            <a:pPr marL="0" indent="0">
              <a:buNone/>
            </a:pPr>
            <a:r>
              <a:rPr lang="en-US" sz="2400" dirty="0">
                <a:highlight>
                  <a:srgbClr val="808080"/>
                </a:highlight>
              </a:rPr>
              <a:t>let string = </a:t>
            </a:r>
            <a:r>
              <a:rPr lang="en-US" sz="2400" dirty="0" err="1">
                <a:highlight>
                  <a:srgbClr val="808080"/>
                </a:highlight>
              </a:rPr>
              <a:t>JSON.stringify</a:t>
            </a:r>
            <a:r>
              <a:rPr lang="en-US" sz="2400" dirty="0">
                <a:highlight>
                  <a:srgbClr val="808080"/>
                </a:highlight>
              </a:rPr>
              <a:t>({squirrel: false,</a:t>
            </a:r>
          </a:p>
          <a:p>
            <a:pPr marL="0" indent="0">
              <a:buNone/>
            </a:pPr>
            <a:r>
              <a:rPr lang="en-US" sz="2400" dirty="0">
                <a:highlight>
                  <a:srgbClr val="808080"/>
                </a:highlight>
              </a:rPr>
              <a:t>events: ["weekend"]});</a:t>
            </a:r>
          </a:p>
          <a:p>
            <a:pPr marL="0" indent="0">
              <a:buNone/>
            </a:pPr>
            <a:r>
              <a:rPr lang="en-US" sz="2400" dirty="0">
                <a:highlight>
                  <a:srgbClr val="808080"/>
                </a:highlight>
              </a:rPr>
              <a:t>console.log(string);</a:t>
            </a:r>
          </a:p>
          <a:p>
            <a:pPr marL="0" indent="0">
              <a:buNone/>
            </a:pPr>
            <a:r>
              <a:rPr lang="en-US" sz="2400" dirty="0">
                <a:highlight>
                  <a:srgbClr val="808080"/>
                </a:highlight>
              </a:rPr>
              <a:t>// → {"</a:t>
            </a:r>
            <a:r>
              <a:rPr lang="en-US" sz="2400" dirty="0" err="1">
                <a:highlight>
                  <a:srgbClr val="808080"/>
                </a:highlight>
              </a:rPr>
              <a:t>squirrel":false,"events</a:t>
            </a:r>
            <a:r>
              <a:rPr lang="en-US" sz="2400" dirty="0">
                <a:highlight>
                  <a:srgbClr val="808080"/>
                </a:highlight>
              </a:rPr>
              <a:t>":["weekend"]}</a:t>
            </a:r>
          </a:p>
          <a:p>
            <a:pPr marL="0" indent="0">
              <a:buNone/>
            </a:pPr>
            <a:r>
              <a:rPr lang="en-US" sz="2400" dirty="0">
                <a:highlight>
                  <a:srgbClr val="808080"/>
                </a:highlight>
              </a:rPr>
              <a:t>console.log(</a:t>
            </a:r>
            <a:r>
              <a:rPr lang="en-US" sz="2400" dirty="0" err="1">
                <a:highlight>
                  <a:srgbClr val="808080"/>
                </a:highlight>
              </a:rPr>
              <a:t>JSON.parse</a:t>
            </a:r>
            <a:r>
              <a:rPr lang="en-US" sz="2400" dirty="0">
                <a:highlight>
                  <a:srgbClr val="808080"/>
                </a:highlight>
              </a:rPr>
              <a:t>(string).events);</a:t>
            </a:r>
          </a:p>
          <a:p>
            <a:pPr marL="0" indent="0">
              <a:buNone/>
            </a:pPr>
            <a:r>
              <a:rPr lang="en-US" sz="2400" dirty="0">
                <a:highlight>
                  <a:srgbClr val="808080"/>
                </a:highlight>
              </a:rPr>
              <a:t>// → ["weekend"]</a:t>
            </a:r>
          </a:p>
        </p:txBody>
      </p:sp>
    </p:spTree>
    <p:extLst>
      <p:ext uri="{BB962C8B-B14F-4D97-AF65-F5344CB8AC3E}">
        <p14:creationId xmlns:p14="http://schemas.microsoft.com/office/powerpoint/2010/main" val="256945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42EF-4F8C-43C5-8B13-B9298928D776}"/>
              </a:ext>
            </a:extLst>
          </p:cNvPr>
          <p:cNvSpPr>
            <a:spLocks noGrp="1"/>
          </p:cNvSpPr>
          <p:nvPr>
            <p:ph type="title"/>
          </p:nvPr>
        </p:nvSpPr>
        <p:spPr/>
        <p:txBody>
          <a:bodyPr/>
          <a:lstStyle/>
          <a:p>
            <a:r>
              <a:rPr lang="en-US" sz="4000" b="1" i="0" dirty="0">
                <a:solidFill>
                  <a:schemeClr val="accent3"/>
                </a:solidFill>
                <a:effectLst/>
                <a:latin typeface="Calibri" panose="020F0502020204030204" pitchFamily="34" charset="0"/>
              </a:rPr>
              <a:t>Strings Methods</a:t>
            </a:r>
            <a:r>
              <a:rPr lang="en-US" sz="4000" b="1" dirty="0">
                <a:solidFill>
                  <a:schemeClr val="accent3"/>
                </a:solidFill>
              </a:rPr>
              <a:t> </a:t>
            </a:r>
            <a:br>
              <a:rPr lang="en-US" sz="4000" dirty="0">
                <a:solidFill>
                  <a:schemeClr val="tx1"/>
                </a:solidFill>
              </a:rPr>
            </a:br>
            <a:r>
              <a:rPr lang="en-US" sz="4000" dirty="0">
                <a:solidFill>
                  <a:schemeClr val="tx1"/>
                </a:solidFill>
              </a:rPr>
              <a:t> </a:t>
            </a:r>
            <a:br>
              <a:rPr lang="en-US" sz="4000" dirty="0">
                <a:solidFill>
                  <a:schemeClr val="tx1"/>
                </a:solidFill>
              </a:rPr>
            </a:br>
            <a:endParaRPr lang="en-US" sz="4000" dirty="0">
              <a:solidFill>
                <a:schemeClr val="tx1"/>
              </a:solidFill>
            </a:endParaRPr>
          </a:p>
        </p:txBody>
      </p:sp>
      <p:pic>
        <p:nvPicPr>
          <p:cNvPr id="5" name="Picture 4">
            <a:extLst>
              <a:ext uri="{FF2B5EF4-FFF2-40B4-BE49-F238E27FC236}">
                <a16:creationId xmlns:a16="http://schemas.microsoft.com/office/drawing/2014/main" id="{A7EFBCFB-F62A-4A67-81D8-47623E3D89CA}"/>
              </a:ext>
            </a:extLst>
          </p:cNvPr>
          <p:cNvPicPr>
            <a:picLocks noChangeAspect="1"/>
          </p:cNvPicPr>
          <p:nvPr/>
        </p:nvPicPr>
        <p:blipFill>
          <a:blip r:embed="rId2"/>
          <a:stretch>
            <a:fillRect/>
          </a:stretch>
        </p:blipFill>
        <p:spPr>
          <a:xfrm>
            <a:off x="877905" y="1723009"/>
            <a:ext cx="9327034" cy="3676765"/>
          </a:xfrm>
          <a:prstGeom prst="rect">
            <a:avLst/>
          </a:prstGeom>
        </p:spPr>
      </p:pic>
    </p:spTree>
    <p:extLst>
      <p:ext uri="{BB962C8B-B14F-4D97-AF65-F5344CB8AC3E}">
        <p14:creationId xmlns:p14="http://schemas.microsoft.com/office/powerpoint/2010/main" val="1804514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C5D7B-9D18-4681-95D9-1C30FB8DD1D1}"/>
              </a:ext>
            </a:extLst>
          </p:cNvPr>
          <p:cNvSpPr>
            <a:spLocks noGrp="1"/>
          </p:cNvSpPr>
          <p:nvPr>
            <p:ph type="title"/>
          </p:nvPr>
        </p:nvSpPr>
        <p:spPr/>
        <p:txBody>
          <a:bodyPr/>
          <a:lstStyle/>
          <a:p>
            <a:r>
              <a:rPr lang="en-US" sz="4000" b="0" i="0" dirty="0">
                <a:solidFill>
                  <a:schemeClr val="tx1"/>
                </a:solidFill>
                <a:effectLst/>
                <a:latin typeface="Calibri" panose="020F0502020204030204" pitchFamily="34" charset="0"/>
              </a:rPr>
              <a:t>The length() Method</a:t>
            </a:r>
            <a:r>
              <a:rPr lang="en-US" sz="4000" dirty="0">
                <a:solidFill>
                  <a:schemeClr val="tx1"/>
                </a:solidFill>
              </a:rPr>
              <a:t> </a:t>
            </a:r>
            <a:br>
              <a:rPr lang="en-US" sz="4000" dirty="0">
                <a:solidFill>
                  <a:schemeClr val="tx1"/>
                </a:solidFill>
              </a:rPr>
            </a:br>
            <a:endParaRPr lang="en-US" sz="4000" dirty="0">
              <a:solidFill>
                <a:schemeClr val="tx1"/>
              </a:solidFill>
            </a:endParaRPr>
          </a:p>
        </p:txBody>
      </p:sp>
      <p:pic>
        <p:nvPicPr>
          <p:cNvPr id="5" name="Picture 4">
            <a:extLst>
              <a:ext uri="{FF2B5EF4-FFF2-40B4-BE49-F238E27FC236}">
                <a16:creationId xmlns:a16="http://schemas.microsoft.com/office/drawing/2014/main" id="{9A0891E6-7435-48A5-8F23-CBA195CCEB86}"/>
              </a:ext>
            </a:extLst>
          </p:cNvPr>
          <p:cNvPicPr>
            <a:picLocks noChangeAspect="1"/>
          </p:cNvPicPr>
          <p:nvPr/>
        </p:nvPicPr>
        <p:blipFill>
          <a:blip r:embed="rId2"/>
          <a:stretch>
            <a:fillRect/>
          </a:stretch>
        </p:blipFill>
        <p:spPr>
          <a:xfrm>
            <a:off x="768212" y="1503027"/>
            <a:ext cx="10248900" cy="4556530"/>
          </a:xfrm>
          <a:prstGeom prst="rect">
            <a:avLst/>
          </a:prstGeom>
        </p:spPr>
      </p:pic>
    </p:spTree>
    <p:extLst>
      <p:ext uri="{BB962C8B-B14F-4D97-AF65-F5344CB8AC3E}">
        <p14:creationId xmlns:p14="http://schemas.microsoft.com/office/powerpoint/2010/main" val="2239141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7FD6-4710-49BE-A60C-F242F7DF2BEB}"/>
              </a:ext>
            </a:extLst>
          </p:cNvPr>
          <p:cNvSpPr>
            <a:spLocks noGrp="1"/>
          </p:cNvSpPr>
          <p:nvPr>
            <p:ph type="title"/>
          </p:nvPr>
        </p:nvSpPr>
        <p:spPr/>
        <p:txBody>
          <a:bodyPr/>
          <a:lstStyle/>
          <a:p>
            <a:r>
              <a:rPr lang="en-US" sz="4000" b="0" i="0" dirty="0">
                <a:solidFill>
                  <a:schemeClr val="tx1"/>
                </a:solidFill>
                <a:effectLst/>
                <a:latin typeface="Calibri" panose="020F0502020204030204" pitchFamily="34" charset="0"/>
              </a:rPr>
              <a:t>The </a:t>
            </a:r>
            <a:r>
              <a:rPr lang="en-US" sz="4000" b="0" i="0" dirty="0" err="1">
                <a:solidFill>
                  <a:schemeClr val="tx1"/>
                </a:solidFill>
                <a:effectLst/>
                <a:latin typeface="Calibri" panose="020F0502020204030204" pitchFamily="34" charset="0"/>
              </a:rPr>
              <a:t>concat</a:t>
            </a:r>
            <a:r>
              <a:rPr lang="en-US" sz="4000" b="0" i="0" dirty="0">
                <a:solidFill>
                  <a:schemeClr val="tx1"/>
                </a:solidFill>
                <a:effectLst/>
                <a:latin typeface="Calibri" panose="020F0502020204030204" pitchFamily="34" charset="0"/>
              </a:rPr>
              <a:t>() Method</a:t>
            </a:r>
            <a:r>
              <a:rPr lang="en-US" sz="4000" dirty="0">
                <a:solidFill>
                  <a:schemeClr val="tx1"/>
                </a:solidFill>
              </a:rPr>
              <a:t> </a:t>
            </a:r>
            <a:br>
              <a:rPr lang="en-US" sz="4000" dirty="0">
                <a:solidFill>
                  <a:schemeClr val="tx1"/>
                </a:solidFill>
              </a:rPr>
            </a:br>
            <a:endParaRPr lang="en-US" sz="4000" dirty="0">
              <a:solidFill>
                <a:schemeClr val="tx1"/>
              </a:solidFill>
            </a:endParaRPr>
          </a:p>
        </p:txBody>
      </p:sp>
      <p:pic>
        <p:nvPicPr>
          <p:cNvPr id="5" name="Picture 4">
            <a:extLst>
              <a:ext uri="{FF2B5EF4-FFF2-40B4-BE49-F238E27FC236}">
                <a16:creationId xmlns:a16="http://schemas.microsoft.com/office/drawing/2014/main" id="{E3CA4F73-6AF9-455C-A79F-CB56C490C6EE}"/>
              </a:ext>
            </a:extLst>
          </p:cNvPr>
          <p:cNvPicPr>
            <a:picLocks noChangeAspect="1"/>
          </p:cNvPicPr>
          <p:nvPr/>
        </p:nvPicPr>
        <p:blipFill>
          <a:blip r:embed="rId2"/>
          <a:stretch>
            <a:fillRect/>
          </a:stretch>
        </p:blipFill>
        <p:spPr>
          <a:xfrm>
            <a:off x="967154" y="1656976"/>
            <a:ext cx="9196754" cy="4315199"/>
          </a:xfrm>
          <a:prstGeom prst="rect">
            <a:avLst/>
          </a:prstGeom>
        </p:spPr>
      </p:pic>
    </p:spTree>
    <p:extLst>
      <p:ext uri="{BB962C8B-B14F-4D97-AF65-F5344CB8AC3E}">
        <p14:creationId xmlns:p14="http://schemas.microsoft.com/office/powerpoint/2010/main" val="907763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49557-20F8-4F66-9792-F0236B3E6D0A}"/>
              </a:ext>
            </a:extLst>
          </p:cNvPr>
          <p:cNvSpPr>
            <a:spLocks noGrp="1"/>
          </p:cNvSpPr>
          <p:nvPr>
            <p:ph type="title"/>
          </p:nvPr>
        </p:nvSpPr>
        <p:spPr>
          <a:xfrm>
            <a:off x="1056419" y="493748"/>
            <a:ext cx="7026643" cy="789929"/>
          </a:xfrm>
        </p:spPr>
        <p:txBody>
          <a:bodyPr/>
          <a:lstStyle/>
          <a:p>
            <a:r>
              <a:rPr lang="en-US" sz="4000" b="0" i="0" dirty="0">
                <a:solidFill>
                  <a:schemeClr val="tx1"/>
                </a:solidFill>
                <a:effectLst/>
                <a:latin typeface="Calibri" panose="020F0502020204030204" pitchFamily="34" charset="0"/>
              </a:rPr>
              <a:t>The trim() Method</a:t>
            </a:r>
            <a:r>
              <a:rPr lang="en-US" sz="4000" dirty="0">
                <a:solidFill>
                  <a:schemeClr val="tx1"/>
                </a:solidFill>
              </a:rPr>
              <a:t> </a:t>
            </a:r>
            <a:br>
              <a:rPr lang="en-US" dirty="0"/>
            </a:br>
            <a:endParaRPr lang="en-US" dirty="0"/>
          </a:p>
        </p:txBody>
      </p:sp>
      <p:pic>
        <p:nvPicPr>
          <p:cNvPr id="5" name="Picture 4">
            <a:extLst>
              <a:ext uri="{FF2B5EF4-FFF2-40B4-BE49-F238E27FC236}">
                <a16:creationId xmlns:a16="http://schemas.microsoft.com/office/drawing/2014/main" id="{FFEB2AF0-C9E6-4F14-8D80-5956B6CC8504}"/>
              </a:ext>
            </a:extLst>
          </p:cNvPr>
          <p:cNvPicPr>
            <a:picLocks noChangeAspect="1"/>
          </p:cNvPicPr>
          <p:nvPr/>
        </p:nvPicPr>
        <p:blipFill>
          <a:blip r:embed="rId2"/>
          <a:stretch>
            <a:fillRect/>
          </a:stretch>
        </p:blipFill>
        <p:spPr>
          <a:xfrm>
            <a:off x="1002323" y="1480597"/>
            <a:ext cx="9048510" cy="4586828"/>
          </a:xfrm>
          <a:prstGeom prst="rect">
            <a:avLst/>
          </a:prstGeom>
        </p:spPr>
      </p:pic>
    </p:spTree>
    <p:extLst>
      <p:ext uri="{BB962C8B-B14F-4D97-AF65-F5344CB8AC3E}">
        <p14:creationId xmlns:p14="http://schemas.microsoft.com/office/powerpoint/2010/main" val="276237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945C-AEC7-43D3-BB8B-8B8C2D8C8228}"/>
              </a:ext>
            </a:extLst>
          </p:cNvPr>
          <p:cNvSpPr>
            <a:spLocks noGrp="1"/>
          </p:cNvSpPr>
          <p:nvPr>
            <p:ph type="title"/>
          </p:nvPr>
        </p:nvSpPr>
        <p:spPr/>
        <p:txBody>
          <a:bodyPr/>
          <a:lstStyle/>
          <a:p>
            <a:r>
              <a:rPr lang="en-US" sz="4000" b="0" i="0" dirty="0">
                <a:solidFill>
                  <a:schemeClr val="tx1"/>
                </a:solidFill>
                <a:effectLst/>
                <a:latin typeface="Calibri" panose="020F0502020204030204" pitchFamily="34" charset="0"/>
              </a:rPr>
              <a:t>The </a:t>
            </a:r>
            <a:r>
              <a:rPr lang="en-US" sz="4000" b="0" i="0" dirty="0" err="1">
                <a:solidFill>
                  <a:schemeClr val="tx1"/>
                </a:solidFill>
                <a:effectLst/>
                <a:latin typeface="Calibri" panose="020F0502020204030204" pitchFamily="34" charset="0"/>
              </a:rPr>
              <a:t>trimStart</a:t>
            </a:r>
            <a:r>
              <a:rPr lang="en-US" sz="4000" b="0" i="0" dirty="0">
                <a:solidFill>
                  <a:schemeClr val="tx1"/>
                </a:solidFill>
                <a:effectLst/>
                <a:latin typeface="Calibri" panose="020F0502020204030204" pitchFamily="34" charset="0"/>
              </a:rPr>
              <a:t>() or </a:t>
            </a:r>
            <a:r>
              <a:rPr lang="en-US" sz="4000" b="0" i="0" dirty="0" err="1">
                <a:solidFill>
                  <a:schemeClr val="tx1"/>
                </a:solidFill>
                <a:effectLst/>
                <a:latin typeface="Calibri" panose="020F0502020204030204" pitchFamily="34" charset="0"/>
              </a:rPr>
              <a:t>trimLeft</a:t>
            </a:r>
            <a:r>
              <a:rPr lang="en-US" sz="4000" b="0" i="0" dirty="0">
                <a:solidFill>
                  <a:schemeClr val="tx1"/>
                </a:solidFill>
                <a:effectLst/>
                <a:latin typeface="Calibri" panose="020F0502020204030204" pitchFamily="34" charset="0"/>
              </a:rPr>
              <a:t>() Method</a:t>
            </a:r>
            <a:r>
              <a:rPr lang="en-US" sz="7200" dirty="0">
                <a:solidFill>
                  <a:schemeClr val="tx1"/>
                </a:solidFill>
              </a:rPr>
              <a:t> </a:t>
            </a:r>
            <a:br>
              <a:rPr lang="en-US" sz="7200" dirty="0">
                <a:solidFill>
                  <a:schemeClr val="tx1"/>
                </a:solidFill>
              </a:rPr>
            </a:br>
            <a:endParaRPr lang="en-US" sz="7200" dirty="0">
              <a:solidFill>
                <a:schemeClr val="tx1"/>
              </a:solidFill>
            </a:endParaRPr>
          </a:p>
        </p:txBody>
      </p:sp>
      <p:pic>
        <p:nvPicPr>
          <p:cNvPr id="5" name="Picture 4">
            <a:extLst>
              <a:ext uri="{FF2B5EF4-FFF2-40B4-BE49-F238E27FC236}">
                <a16:creationId xmlns:a16="http://schemas.microsoft.com/office/drawing/2014/main" id="{A849767C-C70F-4856-8AEC-AD02246304CE}"/>
              </a:ext>
            </a:extLst>
          </p:cNvPr>
          <p:cNvPicPr>
            <a:picLocks noChangeAspect="1"/>
          </p:cNvPicPr>
          <p:nvPr/>
        </p:nvPicPr>
        <p:blipFill>
          <a:blip r:embed="rId2"/>
          <a:stretch>
            <a:fillRect/>
          </a:stretch>
        </p:blipFill>
        <p:spPr>
          <a:xfrm>
            <a:off x="685687" y="1902527"/>
            <a:ext cx="9325569" cy="3517198"/>
          </a:xfrm>
          <a:prstGeom prst="rect">
            <a:avLst/>
          </a:prstGeom>
        </p:spPr>
      </p:pic>
    </p:spTree>
    <p:extLst>
      <p:ext uri="{BB962C8B-B14F-4D97-AF65-F5344CB8AC3E}">
        <p14:creationId xmlns:p14="http://schemas.microsoft.com/office/powerpoint/2010/main" val="986012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2131</TotalTime>
  <Words>2618</Words>
  <Application>Microsoft Office PowerPoint</Application>
  <PresentationFormat>Widescreen</PresentationFormat>
  <Paragraphs>284</Paragraphs>
  <Slides>41</Slides>
  <Notes>6</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Century Gothic</vt:lpstr>
      <vt:lpstr>Consolas</vt:lpstr>
      <vt:lpstr>Gthon</vt:lpstr>
      <vt:lpstr>Wingdings</vt:lpstr>
      <vt:lpstr>Wingdings 3</vt:lpstr>
      <vt:lpstr>Wingdings-Regular</vt:lpstr>
      <vt:lpstr>Ion</vt:lpstr>
      <vt:lpstr>Chapter 4 Data Structures, Objects and Arrays</vt:lpstr>
      <vt:lpstr>Data sets</vt:lpstr>
      <vt:lpstr>PowerPoint Presentation</vt:lpstr>
      <vt:lpstr>Properties</vt:lpstr>
      <vt:lpstr>Strings Methods    </vt:lpstr>
      <vt:lpstr>The length() Method  </vt:lpstr>
      <vt:lpstr>The concat() Method  </vt:lpstr>
      <vt:lpstr>The trim() Method  </vt:lpstr>
      <vt:lpstr>The trimStart() or trimLeft() Method  </vt:lpstr>
      <vt:lpstr>The trimEnd() or trimRight() Method  </vt:lpstr>
      <vt:lpstr>The replace() Method  </vt:lpstr>
      <vt:lpstr>The substring() Method  </vt:lpstr>
      <vt:lpstr>The substr() Method  </vt:lpstr>
      <vt:lpstr>Join and split</vt:lpstr>
      <vt:lpstr>repeat</vt:lpstr>
      <vt:lpstr>   length</vt:lpstr>
      <vt:lpstr>    Methods</vt:lpstr>
      <vt:lpstr>What is an Array  </vt:lpstr>
      <vt:lpstr> Array  </vt:lpstr>
      <vt:lpstr> Array  </vt:lpstr>
      <vt:lpstr>Array Access – Using loop  </vt:lpstr>
      <vt:lpstr>   Exercise  </vt:lpstr>
      <vt:lpstr>Array Methods  </vt:lpstr>
      <vt:lpstr>Array Methods  </vt:lpstr>
      <vt:lpstr>TheforEach() Method  </vt:lpstr>
      <vt:lpstr>   Con…</vt:lpstr>
      <vt:lpstr>Objects</vt:lpstr>
      <vt:lpstr>Example</vt:lpstr>
      <vt:lpstr>Example</vt:lpstr>
      <vt:lpstr>Con…</vt:lpstr>
      <vt:lpstr>Con… </vt:lpstr>
      <vt:lpstr>PowerPoint Presentation</vt:lpstr>
      <vt:lpstr>Array loops</vt:lpstr>
      <vt:lpstr>Using ForEach loop</vt:lpstr>
      <vt:lpstr>Strings and their properties</vt:lpstr>
      <vt:lpstr>PowerPoint Presentation</vt:lpstr>
      <vt:lpstr>PowerPoint Presentation</vt:lpstr>
      <vt:lpstr>JSON</vt:lpstr>
      <vt:lpstr>JSON</vt:lpstr>
      <vt:lpstr>Con…</vt:lpstr>
      <vt:lpstr>Con…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Data Structures: Objects and Arrays</dc:title>
  <dc:creator>Mohamud Osman Hamud</dc:creator>
  <cp:lastModifiedBy>ENG_RABIILE</cp:lastModifiedBy>
  <cp:revision>64</cp:revision>
  <dcterms:created xsi:type="dcterms:W3CDTF">2019-09-14T18:37:52Z</dcterms:created>
  <dcterms:modified xsi:type="dcterms:W3CDTF">2021-12-08T07:21:53Z</dcterms:modified>
</cp:coreProperties>
</file>