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4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CDF1-FE8A-40DD-AEB1-A1F6027E4F0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76BB-EF14-4BAD-9AE9-17A3553B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 binding refers to a built-in object provided by the browser.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represents the browser window that contains the document. Calling its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addEventListener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registers the second argument to be called whenever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described by its first argument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76BB-EF14-4BAD-9AE9-17A3553BF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example attaches a handler to the button node. Clicks on the button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that handler to run, but clicks on the rest of the document do not.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Giving a node an onclick attribute has a similar effect. This works for most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events—you can attach a handler through the attribute whose name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event name with on in front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76BB-EF14-4BAD-9AE9-17A3553BF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given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removeEventListener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be the same function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given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addEventListener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So, to unregister a handler, you’ll want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give the function a name (once, in the example) to be able to pass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value to both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76BB-EF14-4BAD-9AE9-17A3553BF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stored in an event object differs per type of event. We’ll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different types later in the chapter. The object’s type property always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a string identifying the event (such as "click" or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mousedown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76BB-EF14-4BAD-9AE9-17A3553BF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76BB-EF14-4BAD-9AE9-17A3553BF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3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4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3DB6B4-66B0-4ADC-B935-AD505DDA612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9686-E17A-44B7-B0DE-B7CE25A4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97E7-7CF0-4D66-8627-812D0562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06" y="1090961"/>
            <a:ext cx="8825658" cy="3329581"/>
          </a:xfrm>
        </p:spPr>
        <p:txBody>
          <a:bodyPr/>
          <a:lstStyle/>
          <a:p>
            <a:r>
              <a:rPr lang="en-US" b="1" dirty="0"/>
              <a:t>Handling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4449-CE05-4C6D-8225-201ACA9F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4888"/>
            <a:ext cx="8946541" cy="5711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Modifier keys such as shift, control, alt, and meta (command on Mac)</a:t>
            </a:r>
          </a:p>
          <a:p>
            <a:pPr marL="0" indent="0">
              <a:buNone/>
            </a:pPr>
            <a:r>
              <a:rPr lang="en-US" dirty="0"/>
              <a:t>generate key events just like normal keys. But when looking for key combinations,</a:t>
            </a:r>
          </a:p>
          <a:p>
            <a:pPr marL="0" indent="0">
              <a:buNone/>
            </a:pPr>
            <a:r>
              <a:rPr lang="en-US" dirty="0"/>
              <a:t>you can also find out whether these keys are held down by looking at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shiftKey</a:t>
            </a:r>
            <a:r>
              <a:rPr lang="en-US" dirty="0"/>
              <a:t>, </a:t>
            </a:r>
            <a:r>
              <a:rPr lang="en-US" dirty="0" err="1"/>
              <a:t>ctrlKey</a:t>
            </a:r>
            <a:r>
              <a:rPr lang="en-US" dirty="0"/>
              <a:t>, </a:t>
            </a:r>
            <a:r>
              <a:rPr lang="en-US" dirty="0" err="1"/>
              <a:t>altKey</a:t>
            </a:r>
            <a:r>
              <a:rPr lang="en-US" dirty="0"/>
              <a:t>, and </a:t>
            </a:r>
            <a:r>
              <a:rPr lang="en-US" dirty="0" err="1"/>
              <a:t>metaKey</a:t>
            </a:r>
            <a:r>
              <a:rPr lang="en-US" dirty="0"/>
              <a:t> properties of keyboard and mouse</a:t>
            </a:r>
          </a:p>
          <a:p>
            <a:pPr marL="0" indent="0">
              <a:buNone/>
            </a:pPr>
            <a:r>
              <a:rPr lang="en-US" dirty="0"/>
              <a:t>events.</a:t>
            </a:r>
          </a:p>
          <a:p>
            <a:pPr marL="0" indent="0">
              <a:buNone/>
            </a:pPr>
            <a:r>
              <a:rPr lang="en-US" i="1" dirty="0"/>
              <a:t>&lt;p&gt;Press Control-Space to continue.&lt;/p&gt;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 err="1"/>
              <a:t>window.addEventListener</a:t>
            </a:r>
            <a:r>
              <a:rPr lang="en-US" i="1" dirty="0"/>
              <a:t>("</a:t>
            </a:r>
            <a:r>
              <a:rPr lang="en-US" i="1" dirty="0" err="1"/>
              <a:t>keydown</a:t>
            </a:r>
            <a:r>
              <a:rPr lang="en-US" i="1" dirty="0"/>
              <a:t>", event =&gt; {</a:t>
            </a:r>
          </a:p>
          <a:p>
            <a:pPr marL="0" indent="0">
              <a:buNone/>
            </a:pPr>
            <a:r>
              <a:rPr lang="en-US" i="1" dirty="0"/>
              <a:t>if (</a:t>
            </a:r>
            <a:r>
              <a:rPr lang="en-US" i="1" dirty="0" err="1"/>
              <a:t>event.key</a:t>
            </a:r>
            <a:r>
              <a:rPr lang="en-US" i="1" dirty="0"/>
              <a:t> == “  " &amp;&amp; </a:t>
            </a:r>
            <a:r>
              <a:rPr lang="en-US" i="1" dirty="0" err="1"/>
              <a:t>event.ctrlKey</a:t>
            </a:r>
            <a:r>
              <a:rPr lang="en-US" i="1" dirty="0"/>
              <a:t>) {</a:t>
            </a:r>
          </a:p>
          <a:p>
            <a:pPr marL="0" indent="0">
              <a:buNone/>
            </a:pPr>
            <a:r>
              <a:rPr lang="en-US" i="1" dirty="0"/>
              <a:t>console.log("Continuing!");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&lt;/script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813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4994-1574-4FCF-96DB-FBB4C67F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9114"/>
            <a:ext cx="8946541" cy="55592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implements a primitive drawing program. Every time you click the document, it adds a dot under your mouse pointer .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height: 200px;</a:t>
            </a:r>
          </a:p>
          <a:p>
            <a:pPr marL="0" indent="0">
              <a:buNone/>
            </a:pPr>
            <a:r>
              <a:rPr lang="en-US" dirty="0"/>
              <a:t>background: beige;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.dot {</a:t>
            </a:r>
          </a:p>
          <a:p>
            <a:pPr marL="0" indent="0">
              <a:buNone/>
            </a:pPr>
            <a:r>
              <a:rPr lang="en-US" dirty="0"/>
              <a:t>height: 8px; width: 8px;</a:t>
            </a:r>
          </a:p>
          <a:p>
            <a:pPr marL="0" indent="0">
              <a:buNone/>
            </a:pPr>
            <a:r>
              <a:rPr lang="en-US" dirty="0"/>
              <a:t>border-radius: 4px; /* rounds corners */</a:t>
            </a:r>
          </a:p>
          <a:p>
            <a:pPr marL="0" indent="0">
              <a:buNone/>
            </a:pPr>
            <a:r>
              <a:rPr lang="en-US" dirty="0"/>
              <a:t>background: blue;</a:t>
            </a:r>
          </a:p>
          <a:p>
            <a:pPr marL="0" indent="0">
              <a:buNone/>
            </a:pPr>
            <a:r>
              <a:rPr lang="en-US" dirty="0"/>
              <a:t>position: absolute;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4D29-3077-4204-AC84-ED9283FA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06" y="1859722"/>
            <a:ext cx="8946541" cy="41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window.addEventListener</a:t>
            </a:r>
            <a:r>
              <a:rPr lang="en-US" dirty="0"/>
              <a:t>("click", event =&gt; {</a:t>
            </a:r>
          </a:p>
          <a:p>
            <a:pPr marL="0" indent="0">
              <a:buNone/>
            </a:pPr>
            <a:r>
              <a:rPr lang="en-US" dirty="0"/>
              <a:t>let dot = </a:t>
            </a:r>
            <a:r>
              <a:rPr lang="en-US" dirty="0" err="1"/>
              <a:t>document.createElement</a:t>
            </a:r>
            <a:r>
              <a:rPr lang="en-US" dirty="0"/>
              <a:t>("div");</a:t>
            </a:r>
          </a:p>
          <a:p>
            <a:pPr marL="0" indent="0">
              <a:buNone/>
            </a:pPr>
            <a:r>
              <a:rPr lang="en-US" dirty="0" err="1"/>
              <a:t>dot.className</a:t>
            </a:r>
            <a:r>
              <a:rPr lang="en-US" dirty="0"/>
              <a:t> = "dot";</a:t>
            </a:r>
          </a:p>
          <a:p>
            <a:pPr marL="0" indent="0">
              <a:buNone/>
            </a:pPr>
            <a:r>
              <a:rPr lang="en-US" dirty="0" err="1"/>
              <a:t>dot.style.left</a:t>
            </a:r>
            <a:r>
              <a:rPr lang="en-US" dirty="0"/>
              <a:t> = (</a:t>
            </a:r>
            <a:r>
              <a:rPr lang="en-US" dirty="0" err="1"/>
              <a:t>event.pageX</a:t>
            </a:r>
            <a:r>
              <a:rPr lang="en-US" dirty="0"/>
              <a:t> - 4) + "px";</a:t>
            </a:r>
          </a:p>
          <a:p>
            <a:pPr marL="0" indent="0">
              <a:buNone/>
            </a:pPr>
            <a:r>
              <a:rPr lang="en-US" dirty="0" err="1"/>
              <a:t>dot.style.top</a:t>
            </a:r>
            <a:r>
              <a:rPr lang="en-US" dirty="0"/>
              <a:t> = (</a:t>
            </a:r>
            <a:r>
              <a:rPr lang="en-US" dirty="0" err="1"/>
              <a:t>event.pageY</a:t>
            </a:r>
            <a:r>
              <a:rPr lang="en-US" dirty="0"/>
              <a:t> - 4) + "px";</a:t>
            </a:r>
          </a:p>
          <a:p>
            <a:pPr marL="0" indent="0">
              <a:buNone/>
            </a:pPr>
            <a:r>
              <a:rPr lang="en-US" dirty="0" err="1"/>
              <a:t>document.body.appendChild</a:t>
            </a:r>
            <a:r>
              <a:rPr lang="en-US" dirty="0"/>
              <a:t>(dot);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76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19EE-DEC4-4D9D-8D62-DF76E8A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6" y="685800"/>
            <a:ext cx="5043489" cy="868082"/>
          </a:xfrm>
        </p:spPr>
        <p:txBody>
          <a:bodyPr/>
          <a:lstStyle/>
          <a:p>
            <a:r>
              <a:rPr lang="en-US" b="1" dirty="0"/>
              <a:t>Focus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1EFA-E37F-45F7-9B92-DE2CA08E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1746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element gains focus, the browser fires a "focus" event on it. When it loses focus, the element gets a "blur" event.</a:t>
            </a:r>
          </a:p>
          <a:p>
            <a:pPr marL="0" indent="0">
              <a:buNone/>
            </a:pPr>
            <a:r>
              <a:rPr lang="en-US" dirty="0"/>
              <a:t>The following example displays help text for the text field that currently has focus:</a:t>
            </a:r>
          </a:p>
        </p:txBody>
      </p:sp>
    </p:spTree>
    <p:extLst>
      <p:ext uri="{BB962C8B-B14F-4D97-AF65-F5344CB8AC3E}">
        <p14:creationId xmlns:p14="http://schemas.microsoft.com/office/powerpoint/2010/main" val="339053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8F44-F8BF-4E59-9D1E-52179181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49358"/>
            <a:ext cx="8946541" cy="6029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&lt;p&gt;Name: &lt;input type="text" data-help="Your full name"&gt;&lt;/p&gt;</a:t>
            </a:r>
          </a:p>
          <a:p>
            <a:pPr marL="0" indent="0">
              <a:buNone/>
            </a:pPr>
            <a:r>
              <a:rPr lang="en-US" i="1" dirty="0"/>
              <a:t>&lt;p&gt;Age: &lt;input type="text" data-help="Your age in years"&gt;&lt;/p&gt;</a:t>
            </a:r>
          </a:p>
          <a:p>
            <a:pPr marL="0" indent="0">
              <a:buNone/>
            </a:pPr>
            <a:r>
              <a:rPr lang="en-US" i="1" dirty="0"/>
              <a:t>&lt;p id="help"&gt;&lt;/p&gt;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help = </a:t>
            </a:r>
            <a:r>
              <a:rPr lang="en-US" i="1" dirty="0" err="1"/>
              <a:t>document.querySelector</a:t>
            </a:r>
            <a:r>
              <a:rPr lang="en-US" i="1" dirty="0"/>
              <a:t>("#help");</a:t>
            </a:r>
          </a:p>
          <a:p>
            <a:pPr marL="0" indent="0">
              <a:buNone/>
            </a:pPr>
            <a:r>
              <a:rPr lang="en-US" i="1" dirty="0"/>
              <a:t>let fields = </a:t>
            </a:r>
            <a:r>
              <a:rPr lang="en-US" i="1" dirty="0" err="1"/>
              <a:t>document.querySelectorAll</a:t>
            </a:r>
            <a:r>
              <a:rPr lang="en-US" i="1" dirty="0"/>
              <a:t>("input");</a:t>
            </a:r>
          </a:p>
          <a:p>
            <a:pPr marL="0" indent="0">
              <a:buNone/>
            </a:pPr>
            <a:r>
              <a:rPr lang="en-US" i="1" dirty="0"/>
              <a:t>for (let field of </a:t>
            </a:r>
            <a:r>
              <a:rPr lang="en-US" i="1" dirty="0" err="1"/>
              <a:t>Array.from</a:t>
            </a:r>
            <a:r>
              <a:rPr lang="en-US" i="1" dirty="0"/>
              <a:t>(fields)) {</a:t>
            </a:r>
          </a:p>
          <a:p>
            <a:pPr marL="0" indent="0">
              <a:buNone/>
            </a:pPr>
            <a:r>
              <a:rPr lang="en-US" i="1" dirty="0" err="1"/>
              <a:t>field.addEventListener</a:t>
            </a:r>
            <a:r>
              <a:rPr lang="en-US" i="1" dirty="0"/>
              <a:t>("focus", event =&gt; {</a:t>
            </a:r>
          </a:p>
          <a:p>
            <a:pPr marL="0" indent="0">
              <a:buNone/>
            </a:pPr>
            <a:r>
              <a:rPr lang="en-US" i="1" dirty="0"/>
              <a:t>let text = </a:t>
            </a:r>
            <a:r>
              <a:rPr lang="en-US" i="1" dirty="0" err="1"/>
              <a:t>event.target.getAttribute</a:t>
            </a:r>
            <a:r>
              <a:rPr lang="en-US" i="1" dirty="0"/>
              <a:t>("data-help");</a:t>
            </a:r>
          </a:p>
          <a:p>
            <a:pPr marL="0" indent="0">
              <a:buNone/>
            </a:pPr>
            <a:r>
              <a:rPr lang="en-US" i="1" dirty="0" err="1"/>
              <a:t>help.textContent</a:t>
            </a:r>
            <a:r>
              <a:rPr lang="en-US" i="1" dirty="0"/>
              <a:t> = text;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 err="1"/>
              <a:t>field.addEventListener</a:t>
            </a:r>
            <a:r>
              <a:rPr lang="en-US" i="1" dirty="0"/>
              <a:t>("blur", event =&gt; {</a:t>
            </a:r>
          </a:p>
          <a:p>
            <a:pPr marL="0" indent="0">
              <a:buNone/>
            </a:pPr>
            <a:r>
              <a:rPr lang="en-US" i="1" dirty="0" err="1"/>
              <a:t>help.textContent</a:t>
            </a:r>
            <a:r>
              <a:rPr lang="en-US" i="1" dirty="0"/>
              <a:t> = "";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879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03E9-B266-4B7F-98F9-65B1A60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3AEAA-0046-4F66-B8FE-C1237978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89" y="3345544"/>
            <a:ext cx="5353797" cy="1609950"/>
          </a:xfrm>
        </p:spPr>
      </p:pic>
    </p:spTree>
    <p:extLst>
      <p:ext uri="{BB962C8B-B14F-4D97-AF65-F5344CB8AC3E}">
        <p14:creationId xmlns:p14="http://schemas.microsoft.com/office/powerpoint/2010/main" val="302267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55E-0D7B-432D-9019-12205EF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115-1DD3-45E0-A1EC-642D5D28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similar set of functions, </a:t>
            </a:r>
            <a:r>
              <a:rPr lang="en-US" b="1" dirty="0" err="1"/>
              <a:t>setInterval</a:t>
            </a:r>
            <a:r>
              <a:rPr lang="en-US" dirty="0"/>
              <a:t> and </a:t>
            </a:r>
            <a:r>
              <a:rPr lang="en-US" b="1" dirty="0" err="1"/>
              <a:t>clearInterval</a:t>
            </a:r>
            <a:r>
              <a:rPr lang="en-US" dirty="0"/>
              <a:t>, are used to set</a:t>
            </a:r>
          </a:p>
          <a:p>
            <a:pPr marL="0" indent="0">
              <a:buNone/>
            </a:pPr>
            <a:r>
              <a:rPr lang="en-US" dirty="0"/>
              <a:t>timers that should </a:t>
            </a:r>
            <a:r>
              <a:rPr lang="en-US" i="1" dirty="0"/>
              <a:t>repeat </a:t>
            </a:r>
            <a:r>
              <a:rPr lang="en-US" dirty="0"/>
              <a:t>every </a:t>
            </a:r>
            <a:r>
              <a:rPr lang="en-US" i="1" dirty="0"/>
              <a:t>X </a:t>
            </a:r>
            <a:r>
              <a:rPr lang="en-US" dirty="0"/>
              <a:t>milliseconds.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 let ticks = 0;</a:t>
            </a:r>
          </a:p>
          <a:p>
            <a:pPr marL="0" indent="0">
              <a:buNone/>
            </a:pPr>
            <a:r>
              <a:rPr lang="en-US" i="1" dirty="0"/>
              <a:t>let clock = </a:t>
            </a:r>
            <a:r>
              <a:rPr lang="en-US" i="1" dirty="0" err="1"/>
              <a:t>setInterval</a:t>
            </a:r>
            <a:r>
              <a:rPr lang="en-US" i="1" dirty="0"/>
              <a:t>(() =&gt; {</a:t>
            </a:r>
          </a:p>
          <a:p>
            <a:pPr marL="0" indent="0">
              <a:buNone/>
            </a:pPr>
            <a:r>
              <a:rPr lang="en-US" i="1" dirty="0"/>
              <a:t>console.log("tick", ticks++);</a:t>
            </a:r>
          </a:p>
          <a:p>
            <a:pPr marL="0" indent="0">
              <a:buNone/>
            </a:pPr>
            <a:r>
              <a:rPr lang="en-US" i="1" dirty="0"/>
              <a:t>if (ticks == 10) {</a:t>
            </a:r>
          </a:p>
          <a:p>
            <a:pPr marL="0" indent="0">
              <a:buNone/>
            </a:pPr>
            <a:r>
              <a:rPr lang="en-US" i="1" dirty="0" err="1"/>
              <a:t>clearInterval</a:t>
            </a:r>
            <a:r>
              <a:rPr lang="en-US" i="1" dirty="0"/>
              <a:t>(clock);</a:t>
            </a:r>
          </a:p>
          <a:p>
            <a:pPr marL="0" indent="0">
              <a:buNone/>
            </a:pPr>
            <a:r>
              <a:rPr lang="en-US" i="1" dirty="0"/>
              <a:t>console.log("stop.");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}, 200);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81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19D-402E-45A1-8F34-956F2725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A0C2-32D0-4D6C-943D-42DF61B5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programs work with direct user input, such as mouse and keyboard actions.</a:t>
            </a:r>
          </a:p>
          <a:p>
            <a:pPr marL="0" indent="0">
              <a:buNone/>
            </a:pPr>
            <a:r>
              <a:rPr lang="en-US" dirty="0"/>
              <a:t>That kind of input isn’t available as a well-organized data structure—it</a:t>
            </a:r>
          </a:p>
          <a:p>
            <a:pPr marL="0" indent="0">
              <a:buNone/>
            </a:pPr>
            <a:r>
              <a:rPr lang="en-US" dirty="0"/>
              <a:t>comes in a piece by piece, in real-time, and the program is expected to respond to it as it happens.</a:t>
            </a:r>
          </a:p>
          <a:p>
            <a:pPr marL="0" indent="0">
              <a:buNone/>
            </a:pPr>
            <a:r>
              <a:rPr lang="en-US" i="1" dirty="0"/>
              <a:t>&lt;p&gt;Click this document to activate the handler.&lt;/p&gt;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 err="1"/>
              <a:t>window.addEventListener</a:t>
            </a:r>
            <a:r>
              <a:rPr lang="en-US" i="1" dirty="0"/>
              <a:t>("click", () =&gt; {</a:t>
            </a:r>
          </a:p>
          <a:p>
            <a:pPr marL="0" indent="0">
              <a:buNone/>
            </a:pPr>
            <a:r>
              <a:rPr lang="en-US" i="1" dirty="0"/>
              <a:t>console.log("You knocked?");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1894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6488-0127-4A92-893C-86F8A61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 and DOM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3595-A529-4794-84EE-8B9CE895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Event listeners are called only when the event happens</a:t>
            </a:r>
          </a:p>
          <a:p>
            <a:pPr marL="0" indent="0">
              <a:buNone/>
            </a:pPr>
            <a:r>
              <a:rPr lang="en-US" dirty="0"/>
              <a:t>in the context of the object they are registered on.</a:t>
            </a:r>
          </a:p>
          <a:p>
            <a:pPr marL="0" indent="0">
              <a:buNone/>
            </a:pPr>
            <a:r>
              <a:rPr lang="en-US" i="1" dirty="0"/>
              <a:t>&lt;button&gt;Click me&lt;/button&gt;</a:t>
            </a:r>
          </a:p>
          <a:p>
            <a:pPr marL="0" indent="0">
              <a:buNone/>
            </a:pPr>
            <a:r>
              <a:rPr lang="en-US" i="1" dirty="0"/>
              <a:t>&lt;p&gt;No handler here.&lt;/p&gt;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button = </a:t>
            </a:r>
            <a:r>
              <a:rPr lang="en-US" i="1" dirty="0" err="1"/>
              <a:t>document.querySelector</a:t>
            </a:r>
            <a:r>
              <a:rPr lang="en-US" i="1" dirty="0"/>
              <a:t>("button");</a:t>
            </a:r>
          </a:p>
          <a:p>
            <a:pPr marL="0" indent="0">
              <a:buNone/>
            </a:pPr>
            <a:r>
              <a:rPr lang="en-US" i="1" dirty="0" err="1"/>
              <a:t>button.addEventListener</a:t>
            </a:r>
            <a:r>
              <a:rPr lang="en-US" i="1" dirty="0"/>
              <a:t>("click", () =&gt; {</a:t>
            </a:r>
          </a:p>
          <a:p>
            <a:pPr marL="0" indent="0">
              <a:buNone/>
            </a:pPr>
            <a:r>
              <a:rPr lang="en-US" i="1" dirty="0"/>
              <a:t>console.log("Button clicked.");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6810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DA59-8F69-4952-A397-B8204850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3270"/>
            <a:ext cx="8946541" cy="4605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node can have only one onclick attribute, so you can register only</a:t>
            </a:r>
          </a:p>
          <a:p>
            <a:pPr marL="0" indent="0">
              <a:buNone/>
            </a:pPr>
            <a:r>
              <a:rPr lang="en-US" dirty="0"/>
              <a:t>one handler per node that way. The </a:t>
            </a:r>
            <a:r>
              <a:rPr lang="en-US" b="1" dirty="0" err="1"/>
              <a:t>addEventListener</a:t>
            </a:r>
            <a:r>
              <a:rPr lang="en-US" dirty="0"/>
              <a:t> method allows you to add any number of handlers so that it is safe to add handlers even if there is already another handler on the element.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removeEventListener</a:t>
            </a:r>
            <a:r>
              <a:rPr lang="en-US" dirty="0"/>
              <a:t> method, called with arguments similar to </a:t>
            </a:r>
            <a:r>
              <a:rPr lang="en-US" b="1" dirty="0" err="1"/>
              <a:t>addEventListener</a:t>
            </a:r>
            <a:r>
              <a:rPr lang="en-US" b="1" dirty="0"/>
              <a:t> </a:t>
            </a:r>
            <a:r>
              <a:rPr lang="en-US" dirty="0"/>
              <a:t>, removes a handler.</a:t>
            </a:r>
          </a:p>
        </p:txBody>
      </p:sp>
    </p:spTree>
    <p:extLst>
      <p:ext uri="{BB962C8B-B14F-4D97-AF65-F5344CB8AC3E}">
        <p14:creationId xmlns:p14="http://schemas.microsoft.com/office/powerpoint/2010/main" val="197609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921-DBC9-41F4-BBE2-976B5018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CE59-2463-4BC9-99BB-59BBE720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&lt;button&gt;Act-once button&lt;/button&gt;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button = </a:t>
            </a:r>
            <a:r>
              <a:rPr lang="en-US" i="1" dirty="0" err="1"/>
              <a:t>document.querySelector</a:t>
            </a:r>
            <a:r>
              <a:rPr lang="en-US" i="1" dirty="0"/>
              <a:t>("button");</a:t>
            </a:r>
          </a:p>
          <a:p>
            <a:pPr marL="0" indent="0">
              <a:buNone/>
            </a:pPr>
            <a:r>
              <a:rPr lang="en-US" i="1" dirty="0"/>
              <a:t>function once() {</a:t>
            </a:r>
          </a:p>
          <a:p>
            <a:pPr marL="0" indent="0">
              <a:buNone/>
            </a:pPr>
            <a:r>
              <a:rPr lang="en-US" i="1" dirty="0"/>
              <a:t>console.log("Done.");</a:t>
            </a:r>
          </a:p>
          <a:p>
            <a:pPr marL="0" indent="0">
              <a:buNone/>
            </a:pPr>
            <a:r>
              <a:rPr lang="en-US" i="1" dirty="0" err="1"/>
              <a:t>button.removeEventListener</a:t>
            </a:r>
            <a:r>
              <a:rPr lang="en-US" i="1" dirty="0"/>
              <a:t>("click", once);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 err="1"/>
              <a:t>button.addEventListener</a:t>
            </a:r>
            <a:r>
              <a:rPr lang="en-US" i="1" dirty="0"/>
              <a:t>("click", once);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112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F7F6-1990-4795-BF79-2F9B3483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14" y="309489"/>
            <a:ext cx="9404723" cy="1400530"/>
          </a:xfrm>
        </p:spPr>
        <p:txBody>
          <a:bodyPr/>
          <a:lstStyle/>
          <a:p>
            <a:r>
              <a:rPr lang="en-US" b="1" dirty="0"/>
              <a:t>Event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40A2-216A-4333-B3A9-1E000201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14" y="1294229"/>
            <a:ext cx="10635175" cy="5254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i="1" dirty="0"/>
              <a:t>event object</a:t>
            </a:r>
            <a:r>
              <a:rPr lang="en-US" sz="1800" dirty="0"/>
              <a:t>. This object holds additional information about the</a:t>
            </a:r>
          </a:p>
          <a:p>
            <a:pPr marL="0" indent="0">
              <a:buNone/>
            </a:pPr>
            <a:r>
              <a:rPr lang="en-US" sz="1800" dirty="0"/>
              <a:t>event. For example, if we want to know </a:t>
            </a:r>
            <a:r>
              <a:rPr lang="en-US" sz="1800" i="1" dirty="0"/>
              <a:t>which </a:t>
            </a:r>
            <a:r>
              <a:rPr lang="en-US" sz="1800" dirty="0"/>
              <a:t>mouse button was pressed, we can look at the event object’s</a:t>
            </a:r>
          </a:p>
          <a:p>
            <a:pPr marL="0" indent="0">
              <a:buNone/>
            </a:pPr>
            <a:r>
              <a:rPr lang="en-US" sz="1800" i="1" dirty="0"/>
              <a:t>&lt;button&gt;Click me any way you want&lt;/button&gt;</a:t>
            </a:r>
          </a:p>
          <a:p>
            <a:pPr marL="0" indent="0">
              <a:buNone/>
            </a:pPr>
            <a:r>
              <a:rPr lang="en-US" sz="1800" i="1" dirty="0"/>
              <a:t>&lt;script&gt;</a:t>
            </a:r>
          </a:p>
          <a:p>
            <a:pPr marL="0" indent="0">
              <a:buNone/>
            </a:pPr>
            <a:r>
              <a:rPr lang="en-US" sz="1800" i="1" dirty="0"/>
              <a:t>let button = </a:t>
            </a:r>
            <a:r>
              <a:rPr lang="en-US" sz="1800" i="1" dirty="0" err="1"/>
              <a:t>document.querySelector</a:t>
            </a:r>
            <a:r>
              <a:rPr lang="en-US" sz="1800" i="1" dirty="0"/>
              <a:t>("button");</a:t>
            </a:r>
          </a:p>
          <a:p>
            <a:pPr marL="0" indent="0">
              <a:buNone/>
            </a:pPr>
            <a:r>
              <a:rPr lang="en-US" sz="1800" i="1" dirty="0" err="1"/>
              <a:t>button.addEventListener</a:t>
            </a:r>
            <a:r>
              <a:rPr lang="en-US" sz="1800" i="1" dirty="0"/>
              <a:t>("</a:t>
            </a:r>
            <a:r>
              <a:rPr lang="en-US" sz="1800" i="1" dirty="0" err="1"/>
              <a:t>mousedown</a:t>
            </a:r>
            <a:r>
              <a:rPr lang="en-US" sz="1800" i="1" dirty="0"/>
              <a:t>", event =&gt; {</a:t>
            </a:r>
          </a:p>
          <a:p>
            <a:pPr marL="0" indent="0">
              <a:buNone/>
            </a:pPr>
            <a:r>
              <a:rPr lang="en-US" sz="1800" i="1" dirty="0"/>
              <a:t>if (</a:t>
            </a:r>
            <a:r>
              <a:rPr lang="en-US" sz="1800" i="1" dirty="0" err="1"/>
              <a:t>event.button</a:t>
            </a:r>
            <a:r>
              <a:rPr lang="en-US" sz="1800" i="1" dirty="0"/>
              <a:t> == 0) {</a:t>
            </a:r>
          </a:p>
          <a:p>
            <a:pPr marL="0" indent="0">
              <a:buNone/>
            </a:pPr>
            <a:r>
              <a:rPr lang="en-US" sz="1800" i="1" dirty="0"/>
              <a:t>console.log("Left button");</a:t>
            </a:r>
          </a:p>
          <a:p>
            <a:pPr marL="0" indent="0">
              <a:buNone/>
            </a:pPr>
            <a:r>
              <a:rPr lang="en-US" sz="1800" i="1" dirty="0"/>
              <a:t>} else if (</a:t>
            </a:r>
            <a:r>
              <a:rPr lang="en-US" sz="1800" i="1" dirty="0" err="1"/>
              <a:t>event.button</a:t>
            </a:r>
            <a:r>
              <a:rPr lang="en-US" sz="1800" i="1" dirty="0"/>
              <a:t> == 1) {</a:t>
            </a:r>
          </a:p>
          <a:p>
            <a:pPr marL="0" indent="0">
              <a:buNone/>
            </a:pPr>
            <a:r>
              <a:rPr lang="en-US" sz="1800" i="1" dirty="0"/>
              <a:t>console.log("Middle button");</a:t>
            </a:r>
          </a:p>
          <a:p>
            <a:pPr marL="0" indent="0">
              <a:buNone/>
            </a:pPr>
            <a:r>
              <a:rPr lang="en-US" sz="1800" i="1" dirty="0"/>
              <a:t>} else if (</a:t>
            </a:r>
            <a:r>
              <a:rPr lang="en-US" sz="1800" i="1" dirty="0" err="1"/>
              <a:t>event.button</a:t>
            </a:r>
            <a:r>
              <a:rPr lang="en-US" sz="1800" i="1" dirty="0"/>
              <a:t> == 2) {</a:t>
            </a:r>
          </a:p>
          <a:p>
            <a:pPr marL="0" indent="0">
              <a:buNone/>
            </a:pPr>
            <a:r>
              <a:rPr lang="en-US" sz="1800" i="1" dirty="0"/>
              <a:t>console.log("Right button");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</a:p>
          <a:p>
            <a:pPr marL="0" indent="0">
              <a:buNone/>
            </a:pPr>
            <a:r>
              <a:rPr lang="en-US" sz="1800" i="1" dirty="0"/>
              <a:t>});</a:t>
            </a:r>
          </a:p>
          <a:p>
            <a:pPr marL="0" indent="0">
              <a:buNone/>
            </a:pPr>
            <a:r>
              <a:rPr lang="en-US" sz="1800" i="1" dirty="0"/>
              <a:t>&lt;/script&gt; button property.</a:t>
            </a:r>
          </a:p>
        </p:txBody>
      </p:sp>
    </p:spTree>
    <p:extLst>
      <p:ext uri="{BB962C8B-B14F-4D97-AF65-F5344CB8AC3E}">
        <p14:creationId xmlns:p14="http://schemas.microsoft.com/office/powerpoint/2010/main" val="41723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5257-282C-4DBC-AF55-0368431F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4391-EF57-4F8E-A3C0-5F47F691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events have a default action associated with them. If you click a link, you will be taken to the link’s target.</a:t>
            </a:r>
          </a:p>
          <a:p>
            <a:pPr marL="0" indent="0">
              <a:buNone/>
            </a:pPr>
            <a:r>
              <a:rPr lang="en-US" dirty="0"/>
              <a:t>If the handler doesn’t want this normal behavior</a:t>
            </a:r>
          </a:p>
          <a:p>
            <a:pPr marL="0" indent="0">
              <a:buNone/>
            </a:pPr>
            <a:r>
              <a:rPr lang="en-US" dirty="0"/>
              <a:t>to happen, typically because it has already taken care of handling the event, it can call the </a:t>
            </a:r>
            <a:r>
              <a:rPr lang="en-US" b="1" dirty="0" err="1"/>
              <a:t>preventDefault</a:t>
            </a:r>
            <a:r>
              <a:rPr lang="en-US" dirty="0"/>
              <a:t> method on the event object.</a:t>
            </a:r>
          </a:p>
        </p:txBody>
      </p:sp>
    </p:spTree>
    <p:extLst>
      <p:ext uri="{BB962C8B-B14F-4D97-AF65-F5344CB8AC3E}">
        <p14:creationId xmlns:p14="http://schemas.microsoft.com/office/powerpoint/2010/main" val="301380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0E-C335-4C0A-9702-24BE5944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9B50-95D4-418D-AE78-07BD9C55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example, here is a link that cannot be followed:</a:t>
            </a:r>
          </a:p>
          <a:p>
            <a:pPr marL="0" indent="0">
              <a:buNone/>
            </a:pPr>
            <a:r>
              <a:rPr lang="pt-BR" i="1" dirty="0"/>
              <a:t>&lt;a href="https://developer.mozilla.org/"&gt;MDN&lt;/a&gt;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link = </a:t>
            </a:r>
            <a:r>
              <a:rPr lang="en-US" i="1" dirty="0" err="1"/>
              <a:t>document.querySelector</a:t>
            </a:r>
            <a:r>
              <a:rPr lang="en-US" i="1" dirty="0"/>
              <a:t>("a");</a:t>
            </a:r>
          </a:p>
          <a:p>
            <a:pPr marL="0" indent="0">
              <a:buNone/>
            </a:pPr>
            <a:r>
              <a:rPr lang="en-US" i="1" dirty="0" err="1"/>
              <a:t>link.addEventListener</a:t>
            </a:r>
            <a:r>
              <a:rPr lang="en-US" i="1" dirty="0"/>
              <a:t>("click", event =&gt; {</a:t>
            </a:r>
          </a:p>
          <a:p>
            <a:pPr marL="0" indent="0">
              <a:buNone/>
            </a:pPr>
            <a:r>
              <a:rPr lang="en-US" i="1" dirty="0"/>
              <a:t>console.log("Nope.");</a:t>
            </a:r>
          </a:p>
          <a:p>
            <a:pPr marL="0" indent="0">
              <a:buNone/>
            </a:pPr>
            <a:r>
              <a:rPr lang="en-US" i="1" dirty="0" err="1"/>
              <a:t>event.preventDefault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614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6F3-33FC-4629-8444-788235E7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2F06-934D-4449-8369-EF67D395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784"/>
            <a:ext cx="8946541" cy="4525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&lt;p&gt;This page turns violet when you hold the V key.&lt;/p&gt;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 err="1"/>
              <a:t>window.addEventListener</a:t>
            </a:r>
            <a:r>
              <a:rPr lang="en-US" i="1" dirty="0"/>
              <a:t>("</a:t>
            </a:r>
            <a:r>
              <a:rPr lang="en-US" i="1" dirty="0" err="1"/>
              <a:t>keydown</a:t>
            </a:r>
            <a:r>
              <a:rPr lang="en-US" i="1" dirty="0"/>
              <a:t>", event =&gt; {</a:t>
            </a:r>
          </a:p>
          <a:p>
            <a:pPr marL="0" indent="0">
              <a:buNone/>
            </a:pPr>
            <a:r>
              <a:rPr lang="en-US" i="1" dirty="0"/>
              <a:t>if (</a:t>
            </a:r>
            <a:r>
              <a:rPr lang="en-US" i="1" dirty="0" err="1"/>
              <a:t>event.key</a:t>
            </a:r>
            <a:r>
              <a:rPr lang="en-US" i="1" dirty="0"/>
              <a:t> == "v") {</a:t>
            </a:r>
          </a:p>
          <a:p>
            <a:pPr marL="0" indent="0">
              <a:buNone/>
            </a:pPr>
            <a:r>
              <a:rPr lang="en-US" i="1" dirty="0" err="1"/>
              <a:t>document.body.style.background</a:t>
            </a:r>
            <a:r>
              <a:rPr lang="en-US" i="1" dirty="0"/>
              <a:t> = "violet";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 err="1"/>
              <a:t>window.addEventListener</a:t>
            </a:r>
            <a:r>
              <a:rPr lang="en-US" i="1" dirty="0"/>
              <a:t>("</a:t>
            </a:r>
            <a:r>
              <a:rPr lang="en-US" i="1" dirty="0" err="1"/>
              <a:t>keyup</a:t>
            </a:r>
            <a:r>
              <a:rPr lang="en-US" i="1" dirty="0"/>
              <a:t>", event =&gt; {</a:t>
            </a:r>
          </a:p>
          <a:p>
            <a:pPr marL="0" indent="0">
              <a:buNone/>
            </a:pPr>
            <a:r>
              <a:rPr lang="en-US" i="1" dirty="0"/>
              <a:t>if (</a:t>
            </a:r>
            <a:r>
              <a:rPr lang="en-US" i="1" dirty="0" err="1"/>
              <a:t>event.key</a:t>
            </a:r>
            <a:r>
              <a:rPr lang="en-US" i="1" dirty="0"/>
              <a:t> == "v") {</a:t>
            </a:r>
          </a:p>
          <a:p>
            <a:pPr marL="0" indent="0">
              <a:buNone/>
            </a:pPr>
            <a:r>
              <a:rPr lang="en-US" i="1" dirty="0" err="1"/>
              <a:t>document.body.style.background</a:t>
            </a:r>
            <a:r>
              <a:rPr lang="en-US" i="1" dirty="0"/>
              <a:t> = "";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608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1088</TotalTime>
  <Words>1326</Words>
  <Application>Microsoft Office PowerPoint</Application>
  <PresentationFormat>Widescreen</PresentationFormat>
  <Paragraphs>164</Paragraphs>
  <Slides>16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Handling Events</vt:lpstr>
      <vt:lpstr>Handling Events</vt:lpstr>
      <vt:lpstr>Events and DOM nodes</vt:lpstr>
      <vt:lpstr>PowerPoint Presentation</vt:lpstr>
      <vt:lpstr>PowerPoint Presentation</vt:lpstr>
      <vt:lpstr>Event objects</vt:lpstr>
      <vt:lpstr>Default actions</vt:lpstr>
      <vt:lpstr>PowerPoint Presentation</vt:lpstr>
      <vt:lpstr>Key events</vt:lpstr>
      <vt:lpstr>PowerPoint Presentation</vt:lpstr>
      <vt:lpstr>PowerPoint Presentation</vt:lpstr>
      <vt:lpstr>PowerPoint Presentation</vt:lpstr>
      <vt:lpstr>Focus events</vt:lpstr>
      <vt:lpstr>PowerPoint Presentation</vt:lpstr>
      <vt:lpstr>PowerPoint Presentation</vt:lpstr>
      <vt:lpstr>Timers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Mohamud Osman Hamud</dc:creator>
  <cp:lastModifiedBy>ENG_RABIILE</cp:lastModifiedBy>
  <cp:revision>28</cp:revision>
  <dcterms:created xsi:type="dcterms:W3CDTF">2019-11-17T17:26:25Z</dcterms:created>
  <dcterms:modified xsi:type="dcterms:W3CDTF">2022-01-02T18:49:48Z</dcterms:modified>
</cp:coreProperties>
</file>