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83" r:id="rId3"/>
    <p:sldId id="282" r:id="rId4"/>
    <p:sldId id="295" r:id="rId5"/>
    <p:sldId id="296" r:id="rId6"/>
    <p:sldId id="284" r:id="rId7"/>
    <p:sldId id="297" r:id="rId8"/>
    <p:sldId id="285" r:id="rId9"/>
    <p:sldId id="286" r:id="rId10"/>
    <p:sldId id="287" r:id="rId11"/>
    <p:sldId id="298" r:id="rId12"/>
    <p:sldId id="267" r:id="rId13"/>
    <p:sldId id="274" r:id="rId14"/>
    <p:sldId id="275" r:id="rId15"/>
    <p:sldId id="276" r:id="rId16"/>
    <p:sldId id="279" r:id="rId17"/>
    <p:sldId id="277" r:id="rId18"/>
    <p:sldId id="278" r:id="rId19"/>
    <p:sldId id="280" r:id="rId20"/>
    <p:sldId id="290" r:id="rId21"/>
    <p:sldId id="291" r:id="rId22"/>
    <p:sldId id="292" r:id="rId23"/>
    <p:sldId id="293" r:id="rId24"/>
    <p:sldId id="289" r:id="rId25"/>
    <p:sldId id="294" r:id="rId26"/>
    <p:sldId id="270" r:id="rId27"/>
    <p:sldId id="273" r:id="rId28"/>
    <p:sldId id="268" r:id="rId29"/>
    <p:sldId id="272" r:id="rId30"/>
    <p:sldId id="269" r:id="rId31"/>
    <p:sldId id="299" r:id="rId32"/>
    <p:sldId id="300" r:id="rId33"/>
    <p:sldId id="288" r:id="rId34"/>
    <p:sldId id="28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291" autoAdjust="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91941-3BF4-4163-B35D-AA1F6CBADD8F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6917-C731-4200-BB04-4E2BEAE28B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/replaceChild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recommended to prefix the names of such made-up attributes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datato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they do not conflict with any other attributes.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commonly used attribute, class, which is a keyword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language. For historical reasons—some old JavaScript implementations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not handle property names that matched keywords—the property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access this attribute is 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can also access it under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real name, "class", by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setAttribute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E6917-C731-4200-BB04-4E2BEAE28B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full explained read this article : 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https://developer.mozilla.org/en-US/docs/Web/API/Node/replaceChild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E6917-C731-4200-BB04-4E2BEAE28B3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C9B3C-0ECB-4D31-9F96-5B375AB76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The Document Object 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4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1489A-B4B4-4702-A3F1-58FEED46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2" y="422836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Elements by CSS Selectors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C56510-F340-4F76-BD2B-2817052B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42" y="1521094"/>
            <a:ext cx="9704294" cy="46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8C9C3-B2F2-46C0-9397-BFEFC6FD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chemeClr val="tx1"/>
                </a:solidFill>
                <a:effectLst/>
                <a:latin typeface="Questrial"/>
              </a:rPr>
              <a:t>What is the Difference Between </a:t>
            </a:r>
            <a:r>
              <a:rPr lang="en-US" b="1" dirty="0" err="1">
                <a:solidFill>
                  <a:schemeClr val="tx1"/>
                </a:solidFill>
                <a:latin typeface="Questrial"/>
              </a:rPr>
              <a:t>t</a:t>
            </a:r>
            <a:r>
              <a:rPr lang="en-US" b="1" i="0" dirty="0" err="1">
                <a:solidFill>
                  <a:schemeClr val="tx1"/>
                </a:solidFill>
                <a:effectLst/>
                <a:latin typeface="Questrial"/>
              </a:rPr>
              <a:t>extContents</a:t>
            </a:r>
            <a:r>
              <a:rPr lang="en-US" b="1" i="0" dirty="0">
                <a:solidFill>
                  <a:schemeClr val="tx1"/>
                </a:solidFill>
                <a:effectLst/>
                <a:latin typeface="Questrial"/>
              </a:rPr>
              <a:t>,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Questrial"/>
              </a:rPr>
              <a:t>innerText</a:t>
            </a:r>
            <a:r>
              <a:rPr lang="en-US" b="1" i="0" dirty="0">
                <a:solidFill>
                  <a:schemeClr val="tx1"/>
                </a:solidFill>
                <a:effectLst/>
                <a:latin typeface="Questrial"/>
              </a:rPr>
              <a:t>, and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Questrial"/>
              </a:rPr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DC52A-BBC4-49AC-BB62-AF628EFB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395818"/>
            <a:ext cx="8946541" cy="419548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Questrial"/>
              </a:rPr>
              <a:t>t</a:t>
            </a:r>
            <a:r>
              <a:rPr lang="en-US" sz="2400" b="1" i="0" dirty="0" err="1">
                <a:effectLst/>
                <a:latin typeface="Questrial"/>
              </a:rPr>
              <a:t>extContents</a:t>
            </a:r>
            <a:r>
              <a:rPr lang="en-US" sz="2400" b="0" i="0" dirty="0">
                <a:effectLst/>
                <a:latin typeface="Questrial"/>
              </a:rPr>
              <a:t> is all text contained by an element and all its children that are for formatting purposes only.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Questrial"/>
              </a:rPr>
              <a:t>innerText</a:t>
            </a:r>
            <a:r>
              <a:rPr lang="en-US" sz="2400" b="0" i="0" dirty="0">
                <a:effectLst/>
                <a:latin typeface="Questrial"/>
              </a:rPr>
              <a:t> returns all text contained by an element and all its child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Questrial"/>
              </a:rPr>
              <a:t>innerHtml</a:t>
            </a:r>
            <a:r>
              <a:rPr lang="en-US" sz="2400" b="0" i="0" dirty="0">
                <a:effectLst/>
                <a:latin typeface="Questrial"/>
              </a:rPr>
              <a:t> returns all text, including HTML tags, that is contained by an element.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Questrial"/>
              </a:rPr>
              <a:t>What is the Difference Between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Questrial"/>
              </a:rPr>
              <a:t>textContents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Questrial"/>
              </a:rPr>
              <a:t>,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Questrial"/>
              </a:rPr>
              <a:t>innerText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Questrial"/>
              </a:rPr>
              <a:t>, and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Questrial"/>
              </a:rPr>
              <a:t>innerHtml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617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1753D-222A-4CF6-A8C9-F217B767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594B16-560E-45BB-8BE1-5A60B7D0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&lt;p&gt;One&lt;/p&gt;</a:t>
            </a:r>
          </a:p>
          <a:p>
            <a:pPr marL="0" indent="0">
              <a:buNone/>
            </a:pPr>
            <a:r>
              <a:rPr lang="en-US" i="1" dirty="0"/>
              <a:t>&lt;p&gt;Two&lt;/p&gt;</a:t>
            </a:r>
          </a:p>
          <a:p>
            <a:pPr marL="0" indent="0">
              <a:buNone/>
            </a:pPr>
            <a:r>
              <a:rPr lang="en-US" i="1" dirty="0"/>
              <a:t>&lt;p&gt;Three&lt;/p&gt;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paragraphs = </a:t>
            </a:r>
            <a:r>
              <a:rPr lang="en-US" i="1" dirty="0" err="1"/>
              <a:t>document.body.getElementsByTagName</a:t>
            </a:r>
            <a:r>
              <a:rPr lang="en-US" i="1" dirty="0"/>
              <a:t>("p");</a:t>
            </a:r>
          </a:p>
          <a:p>
            <a:pPr marL="0" indent="0">
              <a:buNone/>
            </a:pPr>
            <a:r>
              <a:rPr lang="en-US" i="1" dirty="0" err="1"/>
              <a:t>document.body.insertBefore</a:t>
            </a:r>
            <a:r>
              <a:rPr lang="en-US" i="1" dirty="0"/>
              <a:t>(paragraphs[2], paragraphs[0]);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6784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F6E257-B92B-43CA-A495-36FB52E1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Styling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14072-B525-410C-9024-4D607762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&lt;p id="para" style="color: purple"&gt;</a:t>
            </a:r>
          </a:p>
          <a:p>
            <a:pPr marL="0" indent="0">
              <a:buNone/>
            </a:pPr>
            <a:r>
              <a:rPr lang="en-US" i="1" dirty="0"/>
              <a:t>Nice text</a:t>
            </a:r>
          </a:p>
          <a:p>
            <a:pPr marL="0" indent="0">
              <a:buNone/>
            </a:pPr>
            <a:r>
              <a:rPr lang="en-US" i="1" dirty="0"/>
              <a:t>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para = </a:t>
            </a:r>
            <a:r>
              <a:rPr lang="en-US" i="1" dirty="0" err="1"/>
              <a:t>document.getElementById</a:t>
            </a:r>
            <a:r>
              <a:rPr lang="en-US" i="1" dirty="0"/>
              <a:t>("para");</a:t>
            </a:r>
          </a:p>
          <a:p>
            <a:pPr marL="0" indent="0">
              <a:buNone/>
            </a:pPr>
            <a:r>
              <a:rPr lang="en-US" i="1" dirty="0" err="1"/>
              <a:t>para.style.color</a:t>
            </a:r>
            <a:r>
              <a:rPr lang="en-US" i="1" dirty="0"/>
              <a:t> = "magenta";</a:t>
            </a:r>
          </a:p>
          <a:p>
            <a:pPr marL="0" indent="0">
              <a:buNone/>
            </a:pPr>
            <a:r>
              <a:rPr lang="en-US" i="1" dirty="0" err="1"/>
              <a:t>paragraph.style.background</a:t>
            </a:r>
            <a:r>
              <a:rPr lang="en-US" i="1" dirty="0"/>
              <a:t> = "#875673";</a:t>
            </a:r>
          </a:p>
          <a:p>
            <a:pPr marL="0" indent="0">
              <a:buNone/>
            </a:pPr>
            <a:r>
              <a:rPr lang="en-US" i="1" dirty="0" err="1"/>
              <a:t>paragraph.style.fontFamily</a:t>
            </a:r>
            <a:r>
              <a:rPr lang="en-US" i="1" dirty="0"/>
              <a:t> = "Poppins";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1876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FD0F8-0656-4C5E-997A-09EB700E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889001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Query selectors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D2B22D-FFC6-41E8-A0E1-3903C2E7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36" y="222623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querySelectorAll</a:t>
            </a:r>
            <a:r>
              <a:rPr lang="en-US" dirty="0"/>
              <a:t> method, which is defined both on the document object and on element nodes, takes a selector string and returns a </a:t>
            </a:r>
            <a:r>
              <a:rPr lang="en-US" b="1" dirty="0" err="1"/>
              <a:t>NodeList</a:t>
            </a:r>
            <a:r>
              <a:rPr lang="en-US" dirty="0"/>
              <a:t> containing all the elements that it matches.</a:t>
            </a:r>
          </a:p>
        </p:txBody>
      </p:sp>
    </p:spTree>
    <p:extLst>
      <p:ext uri="{BB962C8B-B14F-4D97-AF65-F5344CB8AC3E}">
        <p14:creationId xmlns:p14="http://schemas.microsoft.com/office/powerpoint/2010/main" val="61175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A23543-82C5-4A79-8206-31E9F071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20418"/>
            <a:ext cx="8946541" cy="5227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&lt;p&gt;And if you go chasing</a:t>
            </a:r>
          </a:p>
          <a:p>
            <a:pPr marL="0" indent="0">
              <a:buNone/>
            </a:pPr>
            <a:r>
              <a:rPr lang="en-US" sz="2400" i="1" dirty="0"/>
              <a:t>&lt;span class="animal"&gt;rabbits&lt;/span&gt;&lt;/p&gt;</a:t>
            </a:r>
          </a:p>
          <a:p>
            <a:pPr marL="0" indent="0">
              <a:buNone/>
            </a:pPr>
            <a:r>
              <a:rPr lang="en-US" sz="2400" i="1" dirty="0"/>
              <a:t>&lt;p&gt;And you know you're going to fall&lt;/p&gt;</a:t>
            </a:r>
          </a:p>
          <a:p>
            <a:pPr marL="0" indent="0">
              <a:buNone/>
            </a:pPr>
            <a:r>
              <a:rPr lang="en-US" sz="2400" i="1" dirty="0"/>
              <a:t>&lt;p&gt;Tell '</a:t>
            </a:r>
            <a:r>
              <a:rPr lang="en-US" sz="2400" i="1" dirty="0" err="1"/>
              <a:t>em</a:t>
            </a:r>
            <a:r>
              <a:rPr lang="en-US" sz="2400" i="1" dirty="0"/>
              <a:t> a &lt;span class="character"&gt;hookah smoking</a:t>
            </a:r>
          </a:p>
          <a:p>
            <a:pPr marL="0" indent="0">
              <a:buNone/>
            </a:pPr>
            <a:r>
              <a:rPr lang="en-US" sz="2400" i="1" dirty="0"/>
              <a:t>&lt;span class="animal"&gt;caterpillar&lt;/span&gt;&lt;/span&gt;&lt;/p&gt;</a:t>
            </a:r>
          </a:p>
          <a:p>
            <a:pPr marL="0" indent="0">
              <a:buNone/>
            </a:pPr>
            <a:r>
              <a:rPr lang="en-US" sz="2400" i="1" dirty="0"/>
              <a:t>&lt;p&gt;Has given you the call&lt;/p&gt;</a:t>
            </a:r>
          </a:p>
          <a:p>
            <a:pPr marL="0" indent="0">
              <a:buNone/>
            </a:pPr>
            <a:r>
              <a:rPr lang="en-US" sz="2400" i="1" dirty="0"/>
              <a:t>&lt;script&gt;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291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09FFF-6759-4B89-A81F-5A2F6480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784E32-5CE2-4A65-85D4-2A3FDC33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 </a:t>
            </a:r>
            <a:r>
              <a:rPr lang="en-US" i="1" dirty="0" err="1"/>
              <a:t>byclass</a:t>
            </a:r>
            <a:r>
              <a:rPr lang="en-US" i="1" dirty="0"/>
              <a:t> = </a:t>
            </a:r>
            <a:r>
              <a:rPr lang="en-US" i="1" dirty="0" err="1"/>
              <a:t>document.querySelector</a:t>
            </a:r>
            <a:r>
              <a:rPr lang="en-US" i="1" dirty="0"/>
              <a:t>(".animal");</a:t>
            </a:r>
          </a:p>
          <a:p>
            <a:pPr marL="0" indent="0">
              <a:buNone/>
            </a:pPr>
            <a:r>
              <a:rPr lang="en-US" i="1" dirty="0"/>
              <a:t>                    let </a:t>
            </a:r>
            <a:r>
              <a:rPr lang="en-US" i="1" dirty="0" err="1"/>
              <a:t>byId</a:t>
            </a:r>
            <a:r>
              <a:rPr lang="en-US" i="1" dirty="0"/>
              <a:t> = </a:t>
            </a:r>
            <a:r>
              <a:rPr lang="en-US" i="1" dirty="0" err="1"/>
              <a:t>document.querySelector</a:t>
            </a:r>
            <a:r>
              <a:rPr lang="en-US" i="1" dirty="0"/>
              <a:t>("#character");</a:t>
            </a:r>
          </a:p>
          <a:p>
            <a:pPr marL="0" indent="0">
              <a:buNone/>
            </a:pPr>
            <a:r>
              <a:rPr lang="en-US" i="1" dirty="0"/>
              <a:t>                    let </a:t>
            </a:r>
            <a:r>
              <a:rPr lang="en-US" i="1" dirty="0" err="1"/>
              <a:t>byTagName</a:t>
            </a:r>
            <a:r>
              <a:rPr lang="en-US" i="1" dirty="0"/>
              <a:t> = </a:t>
            </a:r>
            <a:r>
              <a:rPr lang="en-US" i="1" dirty="0" err="1"/>
              <a:t>document.querySelector</a:t>
            </a:r>
            <a:r>
              <a:rPr lang="en-US" i="1" dirty="0"/>
              <a:t>("p");</a:t>
            </a:r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                    </a:t>
            </a:r>
            <a:r>
              <a:rPr lang="en-US" i="1" dirty="0" err="1"/>
              <a:t>byclass.style.color</a:t>
            </a:r>
            <a:r>
              <a:rPr lang="en-US" i="1" dirty="0"/>
              <a:t> = '#8DE3BC';</a:t>
            </a:r>
          </a:p>
          <a:p>
            <a:pPr marL="0" indent="0">
              <a:buNone/>
            </a:pPr>
            <a:r>
              <a:rPr lang="en-US" i="1" dirty="0"/>
              <a:t>                    </a:t>
            </a:r>
            <a:r>
              <a:rPr lang="en-US" i="1" dirty="0" err="1"/>
              <a:t>byId.style.background</a:t>
            </a:r>
            <a:r>
              <a:rPr lang="en-US" i="1" dirty="0"/>
              <a:t> = "#000";</a:t>
            </a:r>
          </a:p>
          <a:p>
            <a:pPr marL="0" indent="0">
              <a:buNone/>
            </a:pPr>
            <a:r>
              <a:rPr lang="en-US" i="1" dirty="0"/>
              <a:t>                    </a:t>
            </a:r>
            <a:r>
              <a:rPr lang="en-US" i="1" dirty="0" err="1"/>
              <a:t>byTagName.style.background</a:t>
            </a:r>
            <a:r>
              <a:rPr lang="en-US" i="1" dirty="0"/>
              <a:t> = "#000232"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2541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D33ADF-E863-4C63-A876-111287F6C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473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function count(selector) {</a:t>
            </a:r>
          </a:p>
          <a:p>
            <a:pPr marL="0" indent="0">
              <a:buNone/>
            </a:pPr>
            <a:r>
              <a:rPr lang="en-US" i="1" dirty="0"/>
              <a:t>return </a:t>
            </a:r>
            <a:r>
              <a:rPr lang="en-US" i="1" dirty="0" err="1"/>
              <a:t>document.querySelectorAll</a:t>
            </a:r>
            <a:r>
              <a:rPr lang="en-US" i="1" dirty="0"/>
              <a:t>(selector).length;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console.log(count("p")); // All &lt;p&gt; elements</a:t>
            </a:r>
          </a:p>
          <a:p>
            <a:pPr marL="0" indent="0">
              <a:buNone/>
            </a:pPr>
            <a:r>
              <a:rPr lang="en-US" i="1" dirty="0"/>
              <a:t>// → 4</a:t>
            </a:r>
          </a:p>
          <a:p>
            <a:pPr marL="0" indent="0">
              <a:buNone/>
            </a:pPr>
            <a:r>
              <a:rPr lang="en-US" i="1" dirty="0"/>
              <a:t>console.log(count(".animal")); // Class animal</a:t>
            </a:r>
          </a:p>
          <a:p>
            <a:pPr marL="0" indent="0">
              <a:buNone/>
            </a:pPr>
            <a:r>
              <a:rPr lang="en-US" i="1" dirty="0"/>
              <a:t>// → 2</a:t>
            </a:r>
          </a:p>
          <a:p>
            <a:pPr marL="0" indent="0">
              <a:buNone/>
            </a:pPr>
            <a:r>
              <a:rPr lang="en-US" i="1" dirty="0"/>
              <a:t>console.log(count("p .animal")); // Animal inside of &lt;p&gt;</a:t>
            </a:r>
          </a:p>
          <a:p>
            <a:pPr marL="0" indent="0">
              <a:buNone/>
            </a:pPr>
            <a:r>
              <a:rPr lang="en-US" i="1" dirty="0"/>
              <a:t>// → 2</a:t>
            </a:r>
          </a:p>
          <a:p>
            <a:pPr marL="0" indent="0">
              <a:buNone/>
            </a:pPr>
            <a:r>
              <a:rPr lang="en-US" i="1" dirty="0"/>
              <a:t>console.log(count("p &gt; .animal")); // Direct child of &lt;p&gt;</a:t>
            </a:r>
          </a:p>
          <a:p>
            <a:pPr marL="0" indent="0">
              <a:buNone/>
            </a:pPr>
            <a:r>
              <a:rPr lang="en-US" i="1" dirty="0"/>
              <a:t>// → 1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2920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30141-6D77-4CA4-81EA-051E6F85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3"/>
                </a:solidFill>
              </a:rPr>
              <a:t>querySelector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682A95-0A40-4D5A-9651-70FAE0CB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</a:t>
            </a:r>
            <a:r>
              <a:rPr lang="en-US" b="1" i="1" dirty="0" err="1"/>
              <a:t>querySelector</a:t>
            </a:r>
            <a:r>
              <a:rPr lang="en-US" i="1" dirty="0"/>
              <a:t> method (without the All part) works in a similar way.</a:t>
            </a:r>
          </a:p>
          <a:p>
            <a:pPr marL="0" indent="0">
              <a:buNone/>
            </a:pPr>
            <a:r>
              <a:rPr lang="en-US" i="1" dirty="0"/>
              <a:t>This one is useful if you want a specific, single element. It will return only the</a:t>
            </a:r>
          </a:p>
          <a:p>
            <a:pPr marL="0" indent="0">
              <a:buNone/>
            </a:pPr>
            <a:r>
              <a:rPr lang="en-US" i="1" dirty="0"/>
              <a:t>first matching element or null when no element matches.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You can use </a:t>
            </a:r>
            <a:r>
              <a:rPr lang="en-US" b="1" i="1" dirty="0"/>
              <a:t># Hash </a:t>
            </a:r>
            <a:r>
              <a:rPr lang="en-US" i="1" dirty="0"/>
              <a:t>symbol to select by Id and  </a:t>
            </a:r>
            <a:r>
              <a:rPr lang="en-US" b="1" i="1" dirty="0"/>
              <a:t>. Dot  </a:t>
            </a:r>
            <a:r>
              <a:rPr lang="en-US" i="1" dirty="0"/>
              <a:t>for the class similarly the  </a:t>
            </a:r>
            <a:r>
              <a:rPr lang="en-US" i="1" dirty="0" err="1"/>
              <a:t>tagname</a:t>
            </a:r>
            <a:r>
              <a:rPr lang="en-US" i="1" dirty="0"/>
              <a:t> you can get By it’s Tag .</a:t>
            </a:r>
          </a:p>
          <a:p>
            <a:pPr marL="0" indent="0">
              <a:buNone/>
            </a:pPr>
            <a:r>
              <a:rPr lang="en-US" i="1" dirty="0"/>
              <a:t>The following example we will Select all of them.</a:t>
            </a:r>
          </a:p>
        </p:txBody>
      </p:sp>
    </p:spTree>
    <p:extLst>
      <p:ext uri="{BB962C8B-B14F-4D97-AF65-F5344CB8AC3E}">
        <p14:creationId xmlns:p14="http://schemas.microsoft.com/office/powerpoint/2010/main" val="49962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41732-C996-4FEE-90A2-335BFC2B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E701A5-779D-4354-96CD-1F7C0952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&lt;p&gt;And if you go chasing</a:t>
            </a:r>
          </a:p>
          <a:p>
            <a:pPr marL="0" indent="0">
              <a:buNone/>
            </a:pPr>
            <a:r>
              <a:rPr lang="en-US" dirty="0"/>
              <a:t>                &lt;span class="animal"&gt;rabbits&lt;/span&gt;&lt;/p&gt;</a:t>
            </a:r>
          </a:p>
          <a:p>
            <a:pPr marL="0" indent="0">
              <a:buNone/>
            </a:pPr>
            <a:r>
              <a:rPr lang="en-US" dirty="0"/>
              <a:t>                &lt;p&gt;And you know you're going to fall&lt;/p&gt;</a:t>
            </a:r>
          </a:p>
          <a:p>
            <a:pPr marL="0" indent="0">
              <a:buNone/>
            </a:pPr>
            <a:r>
              <a:rPr lang="en-US" dirty="0"/>
              <a:t>                &lt;p&gt;Tell '</a:t>
            </a:r>
            <a:r>
              <a:rPr lang="en-US" dirty="0" err="1"/>
              <a:t>em</a:t>
            </a:r>
            <a:r>
              <a:rPr lang="en-US" dirty="0"/>
              <a:t> a &lt;span id="character"&gt;hookah smoking</a:t>
            </a:r>
          </a:p>
          <a:p>
            <a:pPr marL="0" indent="0">
              <a:buNone/>
            </a:pPr>
            <a:r>
              <a:rPr lang="en-US" dirty="0"/>
              <a:t>                &lt;span class="animal"&gt;caterpillar&lt;/span&gt;&lt;/span&gt;&lt;/p&gt;</a:t>
            </a:r>
          </a:p>
          <a:p>
            <a:pPr marL="0" indent="0">
              <a:buNone/>
            </a:pPr>
            <a:r>
              <a:rPr lang="en-US" dirty="0"/>
              <a:t>                &lt;p&gt;Has given you the call&lt;/p&gt;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FD5B6-9C30-401A-9300-F8D5C955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is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B4CD0-D795-4DB2-B7CF-92765507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18" y="1640542"/>
            <a:ext cx="9807717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The Document Object Model (DOM) is a cross-platform and language-independent application programming interface.(API) </a:t>
            </a:r>
          </a:p>
          <a:p>
            <a:pPr algn="just"/>
            <a:r>
              <a:rPr lang="en-US" sz="2800" dirty="0"/>
              <a:t> The DOM, is the API through which JavaScript interacts with content within a website. </a:t>
            </a:r>
          </a:p>
          <a:p>
            <a:pPr algn="just"/>
            <a:r>
              <a:rPr lang="en-US" sz="2800" dirty="0"/>
              <a:t> The DOM API is used to access, traverse and manipulate HTML and XML documents. </a:t>
            </a:r>
          </a:p>
          <a:p>
            <a:pPr algn="just"/>
            <a:r>
              <a:rPr lang="en-US" sz="2800" dirty="0"/>
              <a:t> The DOM is a W3C (World Wide Web Consortium) standard.</a:t>
            </a:r>
          </a:p>
        </p:txBody>
      </p:sp>
    </p:spTree>
    <p:extLst>
      <p:ext uri="{BB962C8B-B14F-4D97-AF65-F5344CB8AC3E}">
        <p14:creationId xmlns:p14="http://schemas.microsoft.com/office/powerpoint/2010/main" val="2441851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87380-7DF3-45B9-B2E0-0CE5C698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DOM Animation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27175F-E533-4D32-90FD-DAF3356A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75031"/>
            <a:ext cx="10332285" cy="28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1718F-DDF6-435E-9D7E-7D6C079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DOM Nodes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DBC0A3D-640E-4EBE-930C-8F75ECC91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263" y="1659430"/>
            <a:ext cx="1029625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context of DOM, every entity in an HTML or XML document is referred to as a Node  In JavaScript, all the Nodes are represented as Objects. They have their own properties and methods is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 is an Element Node, so are meta, title, body, h1, p, ul and li Text contents like the title text 'This is a simple HTML document' is a Text Node Some of the Nodes may have children. Like has 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children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Body has 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children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12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57AB4D-CFFE-4777-AAB8-8CCD7FC6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DOM Node – Tree representation - Revisit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689BED-5840-45D6-877C-3D729E5D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026532"/>
            <a:ext cx="10865963" cy="44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9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D1C8E-5247-424F-A7CD-5FA16B3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Navigation between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1BCC25-4DE7-4DC1-943A-136E6234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527340"/>
            <a:ext cx="116681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5C2A6C-68CE-4064-80C1-03308B33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Adding and Deleting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7FA0E0-8104-4C98-838E-9366390B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91121"/>
            <a:ext cx="10776636" cy="35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1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864AA-DF74-42C9-B1A1-9B35ED17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DOM Node -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E20C32-AFBA-49E3-9C64-8B8EC0FD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52926"/>
            <a:ext cx="10579100" cy="49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0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788C2-640D-4546-B33D-0A70D33C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Attributes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422CE5-ED06-4986-B098-0DB6164D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15352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Some element attributes, such as </a:t>
            </a:r>
            <a:r>
              <a:rPr lang="en-US" dirty="0" err="1"/>
              <a:t>href</a:t>
            </a:r>
            <a:r>
              <a:rPr lang="en-US" dirty="0"/>
              <a:t> for links, can be accessed through a property of the same name on the element’s DOM object. This is the case for most commonly used standard attributes.</a:t>
            </a:r>
          </a:p>
          <a:p>
            <a:pPr marL="0" indent="0" algn="just">
              <a:buNone/>
            </a:pPr>
            <a:r>
              <a:rPr lang="en-US" dirty="0"/>
              <a:t>But HTML allows you to set any attribute you want on nodes. This can be useful because it allows you to store extra information in a document. If you make up your own attribute names, though, such attributes will not be present as properties on the element’s node. Instead, you have to use the </a:t>
            </a:r>
            <a:r>
              <a:rPr lang="en-US" b="1" dirty="0" err="1"/>
              <a:t>getAttribute</a:t>
            </a:r>
            <a:r>
              <a:rPr lang="en-US" dirty="0"/>
              <a:t> and </a:t>
            </a:r>
            <a:r>
              <a:rPr lang="en-US" b="1" dirty="0" err="1"/>
              <a:t>setAttribute</a:t>
            </a:r>
            <a:r>
              <a:rPr lang="en-US" dirty="0"/>
              <a:t> methods to work with them.</a:t>
            </a:r>
          </a:p>
        </p:txBody>
      </p:sp>
    </p:spTree>
    <p:extLst>
      <p:ext uri="{BB962C8B-B14F-4D97-AF65-F5344CB8AC3E}">
        <p14:creationId xmlns:p14="http://schemas.microsoft.com/office/powerpoint/2010/main" val="4249545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C1EC39-E818-4ADB-8BFC-7FB77934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07166"/>
            <a:ext cx="8946541" cy="5241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&lt;p data-classified="secret"&gt;The launch code is 00000000.&lt;/p&gt;</a:t>
            </a:r>
          </a:p>
          <a:p>
            <a:pPr marL="0" indent="0">
              <a:buNone/>
            </a:pPr>
            <a:r>
              <a:rPr lang="en-US" i="1" dirty="0"/>
              <a:t>&lt;p data-classified="unclassified"&gt;I have two feet.&lt;/p&gt;</a:t>
            </a:r>
          </a:p>
          <a:p>
            <a:pPr marL="0" indent="0">
              <a:buNone/>
            </a:pPr>
            <a:r>
              <a:rPr lang="en-US" i="1" dirty="0"/>
              <a:t>&lt;script&gt;</a:t>
            </a:r>
          </a:p>
          <a:p>
            <a:pPr marL="0" indent="0">
              <a:buNone/>
            </a:pPr>
            <a:r>
              <a:rPr lang="en-US" i="1" dirty="0"/>
              <a:t>let paras = </a:t>
            </a:r>
            <a:r>
              <a:rPr lang="en-US" i="1" dirty="0" err="1"/>
              <a:t>document.body.getElementsByTagName</a:t>
            </a:r>
            <a:r>
              <a:rPr lang="en-US" i="1" dirty="0"/>
              <a:t>("p");</a:t>
            </a:r>
          </a:p>
          <a:p>
            <a:pPr marL="0" indent="0">
              <a:buNone/>
            </a:pPr>
            <a:r>
              <a:rPr lang="en-US" i="1" dirty="0"/>
              <a:t>for (let para of </a:t>
            </a:r>
            <a:r>
              <a:rPr lang="en-US" i="1" dirty="0" err="1"/>
              <a:t>Array.from</a:t>
            </a:r>
            <a:r>
              <a:rPr lang="en-US" i="1" dirty="0"/>
              <a:t>(paras)) {</a:t>
            </a:r>
          </a:p>
          <a:p>
            <a:pPr marL="0" indent="0">
              <a:buNone/>
            </a:pPr>
            <a:r>
              <a:rPr lang="en-US" i="1" dirty="0"/>
              <a:t>if (</a:t>
            </a:r>
            <a:r>
              <a:rPr lang="en-US" i="1" dirty="0" err="1"/>
              <a:t>para.getAttribute</a:t>
            </a:r>
            <a:r>
              <a:rPr lang="en-US" i="1" dirty="0"/>
              <a:t>("data-classified") == "secret") {</a:t>
            </a:r>
          </a:p>
          <a:p>
            <a:pPr marL="0" indent="0">
              <a:buNone/>
            </a:pPr>
            <a:r>
              <a:rPr lang="en-US" i="1" dirty="0" err="1"/>
              <a:t>para.remove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2456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B049F-31A9-458B-8BED-A39CD376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Creating nodes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E5E6C6-8F9F-43F3-AE96-5E4BA06B3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34" y="1615352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Say we want to write a script that replaces all images (&lt;</a:t>
            </a:r>
            <a:r>
              <a:rPr lang="en-US" dirty="0" err="1"/>
              <a:t>img</a:t>
            </a:r>
            <a:r>
              <a:rPr lang="en-US" dirty="0"/>
              <a:t>&gt; tags) in the document with the text held in their alt attributes, which specifies an alternative textual representation of the image.</a:t>
            </a:r>
          </a:p>
          <a:p>
            <a:pPr marL="0" indent="0" algn="just">
              <a:buNone/>
            </a:pPr>
            <a:r>
              <a:rPr lang="en-US" dirty="0"/>
              <a:t>This involves not only removing the images but adding a new text node</a:t>
            </a:r>
          </a:p>
          <a:p>
            <a:pPr marL="0" indent="0" algn="just">
              <a:buNone/>
            </a:pPr>
            <a:r>
              <a:rPr lang="en-US" dirty="0"/>
              <a:t>to replace them. Text nodes are created with the </a:t>
            </a:r>
            <a:r>
              <a:rPr lang="en-US" b="1" dirty="0" err="1"/>
              <a:t>document.createTextNode</a:t>
            </a:r>
            <a:r>
              <a:rPr lang="en-US" b="1" dirty="0"/>
              <a:t>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61099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02F0EA-9C97-4E3F-94A3-814577885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715617"/>
            <a:ext cx="9784331" cy="58574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dirty="0"/>
              <a:t>// Given:</a:t>
            </a:r>
          </a:p>
          <a:p>
            <a:pPr marL="0" indent="0">
              <a:buNone/>
            </a:pPr>
            <a:r>
              <a:rPr lang="en-US" sz="4000" dirty="0"/>
              <a:t>&lt;div&gt;</a:t>
            </a:r>
          </a:p>
          <a:p>
            <a:pPr marL="0" indent="0">
              <a:buNone/>
            </a:pPr>
            <a:r>
              <a:rPr lang="en-US" sz="4000" dirty="0"/>
              <a:t>&lt;span id="</a:t>
            </a:r>
            <a:r>
              <a:rPr lang="en-US" sz="4000" dirty="0" err="1"/>
              <a:t>childSpan</a:t>
            </a:r>
            <a:r>
              <a:rPr lang="en-US" sz="4000" dirty="0"/>
              <a:t>"&gt;foo bar&lt;/span&gt;</a:t>
            </a:r>
          </a:p>
          <a:p>
            <a:pPr marL="0" indent="0">
              <a:buNone/>
            </a:pPr>
            <a:r>
              <a:rPr lang="en-US" sz="4000" dirty="0"/>
              <a:t>&lt;/div&gt;</a:t>
            </a:r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// Create an empty element node</a:t>
            </a:r>
          </a:p>
          <a:p>
            <a:pPr marL="0" indent="0">
              <a:buNone/>
            </a:pPr>
            <a:r>
              <a:rPr lang="en-US" sz="4000" dirty="0"/>
              <a:t>// without an ID, any attributes, or any content</a:t>
            </a:r>
          </a:p>
          <a:p>
            <a:pPr marL="0" indent="0">
              <a:buNone/>
            </a:pPr>
            <a:r>
              <a:rPr lang="en-US" sz="4000" dirty="0"/>
              <a:t>var sp1 = </a:t>
            </a:r>
            <a:r>
              <a:rPr lang="en-US" sz="4000" dirty="0" err="1"/>
              <a:t>document.createElement</a:t>
            </a:r>
            <a:r>
              <a:rPr lang="en-US" sz="4000" dirty="0"/>
              <a:t>("span");</a:t>
            </a:r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// Give it an id attribute called '</a:t>
            </a:r>
            <a:r>
              <a:rPr lang="en-US" sz="4000" dirty="0" err="1"/>
              <a:t>newSpan</a:t>
            </a:r>
            <a:r>
              <a:rPr lang="en-US" sz="4000" dirty="0"/>
              <a:t>'</a:t>
            </a:r>
          </a:p>
          <a:p>
            <a:pPr marL="0" indent="0">
              <a:buNone/>
            </a:pPr>
            <a:r>
              <a:rPr lang="en-US" sz="4000" i="1" dirty="0"/>
              <a:t>sp1.id = "</a:t>
            </a:r>
            <a:r>
              <a:rPr lang="en-US" sz="4000" i="1" dirty="0" err="1"/>
              <a:t>newSpan</a:t>
            </a:r>
            <a:r>
              <a:rPr lang="en-US" sz="4000" i="1" dirty="0"/>
              <a:t>";</a:t>
            </a:r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// Create some content for the new element.</a:t>
            </a:r>
          </a:p>
          <a:p>
            <a:pPr marL="0" indent="0">
              <a:buNone/>
            </a:pPr>
            <a:r>
              <a:rPr lang="en-US" sz="4000" i="1" dirty="0"/>
              <a:t>var sp1_content = </a:t>
            </a:r>
            <a:r>
              <a:rPr lang="en-US" sz="4000" i="1" dirty="0" err="1"/>
              <a:t>document.createTextNode</a:t>
            </a:r>
            <a:r>
              <a:rPr lang="en-US" sz="4000" i="1" dirty="0"/>
              <a:t>("new replacement span element.");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1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221F7-1CED-403B-8DE8-B5D70047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HTML DOM Tree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A06B45-DEBF-4E1E-B3DF-2FBAF2B8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8" y="1653241"/>
            <a:ext cx="964387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80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02490F-80D7-47C6-8C42-D907FE1E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28870"/>
            <a:ext cx="9273140" cy="5519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 Apply that content to the new element</a:t>
            </a:r>
          </a:p>
          <a:p>
            <a:pPr marL="0" indent="0">
              <a:buNone/>
            </a:pPr>
            <a:r>
              <a:rPr lang="en-US" dirty="0"/>
              <a:t>sp1.appendChild(sp1_content);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// Build a reference to the existing node to be replaced</a:t>
            </a:r>
          </a:p>
          <a:p>
            <a:pPr marL="0" indent="0">
              <a:buNone/>
            </a:pPr>
            <a:r>
              <a:rPr lang="en-US" dirty="0"/>
              <a:t>var sp2 = 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childSpan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var </a:t>
            </a:r>
            <a:r>
              <a:rPr lang="en-US" dirty="0" err="1"/>
              <a:t>parentDiv</a:t>
            </a:r>
            <a:r>
              <a:rPr lang="en-US" dirty="0"/>
              <a:t> = sp2.parentNode;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// Replace existing node sp2 with the new span element sp1</a:t>
            </a:r>
          </a:p>
          <a:p>
            <a:pPr marL="0" indent="0">
              <a:buNone/>
            </a:pPr>
            <a:r>
              <a:rPr lang="en-US" dirty="0" err="1"/>
              <a:t>parentDiv.replaceChild</a:t>
            </a:r>
            <a:r>
              <a:rPr lang="en-US" dirty="0"/>
              <a:t>(sp1, sp2);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// Result: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&lt;span id="</a:t>
            </a:r>
            <a:r>
              <a:rPr lang="en-US" dirty="0" err="1"/>
              <a:t>newSpan</a:t>
            </a:r>
            <a:r>
              <a:rPr lang="en-US" dirty="0"/>
              <a:t>"&gt;new replacement span element.&lt;/span&gt;</a:t>
            </a:r>
          </a:p>
          <a:p>
            <a:pPr marL="0" indent="0">
              <a:buNone/>
            </a:pPr>
            <a:r>
              <a:rPr lang="en-US" dirty="0"/>
              <a:t>&lt;/div&gt;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8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163551-081A-4131-B012-BEDCAC33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8B8D1-9148-4C2D-9A07-8B9E96E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&lt;!-- &lt;script&gt;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  var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("h1");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newelement.setAttribute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("id","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document.body.appendChild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newelement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newelement.appendChild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("Hello World"));</a:t>
            </a:r>
          </a:p>
          <a:p>
            <a:pPr marL="0" indent="0">
              <a:buNone/>
            </a:pPr>
            <a:r>
              <a:rPr lang="en-US" sz="2800" b="0" dirty="0">
                <a:effectLst/>
                <a:latin typeface="Consolas" panose="020B0609020204030204" pitchFamily="49" charset="0"/>
              </a:rPr>
              <a:t>  &lt;/script&gt; --&gt;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5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7F04AC-1443-49DA-BA6A-B61B3B04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E6F57-DB7F-4B3F-AF40-6C85130F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7906"/>
            <a:ext cx="8946541" cy="5127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&lt;!-- &lt;script&gt;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for (var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 = 0;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 &lt; 3;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var element =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("p");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element.setAttribute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id","element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" +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document.body.appendChild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element.appendChild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("Hello World, I'm Element " +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 + "."));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 var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removeel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("element1");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document.body.removeChild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3800" b="0" dirty="0" err="1">
                <a:effectLst/>
                <a:latin typeface="Consolas" panose="020B0609020204030204" pitchFamily="49" charset="0"/>
              </a:rPr>
              <a:t>removeel</a:t>
            </a:r>
            <a:r>
              <a:rPr lang="en-US" sz="3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800" b="0" dirty="0">
                <a:effectLst/>
                <a:latin typeface="Consolas" panose="020B0609020204030204" pitchFamily="49" charset="0"/>
              </a:rPr>
              <a:t>  &lt;/script&gt; --&gt;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8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0B92A-3FBB-4345-8CAE-6C39D21B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A6085-4148-4E05-80ED-8D504DCB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90188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Write a JavaScript program to modify the text-align, font-size, font-family of heading1 using </a:t>
            </a:r>
            <a:r>
              <a:rPr lang="en-US" sz="2800" dirty="0" err="1"/>
              <a:t>getElementById</a:t>
            </a:r>
            <a:r>
              <a:rPr lang="en-US" sz="2800" dirty="0"/>
              <a:t> •</a:t>
            </a:r>
          </a:p>
          <a:p>
            <a:r>
              <a:rPr lang="en-US" sz="2800" dirty="0"/>
              <a:t> Write a JavaScript program to change the background color of all the tag •</a:t>
            </a:r>
          </a:p>
          <a:p>
            <a:r>
              <a:rPr lang="en-US" sz="2800" dirty="0"/>
              <a:t> Write a JavaScript to add the text shadow in all paragraphs in the given essay</a:t>
            </a:r>
          </a:p>
        </p:txBody>
      </p:sp>
    </p:spTree>
    <p:extLst>
      <p:ext uri="{BB962C8B-B14F-4D97-AF65-F5344CB8AC3E}">
        <p14:creationId xmlns:p14="http://schemas.microsoft.com/office/powerpoint/2010/main" val="5499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47DCD5-6B54-4C18-8217-B47FA656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1" y="3104478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122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xmlns="" id="{342B18CB-A22B-4F1B-962F-5A2A42049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37"/>
          <a:stretch/>
        </p:blipFill>
        <p:spPr>
          <a:xfrm>
            <a:off x="458403" y="1201271"/>
            <a:ext cx="9827103" cy="50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13C98-F3DD-4C35-AE9E-2B3E622D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Tree Represents HTML Document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48FB66F-4EF5-4922-976D-BF9DE1D39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64776"/>
            <a:ext cx="9191812" cy="48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5D4F4-6276-438E-A8DF-C3A04E7B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C62F94-BFB5-4B35-AE2F-78E4A69A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65" y="1538941"/>
            <a:ext cx="10237788" cy="419548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accent3"/>
                </a:solidFill>
              </a:rPr>
              <a:t>getElementById</a:t>
            </a:r>
            <a:r>
              <a:rPr lang="en-US" sz="2800" dirty="0">
                <a:solidFill>
                  <a:schemeClr val="accent3"/>
                </a:solidFill>
              </a:rPr>
              <a:t>() </a:t>
            </a:r>
          </a:p>
          <a:p>
            <a:r>
              <a:rPr lang="en-US" sz="2800" dirty="0"/>
              <a:t> Accesses any element on the page via its ID attribute • A fundamental method within the DOM for accessing elements on the page •</a:t>
            </a:r>
          </a:p>
          <a:p>
            <a:r>
              <a:rPr lang="en-US" sz="2800" dirty="0"/>
              <a:t> This method will return single element </a:t>
            </a:r>
            <a:r>
              <a:rPr lang="en-US" sz="2800" dirty="0" err="1">
                <a:solidFill>
                  <a:schemeClr val="accent3"/>
                </a:solidFill>
              </a:rPr>
              <a:t>innerHTML</a:t>
            </a: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dirty="0"/>
              <a:t>•</a:t>
            </a:r>
          </a:p>
          <a:p>
            <a:r>
              <a:rPr lang="en-US" sz="2800" dirty="0"/>
              <a:t> The </a:t>
            </a:r>
            <a:r>
              <a:rPr lang="en-US" sz="2800" dirty="0" err="1"/>
              <a:t>innerHTML</a:t>
            </a:r>
            <a:r>
              <a:rPr lang="en-US" sz="2800" dirty="0"/>
              <a:t> is used to get and replace the content of HTML elements.</a:t>
            </a:r>
          </a:p>
        </p:txBody>
      </p:sp>
    </p:spTree>
    <p:extLst>
      <p:ext uri="{BB962C8B-B14F-4D97-AF65-F5344CB8AC3E}">
        <p14:creationId xmlns:p14="http://schemas.microsoft.com/office/powerpoint/2010/main" val="24619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6047BFF-4522-4185-9841-9876F0A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2" y="561789"/>
            <a:ext cx="10331532" cy="59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90BCB3-DD82-4C7C-A166-F9C0A8AD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DOM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955657-1820-4FCC-B8DB-64CE5582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1435014"/>
            <a:ext cx="9718489" cy="497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9751F-0A4A-4E7C-9285-E5FBC978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Element by class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498DCD-2752-4C09-8F9E-3D23A07A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13088"/>
            <a:ext cx="9735018" cy="37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4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790</TotalTime>
  <Words>1024</Words>
  <Application>Microsoft Office PowerPoint</Application>
  <PresentationFormat>Widescreen</PresentationFormat>
  <Paragraphs>167</Paragraphs>
  <Slides>34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Century Gothic</vt:lpstr>
      <vt:lpstr>Consolas</vt:lpstr>
      <vt:lpstr>Questrial</vt:lpstr>
      <vt:lpstr>Wingdings 3</vt:lpstr>
      <vt:lpstr>Ion</vt:lpstr>
      <vt:lpstr>The Document Object Model</vt:lpstr>
      <vt:lpstr>What is DOM?</vt:lpstr>
      <vt:lpstr>HTML DOM Tree Objects</vt:lpstr>
      <vt:lpstr>PowerPoint Presentation</vt:lpstr>
      <vt:lpstr>Tree Represents HTML Document</vt:lpstr>
      <vt:lpstr>DOM Methods</vt:lpstr>
      <vt:lpstr>PowerPoint Presentation</vt:lpstr>
      <vt:lpstr>DOM Element </vt:lpstr>
      <vt:lpstr>Element by class name</vt:lpstr>
      <vt:lpstr>Elements by CSS Selectors</vt:lpstr>
      <vt:lpstr>What is the Difference Between textContents, innerText, and innerHtml</vt:lpstr>
      <vt:lpstr>PowerPoint Presentation</vt:lpstr>
      <vt:lpstr>Styling</vt:lpstr>
      <vt:lpstr>Query selectors</vt:lpstr>
      <vt:lpstr>PowerPoint Presentation</vt:lpstr>
      <vt:lpstr>PowerPoint Presentation</vt:lpstr>
      <vt:lpstr>PowerPoint Presentation</vt:lpstr>
      <vt:lpstr>querySelector</vt:lpstr>
      <vt:lpstr>PowerPoint Presentation</vt:lpstr>
      <vt:lpstr>DOM Animation</vt:lpstr>
      <vt:lpstr>DOM Nodes</vt:lpstr>
      <vt:lpstr>DOM Node – Tree representation - Revisit</vt:lpstr>
      <vt:lpstr>Navigation between nodes</vt:lpstr>
      <vt:lpstr>Adding and Deleting Element</vt:lpstr>
      <vt:lpstr>DOM Node - Methods</vt:lpstr>
      <vt:lpstr>Attributes</vt:lpstr>
      <vt:lpstr>PowerPoint Presentation</vt:lpstr>
      <vt:lpstr>Creating nodes</vt:lpstr>
      <vt:lpstr>PowerPoint Presentation</vt:lpstr>
      <vt:lpstr>PowerPoint Presentation</vt:lpstr>
      <vt:lpstr>PowerPoint Presentation</vt:lpstr>
      <vt:lpstr>PowerPoint Presentation</vt:lpstr>
      <vt:lpstr>Exercise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Document Object Model</dc:title>
  <dc:creator>Mohamud Osman Hamud</dc:creator>
  <cp:lastModifiedBy>Engineer</cp:lastModifiedBy>
  <cp:revision>55</cp:revision>
  <dcterms:created xsi:type="dcterms:W3CDTF">2019-11-17T10:47:23Z</dcterms:created>
  <dcterms:modified xsi:type="dcterms:W3CDTF">2022-11-25T14:11:12Z</dcterms:modified>
</cp:coreProperties>
</file>