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89" r:id="rId4"/>
    <p:sldId id="291" r:id="rId5"/>
    <p:sldId id="290" r:id="rId6"/>
    <p:sldId id="263" r:id="rId7"/>
    <p:sldId id="286" r:id="rId8"/>
    <p:sldId id="288" r:id="rId9"/>
    <p:sldId id="287" r:id="rId10"/>
    <p:sldId id="267" r:id="rId11"/>
    <p:sldId id="285" r:id="rId12"/>
  </p:sldIdLst>
  <p:sldSz cx="9144000" cy="5143500" type="screen16x9"/>
  <p:notesSz cx="6858000" cy="9144000"/>
  <p:embeddedFontLst>
    <p:embeddedFont>
      <p:font typeface="Poppins Medium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Poppins Light" charset="0"/>
      <p:regular r:id="rId22"/>
      <p:bold r:id="rId23"/>
      <p:italic r:id="rId24"/>
      <p:boldItalic r:id="rId25"/>
    </p:embeddedFont>
    <p:embeddedFont>
      <p:font typeface="Poppins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81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cb83dd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cfcb83dd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fcb83ddd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cfcb83ddd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cb83dd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cfcb83dd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875ba0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2875ba0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875ba0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2875ba0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875ba0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2875ba0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875ba06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2875ba06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cb83ddd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cfcb83ddd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cb83dd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cfcb83dd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cb83dd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cfcb83dd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cb83ddd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cfcb83ddd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20527" y="-2906"/>
            <a:ext cx="1611900" cy="51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532263" y="0"/>
            <a:ext cx="16119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03937" y="3342349"/>
            <a:ext cx="3368192" cy="336819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196574" y="3757713"/>
            <a:ext cx="2780348" cy="2780348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422929" y="834860"/>
            <a:ext cx="605580" cy="605580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270809" y="2180769"/>
            <a:ext cx="904500" cy="77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382578" y="4016339"/>
            <a:ext cx="681000" cy="612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135942" y="514350"/>
            <a:ext cx="404400" cy="16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547925" y="1348400"/>
            <a:ext cx="4769100" cy="29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855300" y="1641225"/>
            <a:ext cx="74334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855300" y="3048977"/>
            <a:ext cx="7433400" cy="4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514600" y="1424075"/>
            <a:ext cx="5774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75116" y="4089292"/>
            <a:ext cx="1223100" cy="1054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514431" y="8"/>
            <a:ext cx="1222800" cy="1054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75990" y="2062320"/>
            <a:ext cx="1020401" cy="1020401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815597" y="1353950"/>
            <a:ext cx="34731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0" y="0"/>
            <a:ext cx="2682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9"/>
          <p:cNvSpPr/>
          <p:nvPr/>
        </p:nvSpPr>
        <p:spPr>
          <a:xfrm>
            <a:off x="2682538" y="3874582"/>
            <a:ext cx="6461400" cy="126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t="12092" b="12092"/>
          <a:stretch/>
        </p:blipFill>
        <p:spPr>
          <a:xfrm>
            <a:off x="3267983" y="514350"/>
            <a:ext cx="2482182" cy="282106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233262" y="-1805351"/>
            <a:ext cx="3368192" cy="336819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7527740" y="-1510872"/>
            <a:ext cx="2780348" cy="2780348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229900" y="4351400"/>
            <a:ext cx="4212600" cy="2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949906" y="3874582"/>
            <a:ext cx="1472100" cy="1269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9"/>
          <p:cNvSpPr>
            <a:spLocks noGrp="1"/>
          </p:cNvSpPr>
          <p:nvPr>
            <p:ph type="pic" idx="3"/>
          </p:nvPr>
        </p:nvSpPr>
        <p:spPr>
          <a:xfrm>
            <a:off x="3267975" y="514350"/>
            <a:ext cx="2482200" cy="28212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9"/>
          <p:cNvSpPr>
            <a:spLocks noGrp="1"/>
          </p:cNvSpPr>
          <p:nvPr>
            <p:ph type="pic" idx="4"/>
          </p:nvPr>
        </p:nvSpPr>
        <p:spPr>
          <a:xfrm>
            <a:off x="5992163" y="514350"/>
            <a:ext cx="2482200" cy="282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○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■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○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■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●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○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Poppins"/>
              <a:buChar char="■"/>
              <a:defRPr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5920527" y="-2906"/>
            <a:ext cx="1611900" cy="51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76200" y="562675"/>
            <a:ext cx="57150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METODE REGULAFALSI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 smtClean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KELOMPOK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7532263" y="0"/>
            <a:ext cx="16119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803937" y="3342349"/>
            <a:ext cx="3368192" cy="336819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196574" y="3757713"/>
            <a:ext cx="2780348" cy="2780348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6422929" y="834860"/>
            <a:ext cx="605580" cy="605580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270809" y="2180769"/>
            <a:ext cx="904500" cy="77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382578" y="4016339"/>
            <a:ext cx="681000" cy="612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135942" y="514350"/>
            <a:ext cx="404400" cy="16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3;p13"/>
          <p:cNvSpPr txBox="1"/>
          <p:nvPr/>
        </p:nvSpPr>
        <p:spPr>
          <a:xfrm>
            <a:off x="1295400" y="2437486"/>
            <a:ext cx="4041225" cy="18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IBNU </a:t>
            </a: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MUNZIR	D0220371</a:t>
            </a:r>
            <a:endParaRPr lang="en-US" dirty="0" smtClean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SULIKIPLI		D0220507</a:t>
            </a:r>
            <a:endParaRPr lang="en-US" dirty="0" smtClean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ADILA </a:t>
            </a: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YUSRAH	D0220314</a:t>
            </a:r>
            <a:endParaRPr lang="en-US" dirty="0" smtClean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TINA </a:t>
            </a: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		D0220405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RANI		D0220315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SITTI HAWA	D0220355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>
            <a:off x="2514504" y="369332"/>
            <a:ext cx="5945468" cy="1167090"/>
            <a:chOff x="0" y="0"/>
            <a:chExt cx="15552135" cy="1003753"/>
          </a:xfrm>
        </p:grpSpPr>
        <p:sp>
          <p:nvSpPr>
            <p:cNvPr id="268" name="Google Shape;268;p22"/>
            <p:cNvSpPr txBox="1"/>
            <p:nvPr/>
          </p:nvSpPr>
          <p:spPr>
            <a:xfrm>
              <a:off x="4635" y="780079"/>
              <a:ext cx="15547500" cy="223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0" y="0"/>
              <a:ext cx="15547500" cy="264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 err="1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Implementasi</a:t>
              </a:r>
              <a:r>
                <a:rPr lang="en-US" sz="2000" b="1" dirty="0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b="1" dirty="0" err="1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Regulafalsi</a:t>
              </a:r>
              <a:r>
                <a:rPr lang="en-US" sz="2000" b="1" dirty="0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b="1" dirty="0" err="1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pada</a:t>
              </a:r>
              <a:r>
                <a:rPr lang="en-US" sz="2000" b="1" dirty="0" smtClean="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 python</a:t>
              </a:r>
              <a:endParaRPr sz="2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70" name="Google Shape;270;p22"/>
          <p:cNvSpPr/>
          <p:nvPr/>
        </p:nvSpPr>
        <p:spPr>
          <a:xfrm>
            <a:off x="475116" y="4089292"/>
            <a:ext cx="1223100" cy="1054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/>
          <p:nvPr/>
        </p:nvSpPr>
        <p:spPr>
          <a:xfrm rot="10800000">
            <a:off x="514431" y="8"/>
            <a:ext cx="1222800" cy="1054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575990" y="2062320"/>
            <a:ext cx="1020401" cy="1020401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" t="10153" r="50000" b="10229"/>
          <a:stretch/>
        </p:blipFill>
        <p:spPr>
          <a:xfrm>
            <a:off x="2971800" y="819150"/>
            <a:ext cx="4348716" cy="40931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5920527" y="-2906"/>
            <a:ext cx="1611900" cy="51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108857" y="2329764"/>
            <a:ext cx="5715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TERIMA KASIH</a:t>
            </a:r>
            <a:endParaRPr lang="en" sz="2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7532263" y="0"/>
            <a:ext cx="1611900" cy="25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803937" y="3342349"/>
            <a:ext cx="3368192" cy="336819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196574" y="3757713"/>
            <a:ext cx="2780348" cy="2780348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6422929" y="834860"/>
            <a:ext cx="605580" cy="605580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270809" y="2180769"/>
            <a:ext cx="904500" cy="77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382578" y="4016339"/>
            <a:ext cx="681000" cy="612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135942" y="514350"/>
            <a:ext cx="404400" cy="166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0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9144000" cy="1509300"/>
          </a:xfrm>
          <a:prstGeom prst="rect">
            <a:avLst/>
          </a:prstGeom>
          <a:solidFill>
            <a:srgbClr val="423EE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7651655" y="0"/>
            <a:ext cx="1492500" cy="1509300"/>
          </a:xfrm>
          <a:prstGeom prst="rect">
            <a:avLst/>
          </a:prstGeom>
          <a:solidFill>
            <a:srgbClr val="1C1D3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2"/>
          <p:cNvGrpSpPr/>
          <p:nvPr/>
        </p:nvGrpSpPr>
        <p:grpSpPr>
          <a:xfrm>
            <a:off x="8134861" y="491090"/>
            <a:ext cx="524323" cy="525492"/>
            <a:chOff x="1568" y="0"/>
            <a:chExt cx="1398194" cy="1401311"/>
          </a:xfrm>
        </p:grpSpPr>
        <p:sp>
          <p:nvSpPr>
            <p:cNvPr id="88" name="Google Shape;88;p12"/>
            <p:cNvSpPr/>
            <p:nvPr/>
          </p:nvSpPr>
          <p:spPr>
            <a:xfrm>
              <a:off x="1568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04379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568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704379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2"/>
          <p:cNvSpPr txBox="1"/>
          <p:nvPr/>
        </p:nvSpPr>
        <p:spPr>
          <a:xfrm>
            <a:off x="514350" y="522899"/>
            <a:ext cx="66255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FFFFFF"/>
                </a:solidFill>
                <a:latin typeface="Poppins Medium"/>
                <a:cs typeface="Poppins Medium"/>
                <a:sym typeface="Poppins Medium"/>
              </a:rPr>
              <a:t>METODE REGULAFALSI</a:t>
            </a:r>
            <a:endParaRPr sz="700" dirty="0"/>
          </a:p>
        </p:txBody>
      </p:sp>
      <p:sp>
        <p:nvSpPr>
          <p:cNvPr id="97" name="Google Shape;97;p12"/>
          <p:cNvSpPr txBox="1"/>
          <p:nvPr/>
        </p:nvSpPr>
        <p:spPr>
          <a:xfrm>
            <a:off x="514350" y="1885950"/>
            <a:ext cx="489585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6050"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Regulafalsi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adalah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salah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satu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numerik</a:t>
            </a:r>
            <a:r>
              <a:rPr lang="en-US" sz="1600" dirty="0" smtClean="0">
                <a:latin typeface="Poppins" charset="0"/>
                <a:cs typeface="Poppins" charset="0"/>
              </a:rPr>
              <a:t> yang </a:t>
            </a:r>
            <a:r>
              <a:rPr lang="en-US" sz="1600" dirty="0" err="1" smtClean="0">
                <a:latin typeface="Poppins" charset="0"/>
                <a:cs typeface="Poppins" charset="0"/>
              </a:rPr>
              <a:t>digunakan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untuk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mencari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akar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dari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suatu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persamaan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dengan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memanfaatkan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selisih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tinggi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dari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dua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titik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batas</a:t>
            </a:r>
            <a:r>
              <a:rPr lang="en-US" sz="1600" dirty="0" smtClean="0">
                <a:latin typeface="Poppins" charset="0"/>
                <a:cs typeface="Poppins" charset="0"/>
              </a:rPr>
              <a:t> range.</a:t>
            </a:r>
            <a:endParaRPr sz="1600" dirty="0">
              <a:latin typeface="Poppins" charset="0"/>
              <a:cs typeface="Poppi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9144000" cy="1509300"/>
          </a:xfrm>
          <a:prstGeom prst="rect">
            <a:avLst/>
          </a:prstGeom>
          <a:solidFill>
            <a:srgbClr val="423EE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7651655" y="0"/>
            <a:ext cx="1492500" cy="1509300"/>
          </a:xfrm>
          <a:prstGeom prst="rect">
            <a:avLst/>
          </a:prstGeom>
          <a:solidFill>
            <a:srgbClr val="1C1D3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2"/>
          <p:cNvGrpSpPr/>
          <p:nvPr/>
        </p:nvGrpSpPr>
        <p:grpSpPr>
          <a:xfrm>
            <a:off x="8134861" y="491090"/>
            <a:ext cx="524323" cy="525492"/>
            <a:chOff x="1568" y="0"/>
            <a:chExt cx="1398194" cy="1401311"/>
          </a:xfrm>
        </p:grpSpPr>
        <p:sp>
          <p:nvSpPr>
            <p:cNvPr id="88" name="Google Shape;88;p12"/>
            <p:cNvSpPr/>
            <p:nvPr/>
          </p:nvSpPr>
          <p:spPr>
            <a:xfrm>
              <a:off x="1568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04379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568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704379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2"/>
          <p:cNvSpPr txBox="1"/>
          <p:nvPr/>
        </p:nvSpPr>
        <p:spPr>
          <a:xfrm>
            <a:off x="514350" y="522899"/>
            <a:ext cx="66255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FFFFFF"/>
                </a:solidFill>
                <a:latin typeface="Poppins Medium"/>
                <a:cs typeface="Poppins Medium"/>
                <a:sym typeface="Poppins Medium"/>
              </a:rPr>
              <a:t>METODE REGULAFALSI</a:t>
            </a:r>
            <a:endParaRPr sz="700" dirty="0"/>
          </a:p>
        </p:txBody>
      </p:sp>
      <p:sp>
        <p:nvSpPr>
          <p:cNvPr id="97" name="Google Shape;97;p12"/>
          <p:cNvSpPr txBox="1"/>
          <p:nvPr/>
        </p:nvSpPr>
        <p:spPr>
          <a:xfrm>
            <a:off x="514350" y="2312908"/>
            <a:ext cx="48958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regulafalsi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memberikan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perhitungan</a:t>
            </a:r>
            <a:r>
              <a:rPr lang="en-US" sz="1600" dirty="0">
                <a:latin typeface="Poppins" charset="0"/>
                <a:cs typeface="Poppins" charset="0"/>
              </a:rPr>
              <a:t> yang </a:t>
            </a:r>
            <a:r>
              <a:rPr lang="en-US" sz="1600" dirty="0" err="1">
                <a:latin typeface="Poppins" charset="0"/>
                <a:cs typeface="Poppins" charset="0"/>
              </a:rPr>
              <a:t>lebih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cepat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smtClean="0">
                <a:latin typeface="Poppins" charset="0"/>
                <a:cs typeface="Poppins" charset="0"/>
              </a:rPr>
              <a:t>, </a:t>
            </a:r>
            <a:r>
              <a:rPr lang="en-US" sz="1600" dirty="0" err="1" smtClean="0">
                <a:latin typeface="Poppins" charset="0"/>
                <a:cs typeface="Poppins" charset="0"/>
              </a:rPr>
              <a:t>Pada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ini</a:t>
            </a:r>
            <a:r>
              <a:rPr lang="en-US" sz="1600" dirty="0" smtClean="0">
                <a:latin typeface="Poppins" charset="0"/>
                <a:cs typeface="Poppins" charset="0"/>
              </a:rPr>
              <a:t> proses </a:t>
            </a:r>
            <a:r>
              <a:rPr lang="en-US" sz="1600" dirty="0" err="1">
                <a:latin typeface="Poppins" charset="0"/>
                <a:cs typeface="Poppins" charset="0"/>
              </a:rPr>
              <a:t>dihentikan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jika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dicapai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nilai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mutlak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endParaRPr sz="1600" dirty="0">
              <a:latin typeface="Poppins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3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9144000" cy="1509300"/>
          </a:xfrm>
          <a:prstGeom prst="rect">
            <a:avLst/>
          </a:prstGeom>
          <a:solidFill>
            <a:srgbClr val="423EE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7651655" y="0"/>
            <a:ext cx="1492500" cy="1509300"/>
          </a:xfrm>
          <a:prstGeom prst="rect">
            <a:avLst/>
          </a:prstGeom>
          <a:solidFill>
            <a:srgbClr val="1C1D3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2"/>
          <p:cNvGrpSpPr/>
          <p:nvPr/>
        </p:nvGrpSpPr>
        <p:grpSpPr>
          <a:xfrm>
            <a:off x="8134861" y="491090"/>
            <a:ext cx="524323" cy="525492"/>
            <a:chOff x="1568" y="0"/>
            <a:chExt cx="1398194" cy="1401311"/>
          </a:xfrm>
        </p:grpSpPr>
        <p:sp>
          <p:nvSpPr>
            <p:cNvPr id="88" name="Google Shape;88;p12"/>
            <p:cNvSpPr/>
            <p:nvPr/>
          </p:nvSpPr>
          <p:spPr>
            <a:xfrm>
              <a:off x="1568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04379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568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704379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2"/>
          <p:cNvSpPr txBox="1"/>
          <p:nvPr/>
        </p:nvSpPr>
        <p:spPr>
          <a:xfrm>
            <a:off x="514350" y="522899"/>
            <a:ext cx="66255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FFFFFF"/>
                </a:solidFill>
                <a:latin typeface="Poppins Medium"/>
                <a:cs typeface="Poppins Medium"/>
                <a:sym typeface="Poppins Medium"/>
              </a:rPr>
              <a:t>METODE REGULAFALSI</a:t>
            </a:r>
            <a:endParaRPr sz="700" dirty="0"/>
          </a:p>
        </p:txBody>
      </p:sp>
      <p:sp>
        <p:nvSpPr>
          <p:cNvPr id="97" name="Google Shape;97;p12"/>
          <p:cNvSpPr txBox="1"/>
          <p:nvPr/>
        </p:nvSpPr>
        <p:spPr>
          <a:xfrm>
            <a:off x="152400" y="1657350"/>
            <a:ext cx="8243230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Prinsip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utama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metode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regulafalsi</a:t>
            </a:r>
            <a:r>
              <a:rPr lang="en-US" sz="1600" dirty="0" smtClean="0">
                <a:latin typeface="Poppins" charset="0"/>
                <a:cs typeface="Poppins" charset="0"/>
              </a:rPr>
              <a:t> :</a:t>
            </a:r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endParaRPr lang="en-US" sz="1600" dirty="0" smtClean="0">
              <a:latin typeface="Poppins" charset="0"/>
              <a:cs typeface="Poppin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Poppins" charset="0"/>
                <a:cs typeface="Poppins" charset="0"/>
              </a:rPr>
              <a:t>Menggunakan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garis</a:t>
            </a:r>
            <a:r>
              <a:rPr lang="en-US" sz="1600" dirty="0">
                <a:latin typeface="Poppins" charset="0"/>
                <a:cs typeface="Poppins" charset="0"/>
              </a:rPr>
              <a:t> scan (</a:t>
            </a:r>
            <a:r>
              <a:rPr lang="en-US" sz="1600" dirty="0" err="1">
                <a:latin typeface="Poppins" charset="0"/>
                <a:cs typeface="Poppins" charset="0"/>
              </a:rPr>
              <a:t>garis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lurus</a:t>
            </a:r>
            <a:r>
              <a:rPr lang="en-US" sz="1600" dirty="0">
                <a:latin typeface="Poppins" charset="0"/>
                <a:cs typeface="Poppins" charset="0"/>
              </a:rPr>
              <a:t> yang </a:t>
            </a:r>
            <a:r>
              <a:rPr lang="en-US" sz="1600" dirty="0" err="1">
                <a:latin typeface="Poppins" charset="0"/>
                <a:cs typeface="Poppins" charset="0"/>
              </a:rPr>
              <a:t>menghubungkan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dua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koordinat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nilai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awal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terhadap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kurva</a:t>
            </a:r>
            <a:r>
              <a:rPr lang="en-US" sz="1600" dirty="0">
                <a:latin typeface="Poppins" charset="0"/>
                <a:cs typeface="Poppins" charset="0"/>
              </a:rPr>
              <a:t>) </a:t>
            </a:r>
            <a:r>
              <a:rPr lang="en-US" sz="1600" dirty="0" err="1">
                <a:latin typeface="Poppins" charset="0"/>
                <a:cs typeface="Poppins" charset="0"/>
              </a:rPr>
              <a:t>untuk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mendekati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akar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persamaan</a:t>
            </a:r>
            <a:r>
              <a:rPr lang="en-US" sz="1600" dirty="0">
                <a:latin typeface="Poppins" charset="0"/>
                <a:cs typeface="Poppins" charset="0"/>
              </a:rPr>
              <a:t> non </a:t>
            </a:r>
            <a:r>
              <a:rPr lang="en-US" sz="1600" dirty="0" smtClean="0">
                <a:latin typeface="Poppins" charset="0"/>
                <a:cs typeface="Poppins" charset="0"/>
              </a:rPr>
              <a:t>linear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Poppins" charset="0"/>
              <a:cs typeface="Poppin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Poppins" charset="0"/>
                <a:cs typeface="Poppins" charset="0"/>
              </a:rPr>
              <a:t>Taksiran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nilai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akar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selanjutnya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merupakan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titik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potong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garis</a:t>
            </a:r>
            <a:r>
              <a:rPr lang="en-US" sz="1600" dirty="0">
                <a:latin typeface="Poppins" charset="0"/>
                <a:cs typeface="Poppins" charset="0"/>
              </a:rPr>
              <a:t> scan </a:t>
            </a:r>
            <a:r>
              <a:rPr lang="en-US" sz="1600" dirty="0" err="1" smtClean="0">
                <a:latin typeface="Poppins" charset="0"/>
                <a:cs typeface="Poppins" charset="0"/>
              </a:rPr>
              <a:t>dengan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sumbu</a:t>
            </a:r>
            <a:r>
              <a:rPr lang="en-US" sz="1600" dirty="0">
                <a:latin typeface="Poppins" charset="0"/>
                <a:cs typeface="Poppins" charset="0"/>
              </a:rPr>
              <a:t>.</a:t>
            </a:r>
          </a:p>
          <a:p>
            <a:endParaRPr lang="en-US" dirty="0"/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endParaRPr sz="1600" dirty="0">
              <a:latin typeface="Poppins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0" y="0"/>
            <a:ext cx="9144000" cy="1509300"/>
          </a:xfrm>
          <a:prstGeom prst="rect">
            <a:avLst/>
          </a:prstGeom>
          <a:solidFill>
            <a:srgbClr val="423EE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7651655" y="0"/>
            <a:ext cx="1492500" cy="1509300"/>
          </a:xfrm>
          <a:prstGeom prst="rect">
            <a:avLst/>
          </a:prstGeom>
          <a:solidFill>
            <a:srgbClr val="1C1D3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2"/>
          <p:cNvGrpSpPr/>
          <p:nvPr/>
        </p:nvGrpSpPr>
        <p:grpSpPr>
          <a:xfrm>
            <a:off x="8134861" y="491090"/>
            <a:ext cx="524323" cy="525492"/>
            <a:chOff x="1568" y="0"/>
            <a:chExt cx="1398194" cy="1401311"/>
          </a:xfrm>
        </p:grpSpPr>
        <p:sp>
          <p:nvSpPr>
            <p:cNvPr id="88" name="Google Shape;88;p12"/>
            <p:cNvSpPr/>
            <p:nvPr/>
          </p:nvSpPr>
          <p:spPr>
            <a:xfrm>
              <a:off x="1568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04379" y="0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1568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704379" y="702811"/>
              <a:ext cx="695383" cy="69850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2"/>
          <p:cNvSpPr txBox="1"/>
          <p:nvPr/>
        </p:nvSpPr>
        <p:spPr>
          <a:xfrm>
            <a:off x="514350" y="522899"/>
            <a:ext cx="6625500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 smtClean="0">
                <a:solidFill>
                  <a:srgbClr val="FFFFFF"/>
                </a:solidFill>
                <a:latin typeface="Poppins Medium"/>
                <a:cs typeface="Poppins Medium"/>
                <a:sym typeface="Poppins Medium"/>
              </a:rPr>
              <a:t>METODE REGULAFALSI</a:t>
            </a:r>
            <a:endParaRPr sz="700" dirty="0"/>
          </a:p>
        </p:txBody>
      </p:sp>
      <p:sp>
        <p:nvSpPr>
          <p:cNvPr id="97" name="Google Shape;97;p12"/>
          <p:cNvSpPr txBox="1"/>
          <p:nvPr/>
        </p:nvSpPr>
        <p:spPr>
          <a:xfrm>
            <a:off x="514350" y="1733550"/>
            <a:ext cx="489585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Kelebihan</a:t>
            </a:r>
            <a:r>
              <a:rPr lang="en-US" sz="1600" dirty="0" smtClean="0">
                <a:latin typeface="Poppins" charset="0"/>
                <a:cs typeface="Poppins" charset="0"/>
              </a:rPr>
              <a:t> :</a:t>
            </a:r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Membutuhkan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lebih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sedikit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 smtClean="0">
                <a:latin typeface="Poppins" charset="0"/>
                <a:cs typeface="Poppins" charset="0"/>
              </a:rPr>
              <a:t>iterasi</a:t>
            </a:r>
            <a:endParaRPr lang="en-US" sz="1600" dirty="0" smtClean="0">
              <a:latin typeface="Poppins" charset="0"/>
              <a:cs typeface="Poppins" charset="0"/>
            </a:endParaRPr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 smtClean="0">
                <a:latin typeface="Poppins" charset="0"/>
                <a:cs typeface="Poppins" charset="0"/>
              </a:rPr>
              <a:t>Kelemahan</a:t>
            </a:r>
            <a:r>
              <a:rPr lang="en-US" sz="1600" dirty="0" smtClean="0">
                <a:latin typeface="Poppins" charset="0"/>
                <a:cs typeface="Poppins" charset="0"/>
              </a:rPr>
              <a:t> :</a:t>
            </a:r>
          </a:p>
          <a:p>
            <a:pPr marL="146050" lvl="1">
              <a:lnSpc>
                <a:spcPct val="200000"/>
              </a:lnSpc>
              <a:buClr>
                <a:srgbClr val="1C1D31"/>
              </a:buClr>
              <a:buSzPts val="1300"/>
            </a:pPr>
            <a:r>
              <a:rPr lang="en-US" sz="1600" dirty="0" err="1">
                <a:latin typeface="Poppins" charset="0"/>
                <a:cs typeface="Poppins" charset="0"/>
              </a:rPr>
              <a:t>T</a:t>
            </a:r>
            <a:r>
              <a:rPr lang="en-US" sz="1600" dirty="0" err="1" smtClean="0">
                <a:latin typeface="Poppins" charset="0"/>
                <a:cs typeface="Poppins" charset="0"/>
              </a:rPr>
              <a:t>idak</a:t>
            </a:r>
            <a:r>
              <a:rPr lang="en-US" sz="1600" dirty="0" smtClean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bisa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mencari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bilangan</a:t>
            </a:r>
            <a:r>
              <a:rPr lang="en-US" sz="1600" dirty="0">
                <a:latin typeface="Poppins" charset="0"/>
                <a:cs typeface="Poppins" charset="0"/>
              </a:rPr>
              <a:t> imaginer / </a:t>
            </a:r>
            <a:r>
              <a:rPr lang="en-US" sz="1600" dirty="0" err="1">
                <a:latin typeface="Poppins" charset="0"/>
                <a:cs typeface="Poppins" charset="0"/>
              </a:rPr>
              <a:t>kompleks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dan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jika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terdapat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lebih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dari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satu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akar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harus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dicari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secara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satu</a:t>
            </a:r>
            <a:r>
              <a:rPr lang="en-US" sz="1600" dirty="0">
                <a:latin typeface="Poppins" charset="0"/>
                <a:cs typeface="Poppins" charset="0"/>
              </a:rPr>
              <a:t> </a:t>
            </a:r>
            <a:r>
              <a:rPr lang="en-US" sz="1600" dirty="0" err="1">
                <a:latin typeface="Poppins" charset="0"/>
                <a:cs typeface="Poppins" charset="0"/>
              </a:rPr>
              <a:t>persatu</a:t>
            </a:r>
            <a:r>
              <a:rPr lang="en-US" sz="1600" dirty="0">
                <a:latin typeface="Poppins" charset="0"/>
                <a:cs typeface="Poppins" charset="0"/>
              </a:rPr>
              <a:t>.</a:t>
            </a:r>
            <a:endParaRPr lang="en-US" sz="1600" dirty="0" smtClean="0">
              <a:latin typeface="Poppins" charset="0"/>
              <a:cs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/>
          <p:nvPr/>
        </p:nvSpPr>
        <p:spPr>
          <a:xfrm>
            <a:off x="0" y="0"/>
            <a:ext cx="346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-1" y="3883093"/>
            <a:ext cx="3467400" cy="125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14350" y="514350"/>
            <a:ext cx="24972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SOAL</a:t>
            </a:r>
            <a:endParaRPr sz="33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9" name="Google Shape;199;p18"/>
          <p:cNvGrpSpPr/>
          <p:nvPr/>
        </p:nvGrpSpPr>
        <p:grpSpPr>
          <a:xfrm>
            <a:off x="-1680265" y="3968966"/>
            <a:ext cx="3360249" cy="3360249"/>
            <a:chOff x="0" y="0"/>
            <a:chExt cx="8960663" cy="8960663"/>
          </a:xfrm>
        </p:grpSpPr>
        <p:sp>
          <p:nvSpPr>
            <p:cNvPr id="200" name="Google Shape;200;p18"/>
            <p:cNvSpPr/>
            <p:nvPr/>
          </p:nvSpPr>
          <p:spPr>
            <a:xfrm>
              <a:off x="0" y="0"/>
              <a:ext cx="8960663" cy="8960663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785274" y="785274"/>
              <a:ext cx="7387780" cy="7387780"/>
            </a:xfrm>
            <a:custGeom>
              <a:avLst/>
              <a:gdLst/>
              <a:ahLst/>
              <a:cxnLst/>
              <a:rect l="l" t="t" r="r" b="b"/>
              <a:pathLst>
                <a:path w="6355080" h="6355080" extrusionOk="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4800600" y="1655568"/>
            <a:ext cx="3712915" cy="1427296"/>
            <a:chOff x="1214742" y="-27267"/>
            <a:chExt cx="9768401" cy="1182800"/>
          </a:xfrm>
        </p:grpSpPr>
        <p:sp>
          <p:nvSpPr>
            <p:cNvPr id="203" name="Google Shape;203;p18"/>
            <p:cNvSpPr txBox="1"/>
            <p:nvPr/>
          </p:nvSpPr>
          <p:spPr>
            <a:xfrm>
              <a:off x="1417944" y="772951"/>
              <a:ext cx="9565199" cy="382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</a:t>
              </a:r>
              <a:r>
                <a:rPr lang="en-US" sz="1200" dirty="0" smtClean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" sz="2000" dirty="0" smtClean="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(x) = 2 sin x pada[150 , 200]</a:t>
              </a:r>
              <a:endParaRPr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1214742" y="-27267"/>
              <a:ext cx="9565202" cy="795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Akar Persamaan Tertutup {error&lt;0,001}</a:t>
              </a:r>
              <a:endParaRPr sz="24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2405078" y="4211068"/>
            <a:ext cx="605579" cy="605579"/>
          </a:xfrm>
          <a:custGeom>
            <a:avLst/>
            <a:gdLst/>
            <a:ahLst/>
            <a:cxnLst/>
            <a:rect l="l" t="t" r="r" b="b"/>
            <a:pathLst>
              <a:path w="1211159" h="1211159" extrusionOk="0">
                <a:moveTo>
                  <a:pt x="605580" y="302793"/>
                </a:moveTo>
                <a:lnTo>
                  <a:pt x="581785" y="420649"/>
                </a:lnTo>
                <a:cubicBezTo>
                  <a:pt x="547311" y="502156"/>
                  <a:pt x="478162" y="565426"/>
                  <a:pt x="392831" y="591967"/>
                </a:cubicBezTo>
                <a:lnTo>
                  <a:pt x="302794" y="605580"/>
                </a:lnTo>
                <a:lnTo>
                  <a:pt x="363813" y="611731"/>
                </a:lnTo>
                <a:cubicBezTo>
                  <a:pt x="482078" y="635931"/>
                  <a:pt x="575228" y="729081"/>
                  <a:pt x="599428" y="847346"/>
                </a:cubicBezTo>
                <a:lnTo>
                  <a:pt x="605579" y="908364"/>
                </a:lnTo>
                <a:lnTo>
                  <a:pt x="610308" y="854770"/>
                </a:lnTo>
                <a:cubicBezTo>
                  <a:pt x="632061" y="732992"/>
                  <a:pt x="726617" y="636436"/>
                  <a:pt x="847346" y="611731"/>
                </a:cubicBezTo>
                <a:lnTo>
                  <a:pt x="908365" y="605580"/>
                </a:lnTo>
                <a:lnTo>
                  <a:pt x="818329" y="591967"/>
                </a:lnTo>
                <a:cubicBezTo>
                  <a:pt x="732998" y="565426"/>
                  <a:pt x="663849" y="502156"/>
                  <a:pt x="629374" y="420649"/>
                </a:cubicBezTo>
                <a:close/>
                <a:moveTo>
                  <a:pt x="302790" y="0"/>
                </a:moveTo>
                <a:cubicBezTo>
                  <a:pt x="428210" y="0"/>
                  <a:pt x="535819" y="76255"/>
                  <a:pt x="581785" y="184931"/>
                </a:cubicBezTo>
                <a:lnTo>
                  <a:pt x="605580" y="302788"/>
                </a:lnTo>
                <a:lnTo>
                  <a:pt x="629374" y="184931"/>
                </a:lnTo>
                <a:cubicBezTo>
                  <a:pt x="675340" y="76255"/>
                  <a:pt x="782950" y="0"/>
                  <a:pt x="908369" y="0"/>
                </a:cubicBezTo>
                <a:cubicBezTo>
                  <a:pt x="1075595" y="0"/>
                  <a:pt x="1211159" y="135564"/>
                  <a:pt x="1211159" y="302790"/>
                </a:cubicBezTo>
                <a:cubicBezTo>
                  <a:pt x="1211159" y="449113"/>
                  <a:pt x="1107368" y="571194"/>
                  <a:pt x="969392" y="599428"/>
                </a:cubicBezTo>
                <a:lnTo>
                  <a:pt x="908374" y="605580"/>
                </a:lnTo>
                <a:lnTo>
                  <a:pt x="969392" y="611731"/>
                </a:lnTo>
                <a:cubicBezTo>
                  <a:pt x="1107368" y="639965"/>
                  <a:pt x="1211159" y="762046"/>
                  <a:pt x="1211159" y="908369"/>
                </a:cubicBezTo>
                <a:cubicBezTo>
                  <a:pt x="1211159" y="1075595"/>
                  <a:pt x="1075595" y="1211159"/>
                  <a:pt x="908369" y="1211159"/>
                </a:cubicBezTo>
                <a:cubicBezTo>
                  <a:pt x="762046" y="1211159"/>
                  <a:pt x="639965" y="1107368"/>
                  <a:pt x="611731" y="969392"/>
                </a:cubicBezTo>
                <a:lnTo>
                  <a:pt x="605580" y="908374"/>
                </a:lnTo>
                <a:lnTo>
                  <a:pt x="599428" y="969392"/>
                </a:lnTo>
                <a:cubicBezTo>
                  <a:pt x="571194" y="1107368"/>
                  <a:pt x="449113" y="1211159"/>
                  <a:pt x="302790" y="1211159"/>
                </a:cubicBezTo>
                <a:cubicBezTo>
                  <a:pt x="135564" y="1211159"/>
                  <a:pt x="0" y="1075595"/>
                  <a:pt x="0" y="908369"/>
                </a:cubicBezTo>
                <a:cubicBezTo>
                  <a:pt x="0" y="762046"/>
                  <a:pt x="103791" y="639965"/>
                  <a:pt x="241767" y="611731"/>
                </a:cubicBezTo>
                <a:lnTo>
                  <a:pt x="302785" y="605580"/>
                </a:lnTo>
                <a:lnTo>
                  <a:pt x="241767" y="599428"/>
                </a:lnTo>
                <a:cubicBezTo>
                  <a:pt x="103791" y="571194"/>
                  <a:pt x="0" y="449113"/>
                  <a:pt x="0" y="302790"/>
                </a:cubicBezTo>
                <a:cubicBezTo>
                  <a:pt x="0" y="135564"/>
                  <a:pt x="135564" y="0"/>
                  <a:pt x="3027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18"/>
          <p:cNvSpPr/>
          <p:nvPr/>
        </p:nvSpPr>
        <p:spPr>
          <a:xfrm rot="5400000">
            <a:off x="4065008" y="1822015"/>
            <a:ext cx="309562" cy="268081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0" y="5499100"/>
                </a:moveTo>
                <a:lnTo>
                  <a:pt x="3175000" y="0"/>
                </a:lnTo>
                <a:lnTo>
                  <a:pt x="6350000" y="5499100"/>
                </a:lnTo>
                <a:lnTo>
                  <a:pt x="0" y="54991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 rot="-5400000">
            <a:off x="3781261" y="-3789581"/>
            <a:ext cx="1583236" cy="9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14350" y="747696"/>
            <a:ext cx="64224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Penyelesaian</a:t>
            </a:r>
            <a:endParaRPr sz="2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7290250" y="-2019922"/>
            <a:ext cx="4051363" cy="4051363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644255" y="-1665918"/>
            <a:ext cx="3336417" cy="3336417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163030" y="1670499"/>
            <a:ext cx="8819442" cy="41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lvl="0" indent="-228600">
              <a:buFont typeface="Arial"/>
              <a:buAutoNum type="arabicPeriod"/>
            </a:pP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Mendefenisikan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fungsi</a:t>
            </a:r>
            <a:endParaRPr lang="en-US" sz="16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s-ES" sz="1600" dirty="0" smtClean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	f </a:t>
            </a:r>
            <a:r>
              <a:rPr lang="es-ES" sz="16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(x) = 2 sin x pada[150 , 200]</a:t>
            </a:r>
            <a:endParaRPr lang="es-E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6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Tentukan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interval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awal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(a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b)</a:t>
            </a: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= 150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 = 200</a:t>
            </a: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AutoNum type="arabicPeriod" startAt="3"/>
            </a:pP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Tentukan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toleransi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eror</a:t>
            </a:r>
            <a:endParaRPr lang="en-US" sz="16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AutoNum type="arabicPeriod" startAt="3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error = 0.001</a:t>
            </a:r>
          </a:p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480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 rot="-5400000">
            <a:off x="3781261" y="-3781418"/>
            <a:ext cx="1583236" cy="9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14350" y="747696"/>
            <a:ext cx="64224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Penyelesaian</a:t>
            </a:r>
            <a:endParaRPr sz="2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7290250" y="-2019922"/>
            <a:ext cx="4051363" cy="4051363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644255" y="-1665918"/>
            <a:ext cx="3336417" cy="3336417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163158" y="1504950"/>
            <a:ext cx="8819442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lvl="0" indent="-228600">
              <a:buFont typeface="Arial"/>
              <a:buAutoNum type="arabicPeriod"/>
            </a:pP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 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Inisialisasi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variabel</a:t>
            </a: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iterasi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0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c = 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</a:p>
          <a:p>
            <a:pPr lvl="0"/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5. 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Lakukan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iterasi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regulafalsi</a:t>
            </a: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while abs(f(c)) &gt; error: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iterasi</a:t>
            </a:r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+= 1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c = (a * f(b) - b * f(a)) / (f(b) - f(a))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if f(c) * f(a) &lt; 0: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b = c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else: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a = c</a:t>
            </a:r>
          </a:p>
          <a:p>
            <a:pPr lvl="0"/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6558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 rot="-5400000">
            <a:off x="3781261" y="-3781418"/>
            <a:ext cx="1583236" cy="914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514350" y="747696"/>
            <a:ext cx="64224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Penyelesaian</a:t>
            </a:r>
            <a:endParaRPr sz="2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7290250" y="-2019922"/>
            <a:ext cx="4051363" cy="4051363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644255" y="-1665918"/>
            <a:ext cx="3336417" cy="3336417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97491" y="1662335"/>
            <a:ext cx="881944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-228600">
              <a:buFont typeface="Arial"/>
              <a:buAutoNum type="arabicPeriod"/>
            </a:pPr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2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181;p17"/>
          <p:cNvSpPr txBox="1"/>
          <p:nvPr/>
        </p:nvSpPr>
        <p:spPr>
          <a:xfrm>
            <a:off x="97491" y="1662335"/>
            <a:ext cx="881944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6.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Menampilkan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hasil</a:t>
            </a:r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/>
            <a:endParaRPr lang="en-US"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0" t="9504" r="39046" b="60505"/>
          <a:stretch/>
        </p:blipFill>
        <p:spPr>
          <a:xfrm>
            <a:off x="217714" y="2190156"/>
            <a:ext cx="4648200" cy="22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7424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hite and Black Geometric Mathematics Lesson Math Creative Presentation template">
  <a:themeElements>
    <a:clrScheme name="Custom 347">
      <a:dk1>
        <a:srgbClr val="1C1D31"/>
      </a:dk1>
      <a:lt1>
        <a:srgbClr val="FFFFFF"/>
      </a:lt1>
      <a:dk2>
        <a:srgbClr val="423EE1"/>
      </a:dk2>
      <a:lt2>
        <a:srgbClr val="3833B0"/>
      </a:lt2>
      <a:accent1>
        <a:srgbClr val="EDECED"/>
      </a:accent1>
      <a:accent2>
        <a:srgbClr val="1C1D31"/>
      </a:accent2>
      <a:accent3>
        <a:srgbClr val="FFFFFF"/>
      </a:accent3>
      <a:accent4>
        <a:srgbClr val="423EE1"/>
      </a:accent4>
      <a:accent5>
        <a:srgbClr val="3833B0"/>
      </a:accent5>
      <a:accent6>
        <a:srgbClr val="EEECED"/>
      </a:accent6>
      <a:hlink>
        <a:srgbClr val="1C1D3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162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Poppins Medium</vt:lpstr>
      <vt:lpstr>Calibri</vt:lpstr>
      <vt:lpstr>Poppins Light</vt:lpstr>
      <vt:lpstr>Poppins</vt:lpstr>
      <vt:lpstr>Blue White and Black Geometric Mathematics Lesson Math Creative Presentation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ADILA_YUSRAH</dc:creator>
  <cp:lastModifiedBy>ADILA YUSRAH</cp:lastModifiedBy>
  <cp:revision>16</cp:revision>
  <dcterms:modified xsi:type="dcterms:W3CDTF">2023-03-23T14:48:14Z</dcterms:modified>
</cp:coreProperties>
</file>