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303" r:id="rId6"/>
    <p:sldId id="261" r:id="rId7"/>
    <p:sldId id="308" r:id="rId8"/>
    <p:sldId id="332" r:id="rId9"/>
    <p:sldId id="335" r:id="rId10"/>
    <p:sldId id="313" r:id="rId11"/>
    <p:sldId id="336" r:id="rId12"/>
    <p:sldId id="278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Nunito SemiBold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>
      <p:cViewPr>
        <p:scale>
          <a:sx n="100" d="100"/>
          <a:sy n="100" d="100"/>
        </p:scale>
        <p:origin x="6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 panose="00000500000000000000"/>
              <a:buNone/>
              <a:defRPr sz="34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Pemodelan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id-ID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99542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Program Python</a:t>
            </a:r>
            <a:endParaRPr lang="id-ID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79680-4EA4-4239-A06C-75EC024A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94" y="1440620"/>
            <a:ext cx="5192811" cy="29739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FD18A-0AFD-4E25-837B-B6EDC3106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E0F03-2971-4FF0-BAFC-371EE7591F17}"/>
              </a:ext>
            </a:extLst>
          </p:cNvPr>
          <p:cNvSpPr txBox="1"/>
          <p:nvPr/>
        </p:nvSpPr>
        <p:spPr>
          <a:xfrm>
            <a:off x="899592" y="699542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Output Program</a:t>
            </a:r>
            <a:endParaRPr lang="id-ID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1C3FD-C5C0-4360-BFEA-FA925135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86" y="1302769"/>
            <a:ext cx="5489227" cy="31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7496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539750" y="2067560"/>
            <a:ext cx="3784600" cy="9378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6600"/>
              <a:t>TERIMA KASIH</a:t>
            </a:r>
            <a:r>
              <a:rPr lang="en-GB" sz="6600"/>
              <a:t>!</a:t>
            </a:r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GB"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3059832" y="1275606"/>
            <a:ext cx="280831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id-ID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KELOMPOK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kumimoji="0" lang="id-ID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483768" y="2067694"/>
            <a:ext cx="4248472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RASMIDA</a:t>
            </a:r>
            <a:r>
              <a:rPr kumimoji="0" lang="id-ID" sz="1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HUSENG 		D0220001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lang="en-US" b="1" dirty="0"/>
              <a:t>ASRIANI			D0220017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MARIATI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lang="en-US" b="1" dirty="0"/>
              <a:t>SULKIFLI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lang="en-US" b="1" dirty="0"/>
              <a:t>VEBRYANTI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MUHAMMAD ALFIAN S</a:t>
            </a:r>
            <a:endParaRPr kumimoji="0" lang="id-ID" sz="14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63688" y="1131590"/>
            <a:ext cx="5597100" cy="3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n-lt"/>
              </a:rPr>
              <a:t>SOAL</a:t>
            </a:r>
            <a:endParaRPr lang="id-ID" altLang="en-GB" sz="2400" dirty="0">
              <a:latin typeface="+mn-lt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dk1"/>
              </a:solidFill>
              <a:latin typeface="Amatic SC" panose="00000500000000000000"/>
              <a:ea typeface="Amatic SC" panose="00000500000000000000"/>
              <a:cs typeface="Amatic SC" panose="00000500000000000000"/>
              <a:sym typeface="Amatic SC" panose="000005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228" y="2204391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Akar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Terbuka (error&lt;0,0001)</a:t>
            </a:r>
          </a:p>
          <a:p>
            <a:pPr algn="just"/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f(x)=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-2X</a:t>
            </a:r>
            <a:r>
              <a:rPr lang="en-US" baseline="30000" dirty="0"/>
              <a:t>2</a:t>
            </a:r>
            <a:r>
              <a:rPr lang="en-US" dirty="0"/>
              <a:t>-5</a:t>
            </a:r>
          </a:p>
          <a:p>
            <a:pPr algn="just"/>
            <a:r>
              <a:rPr lang="en-US" sz="1600" dirty="0"/>
              <a:t> </a:t>
            </a:r>
            <a:endParaRPr lang="id-ID" sz="16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99542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ITERASI TITIK TETAP</a:t>
            </a:r>
            <a:endParaRPr lang="id-ID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35646"/>
            <a:ext cx="6912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f(x) = 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f(x) pada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konvergen</a:t>
            </a:r>
            <a:r>
              <a:rPr lang="en-US" dirty="0"/>
              <a:t>.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f(x)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f(x), dan </a:t>
            </a:r>
            <a:r>
              <a:rPr lang="en-US" dirty="0" err="1"/>
              <a:t>mengulangi</a:t>
            </a:r>
            <a:r>
              <a:rPr lang="en-US" dirty="0"/>
              <a:t>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konvergen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15432" y="1315085"/>
            <a:ext cx="6192872" cy="32728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None/>
            </a:pPr>
            <a:r>
              <a:rPr lang="id-ID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a.	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Susunlah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persamaan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f(x) = 0 yang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diselesaikan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AutoNum type="alphaLcPeriod" startAt="2"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Ubah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persamaan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f(x)= 0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bentuk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 = g(x)</a:t>
            </a:r>
          </a:p>
          <a:p>
            <a:pPr algn="just">
              <a:buAutoNum type="alphaLcPeriod" startAt="2"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Tentukan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perkiraan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awal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X0=a</a:t>
            </a:r>
          </a:p>
          <a:p>
            <a:pPr algn="just">
              <a:buAutoNum type="alphaLcPeriod" startAt="2"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Lakukan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perhitungan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xn+1=g(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AutoNum type="alphaLcPeriod" startAt="2"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Hitung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error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absolut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antara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x1 dan x0,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|x0 – x1|</a:t>
            </a:r>
          </a:p>
          <a:p>
            <a:pPr algn="just">
              <a:buAutoNum type="alphaLcPeriod" startAt="2"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error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absolut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|x0-x1| &lt; </a:t>
            </a:r>
            <a:r>
              <a:rPr lang="el-GR" sz="1600" dirty="0"/>
              <a:t>ε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/>
              <a:t>ε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toleransi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kesalahan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telah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tentukan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x1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akar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persamaan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dicari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selesai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AutoNum type="alphaLcPeriod" startAt="2"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galat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absolut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|x0-x1| &gt; </a:t>
            </a:r>
            <a:r>
              <a:rPr lang="el-GR" sz="1600" dirty="0"/>
              <a:t>ε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x1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tebakan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baru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iterasi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kembali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AutoNum type="alphaLcPeriod" startAt="2"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Ulangi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langkah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 - 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hingga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diperoleh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 yang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memenuhi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pada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langkah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</a:t>
            </a:r>
          </a:p>
          <a:p>
            <a:pPr marL="88900" indent="0" algn="just"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AutoNum type="alphaLcPeriod" startAt="2"/>
            </a:pPr>
            <a:endParaRPr lang="id-ID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id-ID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99592" y="699542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ALGORITMA</a:t>
            </a:r>
            <a:endParaRPr lang="id-ID" b="1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99592" y="699542"/>
            <a:ext cx="259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Contoh</a:t>
            </a:r>
            <a:r>
              <a:rPr lang="en-US" sz="1600" b="1" dirty="0"/>
              <a:t> </a:t>
            </a:r>
            <a:r>
              <a:rPr lang="en-US" sz="1600" b="1" dirty="0" err="1"/>
              <a:t>Iterasi</a:t>
            </a:r>
            <a:r>
              <a:rPr lang="en-US" sz="1600" b="1" dirty="0"/>
              <a:t> </a:t>
            </a:r>
            <a:r>
              <a:rPr lang="en-US" sz="1600" b="1" dirty="0" err="1"/>
              <a:t>Titik</a:t>
            </a:r>
            <a:r>
              <a:rPr lang="en-US" sz="1600" b="1" dirty="0"/>
              <a:t> </a:t>
            </a:r>
            <a:r>
              <a:rPr lang="en-US" sz="1600" b="1" dirty="0" err="1"/>
              <a:t>tetap</a:t>
            </a:r>
            <a:endParaRPr lang="id-ID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F4EB840-E011-46C1-AA52-57FABA7CF6F4}"/>
                  </a:ext>
                </a:extLst>
              </p:cNvPr>
              <p:cNvSpPr/>
              <p:nvPr/>
            </p:nvSpPr>
            <p:spPr>
              <a:xfrm>
                <a:off x="1331640" y="1475044"/>
                <a:ext cx="6480720" cy="2672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1600" dirty="0"/>
                  <a:t>1).   </a:t>
                </a:r>
                <a:r>
                  <a:rPr lang="en-US" i="1" dirty="0"/>
                  <a:t>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dirty="0"/>
              </a:p>
              <a:p>
                <a:pPr lvl="0">
                  <a:lnSpc>
                    <a:spcPct val="200000"/>
                  </a:lnSpc>
                </a:pPr>
                <a:r>
                  <a:rPr lang="en-US" dirty="0"/>
                  <a:t>        Error =0,0001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en-US" dirty="0"/>
                  <a:t>         interval (1,4)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en-US" dirty="0"/>
                  <a:t>        </a:t>
                </a:r>
                <a:r>
                  <a:rPr lang="en-US" dirty="0" err="1"/>
                  <a:t>PenyelesaianNya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nn-NO" dirty="0"/>
                  <a:t>      a.  Tentukan persamaan f(x) = 0 yang akan diselesaikan.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i="1" dirty="0"/>
                  <a:t>            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F4EB840-E011-46C1-AA52-57FABA7CF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75044"/>
                <a:ext cx="6480720" cy="2672270"/>
              </a:xfrm>
              <a:prstGeom prst="rect">
                <a:avLst/>
              </a:prstGeom>
              <a:blipFill>
                <a:blip r:embed="rId3"/>
                <a:stretch>
                  <a:fillRect l="-470" b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99592" y="699542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Penyelesaian</a:t>
            </a:r>
            <a:endParaRPr lang="id-ID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5615" y="1635646"/>
                <a:ext cx="72887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eriod" startAt="2"/>
                </a:pPr>
                <a:r>
                  <a:rPr lang="en-ID" sz="1600" dirty="0" err="1"/>
                  <a:t>Ubah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persamaan</a:t>
                </a:r>
                <a:r>
                  <a:rPr lang="en-ID" sz="1600" dirty="0"/>
                  <a:t> f(x) = 0 </a:t>
                </a:r>
                <a:r>
                  <a:rPr lang="en-ID" sz="1600" dirty="0" err="1"/>
                  <a:t>menjadi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bentuk</a:t>
                </a:r>
                <a:r>
                  <a:rPr lang="en-ID" sz="1600" dirty="0"/>
                  <a:t> x = g(x)</a:t>
                </a:r>
              </a:p>
              <a:p>
                <a:r>
                  <a:rPr lang="en-ID" sz="1600" i="1" dirty="0"/>
                  <a:t>      </a:t>
                </a:r>
                <a:r>
                  <a:rPr lang="en-US" sz="1600" i="1" dirty="0"/>
                  <a:t>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1635646"/>
                <a:ext cx="7288759" cy="584775"/>
              </a:xfrm>
              <a:prstGeom prst="rect">
                <a:avLst/>
              </a:prstGeom>
              <a:blipFill>
                <a:blip r:embed="rId3"/>
                <a:stretch>
                  <a:fillRect l="-33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45056-20C0-4FAE-90F6-8D928E2ED630}"/>
                  </a:ext>
                </a:extLst>
              </p:cNvPr>
              <p:cNvSpPr txBox="1"/>
              <p:nvPr/>
            </p:nvSpPr>
            <p:spPr>
              <a:xfrm>
                <a:off x="3419872" y="2355726"/>
                <a:ext cx="1944216" cy="173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45056-20C0-4FAE-90F6-8D928E2ED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355726"/>
                <a:ext cx="1944216" cy="1737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9954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Penyelesaian</a:t>
            </a:r>
            <a:endParaRPr lang="id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87624" y="1275606"/>
                <a:ext cx="7272808" cy="3253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c.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perkiraan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, </a:t>
                </a:r>
                <a:r>
                  <a:rPr lang="en-US" dirty="0" err="1"/>
                  <a:t>misalnya</a:t>
                </a:r>
                <a:r>
                  <a:rPr lang="en-US" dirty="0"/>
                  <a:t> x0=a</a:t>
                </a:r>
              </a:p>
              <a:p>
                <a:pPr algn="just"/>
                <a:r>
                  <a:rPr lang="en-US" dirty="0"/>
                  <a:t>    </a:t>
                </a:r>
                <a:r>
                  <a:rPr lang="en-US" dirty="0" err="1"/>
                  <a:t>Intervalnya</a:t>
                </a:r>
                <a:r>
                  <a:rPr lang="en-US" dirty="0"/>
                  <a:t> = (1,4)</a:t>
                </a:r>
              </a:p>
              <a:p>
                <a:pPr algn="just"/>
                <a:r>
                  <a:rPr lang="en-US" dirty="0"/>
                  <a:t>    x0=3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d. </a:t>
                </a:r>
                <a:r>
                  <a:rPr lang="en-US" dirty="0" err="1"/>
                  <a:t>Lakukan</a:t>
                </a:r>
                <a:r>
                  <a:rPr lang="en-US" dirty="0"/>
                  <a:t> </a:t>
                </a:r>
                <a:r>
                  <a:rPr lang="en-US" dirty="0" err="1"/>
                  <a:t>perhitungan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xn+1=g(</a:t>
                </a:r>
                <a:r>
                  <a:rPr lang="en-US" dirty="0" err="1"/>
                  <a:t>xn</a:t>
                </a:r>
                <a:r>
                  <a:rPr lang="en-US" dirty="0"/>
                  <a:t>)</a:t>
                </a:r>
                <a:r>
                  <a:rPr lang="en-US" dirty="0" err="1"/>
                  <a:t>lalu</a:t>
                </a:r>
                <a:r>
                  <a:rPr lang="en-US" dirty="0"/>
                  <a:t> </a:t>
                </a:r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erorr</a:t>
                </a:r>
                <a:r>
                  <a:rPr lang="en-US" dirty="0"/>
                  <a:t> </a:t>
                </a:r>
                <a:r>
                  <a:rPr lang="en-US" dirty="0" err="1"/>
                  <a:t>absolut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x0   dan </a:t>
                </a:r>
                <a:r>
                  <a:rPr lang="en-US" dirty="0" err="1"/>
                  <a:t>xn</a:t>
                </a:r>
                <a:r>
                  <a:rPr lang="en-US" dirty="0"/>
                  <a:t>,</a:t>
                </a:r>
              </a:p>
              <a:p>
                <a:pPr algn="just"/>
                <a:r>
                  <a:rPr lang="en-US" dirty="0"/>
                  <a:t>    </a:t>
                </a:r>
                <a:r>
                  <a:rPr lang="en-US" dirty="0" err="1"/>
                  <a:t>menggunakan</a:t>
                </a:r>
                <a:r>
                  <a:rPr lang="en-US" dirty="0"/>
                  <a:t> |x0-xn|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   </a:t>
                </a:r>
                <a:r>
                  <a:rPr lang="en-US" dirty="0" err="1"/>
                  <a:t>Persamaan</a:t>
                </a:r>
                <a:r>
                  <a:rPr lang="en-US" dirty="0"/>
                  <a:t> (manual)</a:t>
                </a:r>
              </a:p>
              <a:p>
                <a:pPr lvl="1" algn="just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2.843867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Error=</a:t>
                </a:r>
                <a:r>
                  <a:rPr lang="en-ID" dirty="0"/>
                  <a:t> |x0 – x1|=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2.843867</m:t>
                    </m:r>
                    <m:r>
                      <m:rPr>
                        <m:nor/>
                      </m:rPr>
                      <a:rPr lang="en-US"/>
                      <m:t>  </m:t>
                    </m:r>
                  </m:oMath>
                </a14:m>
                <a:r>
                  <a:rPr lang="en-US" dirty="0"/>
                  <a:t>= 0.15613302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s-ES" dirty="0">
                    <a:solidFill>
                      <a:schemeClr val="tx1"/>
                    </a:solidFill>
                  </a:rPr>
                  <a:t> (</a:t>
                </a:r>
                <a:r>
                  <a:rPr lang="es-ES" dirty="0" err="1">
                    <a:solidFill>
                      <a:schemeClr val="tx1"/>
                    </a:solidFill>
                  </a:rPr>
                  <a:t>sampai</a:t>
                </a:r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>
                    <a:solidFill>
                      <a:schemeClr val="tx1"/>
                    </a:solidFill>
                  </a:rPr>
                  <a:t>iterasi</a:t>
                </a:r>
                <a:r>
                  <a:rPr lang="es-ES" dirty="0">
                    <a:solidFill>
                      <a:schemeClr val="tx1"/>
                    </a:solidFill>
                  </a:rPr>
                  <a:t> &lt; 0,0001)</a:t>
                </a:r>
                <a:endParaRPr lang="id-ID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75606"/>
                <a:ext cx="7272808" cy="3253904"/>
              </a:xfrm>
              <a:prstGeom prst="rect">
                <a:avLst/>
              </a:prstGeom>
              <a:blipFill>
                <a:blip r:embed="rId3"/>
                <a:stretch>
                  <a:fillRect l="-251" t="-18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99592" y="699542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Penyelesaian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Excel</a:t>
            </a:r>
            <a:endParaRPr lang="id-ID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5B77B7-07F3-4CD2-867B-B4721AC0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1347614"/>
            <a:ext cx="3019425" cy="291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466</Words>
  <Application>Microsoft Office PowerPoint</Application>
  <PresentationFormat>On-screen Show 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Nunito SemiBold</vt:lpstr>
      <vt:lpstr>Nunito</vt:lpstr>
      <vt:lpstr>Calibri</vt:lpstr>
      <vt:lpstr>Amatic SC</vt:lpstr>
      <vt:lpstr>Wingdings</vt:lpstr>
      <vt:lpstr>Curio template</vt:lpstr>
      <vt:lpstr>Pemodelan dan analisis numerik</vt:lpstr>
      <vt:lpstr>PowerPoint Presentation</vt:lpstr>
      <vt:lpstr>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INTERAKSI MANUSIA &amp; KOMPUTER</dc:title>
  <dc:creator/>
  <cp:lastModifiedBy>LENOVO</cp:lastModifiedBy>
  <cp:revision>43</cp:revision>
  <dcterms:created xsi:type="dcterms:W3CDTF">2021-10-21T08:26:14Z</dcterms:created>
  <dcterms:modified xsi:type="dcterms:W3CDTF">2023-03-24T00:01:49Z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1057-11.2.0.10223</vt:lpwstr>
  </property>
</Properties>
</file>