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1662" r:id="rId2"/>
    <p:sldId id="1661" r:id="rId3"/>
    <p:sldId id="1663" r:id="rId4"/>
    <p:sldId id="1664" r:id="rId5"/>
    <p:sldId id="1665" r:id="rId6"/>
    <p:sldId id="1667" r:id="rId7"/>
    <p:sldId id="1666" r:id="rId8"/>
    <p:sldId id="1668" r:id="rId9"/>
    <p:sldId id="1669" r:id="rId10"/>
    <p:sldId id="1675" r:id="rId11"/>
    <p:sldId id="1670" r:id="rId12"/>
    <p:sldId id="1676" r:id="rId13"/>
    <p:sldId id="1672" r:id="rId14"/>
    <p:sldId id="1673" r:id="rId15"/>
    <p:sldId id="1674" r:id="rId16"/>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C8860E"/>
    <a:srgbClr val="001D3A"/>
    <a:srgbClr val="0000FF"/>
    <a:srgbClr val="FF3300"/>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2" autoAdjust="0"/>
    <p:restoredTop sz="96870" autoAdjust="0"/>
  </p:normalViewPr>
  <p:slideViewPr>
    <p:cSldViewPr>
      <p:cViewPr varScale="1">
        <p:scale>
          <a:sx n="105" d="100"/>
          <a:sy n="105" d="100"/>
        </p:scale>
        <p:origin x="-1080" y="-9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a:ex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a:ex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a:ex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a:ex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C3AF0D9D-0A61-4AF8-94EE-FCEFA97B8B0E}" type="slidenum">
              <a:rPr lang="en-US" altLang="zh-CN"/>
              <a:pPr>
                <a:defRPr/>
              </a:pPr>
              <a:t>‹#›</a:t>
            </a:fld>
            <a:endParaRPr lang="en-US" altLang="zh-CN"/>
          </a:p>
        </p:txBody>
      </p:sp>
    </p:spTree>
    <p:extLst>
      <p:ext uri="{BB962C8B-B14F-4D97-AF65-F5344CB8AC3E}">
        <p14:creationId xmlns:p14="http://schemas.microsoft.com/office/powerpoint/2010/main" val="3680911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a:ex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a:ex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a:extLst/>
        </p:spPr>
        <p:txBody>
          <a:bodyPr vert="horz" wrap="square" lIns="91122" tIns="45561" rIns="91122" bIns="45561"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a:ex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a:ex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9592167C-2CA4-48D5-AF26-ADBF7E5B2378}" type="slidenum">
              <a:rPr lang="en-US" altLang="zh-CN"/>
              <a:pPr>
                <a:defRPr/>
              </a:pPr>
              <a:t>‹#›</a:t>
            </a:fld>
            <a:endParaRPr lang="en-US" altLang="zh-CN"/>
          </a:p>
        </p:txBody>
      </p:sp>
    </p:spTree>
    <p:extLst>
      <p:ext uri="{BB962C8B-B14F-4D97-AF65-F5344CB8AC3E}">
        <p14:creationId xmlns:p14="http://schemas.microsoft.com/office/powerpoint/2010/main" val="835415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a:ex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smtClean="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a:extLst/>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smtClean="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398356648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537D0BC2-8D3C-47E7-B65E-695FD9F118B1}" type="slidenum">
              <a:rPr lang="en-US" altLang="zh-CN"/>
              <a:pPr>
                <a:defRPr/>
              </a:pPr>
              <a:t>‹#›</a:t>
            </a:fld>
            <a:endParaRPr lang="en-US" altLang="zh-CN"/>
          </a:p>
        </p:txBody>
      </p:sp>
    </p:spTree>
    <p:extLst>
      <p:ext uri="{BB962C8B-B14F-4D97-AF65-F5344CB8AC3E}">
        <p14:creationId xmlns:p14="http://schemas.microsoft.com/office/powerpoint/2010/main" val="40406098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C515068D-82E6-48BA-AA54-23404D7FD078}" type="slidenum">
              <a:rPr lang="en-US" altLang="zh-CN"/>
              <a:pPr>
                <a:defRPr/>
              </a:pPr>
              <a:t>‹#›</a:t>
            </a:fld>
            <a:endParaRPr lang="en-US" altLang="zh-CN"/>
          </a:p>
        </p:txBody>
      </p:sp>
    </p:spTree>
    <p:extLst>
      <p:ext uri="{BB962C8B-B14F-4D97-AF65-F5344CB8AC3E}">
        <p14:creationId xmlns:p14="http://schemas.microsoft.com/office/powerpoint/2010/main" val="24928564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F1C3FF7C-7CD0-43B6-B25C-00CD94F6346A}" type="slidenum">
              <a:rPr lang="en-US" altLang="zh-CN"/>
              <a:pPr>
                <a:defRPr/>
              </a:pPr>
              <a:t>‹#›</a:t>
            </a:fld>
            <a:endParaRPr lang="en-US" altLang="zh-CN"/>
          </a:p>
        </p:txBody>
      </p:sp>
    </p:spTree>
    <p:extLst>
      <p:ext uri="{BB962C8B-B14F-4D97-AF65-F5344CB8AC3E}">
        <p14:creationId xmlns:p14="http://schemas.microsoft.com/office/powerpoint/2010/main" val="56701012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F2245346-A9B3-46C3-BC90-7DC814EEECB7}" type="slidenum">
              <a:rPr lang="en-US" altLang="zh-CN"/>
              <a:pPr>
                <a:defRPr/>
              </a:pPr>
              <a:t>‹#›</a:t>
            </a:fld>
            <a:endParaRPr lang="en-US" altLang="zh-CN"/>
          </a:p>
        </p:txBody>
      </p:sp>
    </p:spTree>
    <p:extLst>
      <p:ext uri="{BB962C8B-B14F-4D97-AF65-F5344CB8AC3E}">
        <p14:creationId xmlns:p14="http://schemas.microsoft.com/office/powerpoint/2010/main" val="596933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0DCCE442-56B2-4329-BDB3-A122F66B7471}" type="slidenum">
              <a:rPr lang="en-US" altLang="zh-CN"/>
              <a:pPr>
                <a:defRPr/>
              </a:pPr>
              <a:t>‹#›</a:t>
            </a:fld>
            <a:endParaRPr lang="en-US" altLang="zh-CN"/>
          </a:p>
        </p:txBody>
      </p:sp>
    </p:spTree>
    <p:extLst>
      <p:ext uri="{BB962C8B-B14F-4D97-AF65-F5344CB8AC3E}">
        <p14:creationId xmlns:p14="http://schemas.microsoft.com/office/powerpoint/2010/main" val="3840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3E180A72-A3F1-4FCF-AF27-902DB466804B}" type="slidenum">
              <a:rPr lang="en-US" altLang="zh-CN"/>
              <a:pPr>
                <a:defRPr/>
              </a:pPr>
              <a:t>‹#›</a:t>
            </a:fld>
            <a:endParaRPr lang="en-US" altLang="zh-CN"/>
          </a:p>
        </p:txBody>
      </p:sp>
    </p:spTree>
    <p:extLst>
      <p:ext uri="{BB962C8B-B14F-4D97-AF65-F5344CB8AC3E}">
        <p14:creationId xmlns:p14="http://schemas.microsoft.com/office/powerpoint/2010/main" val="17996373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BACB5646-C8C3-444D-8BD3-6F51DEC44C70}" type="slidenum">
              <a:rPr lang="en-US" altLang="zh-CN"/>
              <a:pPr>
                <a:defRPr/>
              </a:pPr>
              <a:t>‹#›</a:t>
            </a:fld>
            <a:endParaRPr lang="en-US" altLang="zh-CN"/>
          </a:p>
        </p:txBody>
      </p:sp>
    </p:spTree>
    <p:extLst>
      <p:ext uri="{BB962C8B-B14F-4D97-AF65-F5344CB8AC3E}">
        <p14:creationId xmlns:p14="http://schemas.microsoft.com/office/powerpoint/2010/main" val="27355847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DA140FE0-E2BD-41A1-8F95-1E343B64F454}" type="slidenum">
              <a:rPr lang="en-US" altLang="zh-CN"/>
              <a:pPr>
                <a:defRPr/>
              </a:pPr>
              <a:t>‹#›</a:t>
            </a:fld>
            <a:endParaRPr lang="en-US" altLang="zh-CN"/>
          </a:p>
        </p:txBody>
      </p:sp>
    </p:spTree>
    <p:extLst>
      <p:ext uri="{BB962C8B-B14F-4D97-AF65-F5344CB8AC3E}">
        <p14:creationId xmlns:p14="http://schemas.microsoft.com/office/powerpoint/2010/main" val="12522605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4266BD6D-20E2-4573-ABA3-CC28C13D8640}" type="slidenum">
              <a:rPr lang="en-US" altLang="zh-CN"/>
              <a:pPr>
                <a:defRPr/>
              </a:pPr>
              <a:t>‹#›</a:t>
            </a:fld>
            <a:endParaRPr lang="en-US" altLang="zh-CN"/>
          </a:p>
        </p:txBody>
      </p:sp>
    </p:spTree>
    <p:extLst>
      <p:ext uri="{BB962C8B-B14F-4D97-AF65-F5344CB8AC3E}">
        <p14:creationId xmlns:p14="http://schemas.microsoft.com/office/powerpoint/2010/main" val="38375922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9480E803-A72E-471A-BAB4-71FF1F6AB8E6}" type="slidenum">
              <a:rPr lang="en-US" altLang="zh-CN"/>
              <a:pPr>
                <a:defRPr/>
              </a:pPr>
              <a:t>‹#›</a:t>
            </a:fld>
            <a:endParaRPr lang="en-US" altLang="zh-CN"/>
          </a:p>
        </p:txBody>
      </p:sp>
    </p:spTree>
    <p:extLst>
      <p:ext uri="{BB962C8B-B14F-4D97-AF65-F5344CB8AC3E}">
        <p14:creationId xmlns:p14="http://schemas.microsoft.com/office/powerpoint/2010/main" val="853003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a:ex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smtClean="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BA9BAC0E-770D-46B8-B6D0-256C1A61ECCB}"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a:extLst/>
        </p:spPr>
        <p:txBody>
          <a:bodyPr vert="horz" wrap="square" lIns="288000" tIns="45720" rIns="288000" bIns="45720" numCol="1" anchor="ctr" anchorCtr="0" compatLnSpc="1">
            <a:prstTxWarp prst="textNoShape">
              <a:avLst/>
            </a:prstTxWarp>
          </a:bodyPr>
          <a:lstStyle/>
          <a:p>
            <a:pPr lvl="0"/>
            <a:r>
              <a:rPr lang="zh-CN" altLang="en-US" smtClean="0"/>
              <a:t>单击此处编辑母版标题样式文件</a:t>
            </a:r>
          </a:p>
        </p:txBody>
      </p:sp>
    </p:spTree>
  </p:cSld>
  <p:clrMap bg1="lt1" tx1="dk1" bg2="lt2" tx2="dk2" accent1="accent1" accent2="accent2" accent3="accent3" accent4="accent4" accent5="accent5" accent6="accent6" hlink="hlink" folHlink="folHlink"/>
  <p:sldLayoutIdLst>
    <p:sldLayoutId id="2147484491" r:id="rId1"/>
    <p:sldLayoutId id="2147484492" r:id="rId2"/>
    <p:sldLayoutId id="2147484482" r:id="rId3"/>
    <p:sldLayoutId id="2147484483" r:id="rId4"/>
    <p:sldLayoutId id="2147484484" r:id="rId5"/>
    <p:sldLayoutId id="2147484485" r:id="rId6"/>
    <p:sldLayoutId id="2147484486" r:id="rId7"/>
    <p:sldLayoutId id="2147484487" r:id="rId8"/>
    <p:sldLayoutId id="2147484488" r:id="rId9"/>
    <p:sldLayoutId id="2147484489" r:id="rId10"/>
    <p:sldLayoutId id="2147484490" r:id="rId11"/>
  </p:sldLayoutIdLst>
  <p:transition/>
  <p:hf hdr="0" ftr="0" dt="0"/>
  <p:txStyles>
    <p:titleStyle>
      <a:lvl1pPr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1" fontAlgn="base" hangingPunct="1">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1" fontAlgn="base" hangingPunct="1">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1" fontAlgn="base" hangingPunct="1">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1" fontAlgn="base" hangingPunct="1">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mozilla.org/Platform/2013-11-05" TargetMode="External"/><Relationship Id="rId2" Type="http://schemas.openxmlformats.org/officeDocument/2006/relationships/hyperlink" Target="https://developer.mozilla.org/en-US/docs/Mozilla/Firefox_OS/Developer_phone_guide/Updating_and_Tweaking_Geeksphone" TargetMode="External"/><Relationship Id="rId1" Type="http://schemas.openxmlformats.org/officeDocument/2006/relationships/slideLayout" Target="../slideLayouts/slideLayout2.xml"/><Relationship Id="rId5" Type="http://schemas.openxmlformats.org/officeDocument/2006/relationships/hyperlink" Target="https://wiki.mozilla.org/FirefoxOS/Tarako" TargetMode="External"/><Relationship Id="rId4" Type="http://schemas.openxmlformats.org/officeDocument/2006/relationships/hyperlink" Target="https://groups.google.com/d/msg/mozilla.dev.b2g/JKAu9UNjBf8/9zj5Y3m6518J"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pPr>
              <a:defRPr/>
            </a:pPr>
            <a:r>
              <a:rPr lang="en-US" altLang="zh-CN" dirty="0"/>
              <a:t>Firefox OS</a:t>
            </a:r>
            <a:r>
              <a:rPr lang="zh-CN" altLang="en-US" dirty="0"/>
              <a:t>调研</a:t>
            </a:r>
          </a:p>
        </p:txBody>
      </p:sp>
      <p:sp>
        <p:nvSpPr>
          <p:cNvPr id="4099" name="副标题 5"/>
          <p:cNvSpPr>
            <a:spLocks noGrp="1"/>
          </p:cNvSpPr>
          <p:nvPr>
            <p:ph type="subTitle" idx="1"/>
          </p:nvPr>
        </p:nvSpPr>
        <p:spPr>
          <a:xfrm>
            <a:off x="5097016" y="4437112"/>
            <a:ext cx="4391769" cy="1080120"/>
          </a:xfrm>
        </p:spPr>
        <p:txBody>
          <a:bodyPr/>
          <a:lstStyle/>
          <a:p>
            <a:pPr eaLnBrk="1" hangingPunct="1"/>
            <a:r>
              <a:rPr lang="zh-CN" altLang="en-US" dirty="0" smtClean="0">
                <a:latin typeface="仿宋_GB2312" charset="-122"/>
                <a:ea typeface="仿宋_GB2312" charset="-122"/>
              </a:rPr>
              <a:t>吴西飞</a:t>
            </a:r>
            <a:endParaRPr lang="en-US" altLang="zh-CN" dirty="0" smtClean="0">
              <a:latin typeface="仿宋_GB2312" charset="-122"/>
              <a:ea typeface="仿宋_GB2312" charset="-122"/>
            </a:endParaRPr>
          </a:p>
          <a:p>
            <a:pPr eaLnBrk="1" hangingPunct="1"/>
            <a:r>
              <a:rPr lang="en-US" altLang="zh-CN" dirty="0" smtClean="0">
                <a:latin typeface="仿宋_GB2312" charset="-122"/>
                <a:ea typeface="仿宋_GB2312" charset="-122"/>
              </a:rPr>
              <a:t>   </a:t>
            </a:r>
            <a:r>
              <a:rPr lang="en-US" altLang="zh-CN" dirty="0" smtClean="0">
                <a:latin typeface="仿宋_GB2312" charset="-122"/>
                <a:ea typeface="仿宋_GB2312" charset="-122"/>
              </a:rPr>
              <a:t>2014</a:t>
            </a:r>
            <a:r>
              <a:rPr lang="zh-CN" altLang="en-US" dirty="0" smtClean="0">
                <a:latin typeface="仿宋_GB2312" charset="-122"/>
                <a:ea typeface="仿宋_GB2312" charset="-122"/>
              </a:rPr>
              <a:t>年</a:t>
            </a:r>
            <a:r>
              <a:rPr lang="en-US" altLang="zh-CN" dirty="0" smtClean="0">
                <a:latin typeface="仿宋_GB2312" charset="-122"/>
                <a:ea typeface="仿宋_GB2312" charset="-122"/>
              </a:rPr>
              <a:t>3</a:t>
            </a:r>
            <a:r>
              <a:rPr lang="zh-CN" altLang="en-US" dirty="0" smtClean="0">
                <a:latin typeface="仿宋_GB2312" charset="-122"/>
                <a:ea typeface="仿宋_GB2312" charset="-122"/>
              </a:rPr>
              <a:t>月</a:t>
            </a:r>
            <a:r>
              <a:rPr lang="en-US" altLang="zh-CN" smtClean="0">
                <a:latin typeface="仿宋_GB2312" charset="-122"/>
                <a:ea typeface="仿宋_GB2312" charset="-122"/>
              </a:rPr>
              <a:t>12</a:t>
            </a:r>
            <a:r>
              <a:rPr lang="zh-CN" altLang="en-US" smtClean="0">
                <a:latin typeface="仿宋_GB2312" charset="-122"/>
                <a:ea typeface="仿宋_GB2312" charset="-122"/>
              </a:rPr>
              <a:t>日</a:t>
            </a:r>
            <a:endParaRPr lang="zh-CN" altLang="en-US" dirty="0" smtClean="0">
              <a:latin typeface="仿宋_GB2312" charset="-122"/>
              <a:ea typeface="仿宋_GB2312" charset="-122"/>
            </a:endParaRPr>
          </a:p>
          <a:p>
            <a:endParaRPr lang="zh-CN" altLang="en-US" dirty="0" smtClean="0">
              <a:ea typeface="黑体" pitchFamily="49" charset="-122"/>
            </a:endParaRPr>
          </a:p>
        </p:txBody>
      </p:sp>
      <p:sp>
        <p:nvSpPr>
          <p:cNvPr id="4" name="灯片编号占位符 3"/>
          <p:cNvSpPr>
            <a:spLocks noGrp="1"/>
          </p:cNvSpPr>
          <p:nvPr>
            <p:ph type="sldNum" sz="quarter" idx="4294967295"/>
          </p:nvPr>
        </p:nvSpPr>
        <p:spPr>
          <a:xfrm>
            <a:off x="8001000" y="6237288"/>
            <a:ext cx="1905000" cy="457200"/>
          </a:xfrm>
        </p:spPr>
        <p:txBody>
          <a:bodyPr/>
          <a:lstStyle/>
          <a:p>
            <a:pPr>
              <a:defRPr/>
            </a:pPr>
            <a:fld id="{08D2C451-C4DA-48EC-BC45-174B1D890377}" type="slidenum">
              <a:rPr lang="en-US" altLang="zh-CN" smtClean="0"/>
              <a:pPr>
                <a:defRPr/>
              </a:pPr>
              <a:t>1</a:t>
            </a:fld>
            <a:endParaRPr lang="en-US" altLang="zh-CN"/>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B2G Architecture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10</a:t>
            </a:fld>
            <a:endParaRPr lang="en-US" altLang="zh-CN"/>
          </a:p>
        </p:txBody>
      </p:sp>
      <p:pic>
        <p:nvPicPr>
          <p:cNvPr id="34818" name="Picture 2" descr="C:\Users\wxf\Desktop\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568" y="1162519"/>
            <a:ext cx="7975600"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86320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Gecko</a:t>
            </a:r>
            <a:r>
              <a:rPr lang="zh-CN" altLang="en-US" dirty="0" smtClean="0"/>
              <a:t>层</a:t>
            </a:r>
            <a:endParaRPr lang="zh-CN" altLang="en-US" dirty="0"/>
          </a:p>
        </p:txBody>
      </p:sp>
      <p:sp>
        <p:nvSpPr>
          <p:cNvPr id="3" name="内容占位符 2"/>
          <p:cNvSpPr>
            <a:spLocks noGrp="1"/>
          </p:cNvSpPr>
          <p:nvPr>
            <p:ph idx="1"/>
          </p:nvPr>
        </p:nvSpPr>
        <p:spPr/>
        <p:txBody>
          <a:bodyPr/>
          <a:lstStyle/>
          <a:p>
            <a:r>
              <a:rPr lang="en-US" altLang="zh-CN" sz="2400" dirty="0" smtClean="0">
                <a:solidFill>
                  <a:schemeClr val="bg1">
                    <a:lumMod val="50000"/>
                  </a:schemeClr>
                </a:solidFill>
              </a:rPr>
              <a:t>Gecko is the "application runtime" of b2g. At a high level, Gecko implements the open standards for HTML, CSS, and JS and makes those interfaces run well on all the </a:t>
            </a:r>
            <a:r>
              <a:rPr lang="en-US" altLang="zh-CN" sz="2400" dirty="0" err="1" smtClean="0">
                <a:solidFill>
                  <a:schemeClr val="bg1">
                    <a:lumMod val="50000"/>
                  </a:schemeClr>
                </a:solidFill>
              </a:rPr>
              <a:t>OSes</a:t>
            </a:r>
            <a:r>
              <a:rPr lang="en-US" altLang="zh-CN" sz="2400" dirty="0" smtClean="0">
                <a:solidFill>
                  <a:schemeClr val="bg1">
                    <a:lumMod val="50000"/>
                  </a:schemeClr>
                </a:solidFill>
              </a:rPr>
              <a:t> that Gecko supports. This means that Gecko consists of, among other things, a networking stack, graphics stack, layout engine, virtual machine (for JS), and porting layers.</a:t>
            </a:r>
          </a:p>
          <a:p>
            <a:r>
              <a:rPr lang="en-US" altLang="zh-CN" dirty="0" smtClean="0"/>
              <a:t>Gecko</a:t>
            </a:r>
            <a:r>
              <a:rPr lang="zh-CN" altLang="en-US" dirty="0" smtClean="0"/>
              <a:t>层是</a:t>
            </a:r>
            <a:r>
              <a:rPr lang="en-US" altLang="zh-CN" dirty="0" smtClean="0"/>
              <a:t>Firefox OS</a:t>
            </a:r>
            <a:r>
              <a:rPr lang="zh-CN" altLang="en-US" dirty="0" smtClean="0"/>
              <a:t>的技术核心，也是整个系统的应用运行环境，这一层提供对公开标准的支持。为了确保这一支持，这一层还包括其他内容，包括网络处理、图形图像处理、排版引擎、</a:t>
            </a:r>
            <a:r>
              <a:rPr lang="en-US" altLang="zh-CN" dirty="0" smtClean="0"/>
              <a:t>JavaScript</a:t>
            </a:r>
            <a:r>
              <a:rPr lang="zh-CN" altLang="en-US" dirty="0" smtClean="0"/>
              <a:t>虚拟机和对</a:t>
            </a:r>
            <a:r>
              <a:rPr lang="en-US" altLang="zh-CN" dirty="0" err="1" smtClean="0"/>
              <a:t>GonkHAL</a:t>
            </a:r>
            <a:r>
              <a:rPr lang="zh-CN" altLang="en-US" dirty="0" smtClean="0"/>
              <a:t>的支持等。</a:t>
            </a:r>
            <a:endParaRPr lang="zh-CN" altLang="en-US" dirty="0"/>
          </a:p>
        </p:txBody>
      </p:sp>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11</a:t>
            </a:fld>
            <a:endParaRPr lang="en-US" altLang="zh-CN"/>
          </a:p>
        </p:txBody>
      </p:sp>
    </p:spTree>
    <p:extLst>
      <p:ext uri="{BB962C8B-B14F-4D97-AF65-F5344CB8AC3E}">
        <p14:creationId xmlns:p14="http://schemas.microsoft.com/office/powerpoint/2010/main" val="365284691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B2G Architecture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12</a:t>
            </a:fld>
            <a:endParaRPr lang="en-US" altLang="zh-CN"/>
          </a:p>
        </p:txBody>
      </p:sp>
      <p:pic>
        <p:nvPicPr>
          <p:cNvPr id="34818" name="Picture 2" descr="C:\Users\wxf\Desktop\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568" y="1162519"/>
            <a:ext cx="7975600"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86320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Gaia</a:t>
            </a:r>
            <a:r>
              <a:rPr lang="zh-CN" altLang="en-US" dirty="0" smtClean="0"/>
              <a:t>层</a:t>
            </a:r>
            <a:endParaRPr lang="zh-CN" altLang="en-US" dirty="0"/>
          </a:p>
        </p:txBody>
      </p:sp>
      <p:sp>
        <p:nvSpPr>
          <p:cNvPr id="3" name="内容占位符 2"/>
          <p:cNvSpPr>
            <a:spLocks noGrp="1"/>
          </p:cNvSpPr>
          <p:nvPr>
            <p:ph idx="1"/>
          </p:nvPr>
        </p:nvSpPr>
        <p:spPr/>
        <p:txBody>
          <a:bodyPr/>
          <a:lstStyle/>
          <a:p>
            <a:r>
              <a:rPr lang="en-US" altLang="zh-CN" sz="2000" dirty="0" smtClean="0">
                <a:solidFill>
                  <a:schemeClr val="bg1">
                    <a:lumMod val="50000"/>
                  </a:schemeClr>
                </a:solidFill>
              </a:rPr>
              <a:t>Gaia is the user interface of Firefox OS and controls everything drawn to screen. Gaia includes by default implementations of a lock screen, home screen, telephone dialer and contacts application, text-messaging application, camera application and a gallery support, plus the classic phone apps: mail, calendar, calculator and marketplace. Gaia is written entirely in HTML, CSS, and JavaScript. It interfaces with the operating system through Open Web APIs, which are implemented by Gecko. Because it uses only standard web APIs, it can work on other </a:t>
            </a:r>
            <a:r>
              <a:rPr lang="en-US" altLang="zh-CN" sz="2000" dirty="0" err="1" smtClean="0">
                <a:solidFill>
                  <a:schemeClr val="bg1">
                    <a:lumMod val="50000"/>
                  </a:schemeClr>
                </a:solidFill>
              </a:rPr>
              <a:t>OSes</a:t>
            </a:r>
            <a:r>
              <a:rPr lang="en-US" altLang="zh-CN" sz="2000" dirty="0" smtClean="0">
                <a:solidFill>
                  <a:schemeClr val="bg1">
                    <a:lumMod val="50000"/>
                  </a:schemeClr>
                </a:solidFill>
              </a:rPr>
              <a:t> and other web-browsers.</a:t>
            </a:r>
          </a:p>
          <a:p>
            <a:r>
              <a:rPr lang="en-US" altLang="zh-CN" sz="2000" dirty="0" smtClean="0"/>
              <a:t>Gaia </a:t>
            </a:r>
            <a:r>
              <a:rPr lang="zh-CN" altLang="en-US" sz="2000" dirty="0" smtClean="0"/>
              <a:t>层是指</a:t>
            </a:r>
            <a:r>
              <a:rPr lang="en-US" altLang="zh-CN" sz="2000" dirty="0" smtClean="0"/>
              <a:t>Firefox OS</a:t>
            </a:r>
            <a:r>
              <a:rPr lang="zh-CN" altLang="en-US" sz="2000" dirty="0" smtClean="0"/>
              <a:t>的用户界面层，屏幕上绘制通过该层来实现。此外还有如：锁屏、主界面、电话、联系人、短信、摄像头、画册、邮件、计算器、应用商场等。</a:t>
            </a:r>
            <a:endParaRPr lang="en-US" altLang="zh-CN" sz="2000" dirty="0" smtClean="0"/>
          </a:p>
          <a:p>
            <a:r>
              <a:rPr lang="en-US" altLang="zh-CN" sz="2000" dirty="0" smtClean="0"/>
              <a:t>Gaia</a:t>
            </a:r>
            <a:r>
              <a:rPr lang="zh-CN" altLang="en-US" sz="2000" dirty="0" smtClean="0"/>
              <a:t>只使用</a:t>
            </a:r>
            <a:r>
              <a:rPr lang="en-US" altLang="zh-CN" sz="2000" dirty="0" smtClean="0"/>
              <a:t>HTML, CSS, and JavaScript</a:t>
            </a:r>
            <a:r>
              <a:rPr lang="zh-CN" altLang="en-US" sz="2000" dirty="0" smtClean="0"/>
              <a:t>实现，和系统的交流通过开放网络标准，所以可以工作在其它支持该标准的系统和浏览器上。</a:t>
            </a:r>
          </a:p>
          <a:p>
            <a:endParaRPr lang="zh-CN" altLang="en-US" sz="2000" dirty="0"/>
          </a:p>
        </p:txBody>
      </p:sp>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13</a:t>
            </a:fld>
            <a:endParaRPr lang="en-US" altLang="zh-CN"/>
          </a:p>
        </p:txBody>
      </p:sp>
    </p:spTree>
    <p:extLst>
      <p:ext uri="{BB962C8B-B14F-4D97-AF65-F5344CB8AC3E}">
        <p14:creationId xmlns:p14="http://schemas.microsoft.com/office/powerpoint/2010/main" val="104671648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en-US" altLang="zh-CN" dirty="0" smtClean="0"/>
              <a:t>The Firefox OS for mobile devices is built on Mozilla’s “Boot to Gecko project” which unlocks many of the current limitations of web development on mobile, allowing HTML5 applications to access the underlying capabilities of a phone, previously only available to native applications.</a:t>
            </a:r>
          </a:p>
          <a:p>
            <a:r>
              <a:rPr lang="en-US" altLang="zh-CN" dirty="0" smtClean="0"/>
              <a:t>Due to the optimization of the platform for entry-level smartphones and the removal of unnecessary middleware layers , mobile operators will have the ability to offer richer experiences at a range of price points including at the low end of the smartphone price range</a:t>
            </a:r>
            <a:endParaRPr lang="zh-CN" altLang="en-US" dirty="0"/>
          </a:p>
        </p:txBody>
      </p:sp>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14</a:t>
            </a:fld>
            <a:endParaRPr lang="en-US" altLang="zh-CN"/>
          </a:p>
        </p:txBody>
      </p:sp>
    </p:spTree>
    <p:extLst>
      <p:ext uri="{BB962C8B-B14F-4D97-AF65-F5344CB8AC3E}">
        <p14:creationId xmlns:p14="http://schemas.microsoft.com/office/powerpoint/2010/main" val="50078909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9600" dirty="0" smtClean="0"/>
              <a:t>谢谢</a:t>
            </a:r>
            <a:r>
              <a:rPr lang="en-US" altLang="zh-CN" sz="9600" dirty="0" smtClean="0"/>
              <a:t>~</a:t>
            </a:r>
            <a:endParaRPr lang="zh-CN" altLang="en-US" sz="9600" dirty="0"/>
          </a:p>
        </p:txBody>
      </p:sp>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15</a:t>
            </a:fld>
            <a:endParaRPr lang="en-US" altLang="zh-CN"/>
          </a:p>
        </p:txBody>
      </p:sp>
    </p:spTree>
    <p:extLst>
      <p:ext uri="{BB962C8B-B14F-4D97-AF65-F5344CB8AC3E}">
        <p14:creationId xmlns:p14="http://schemas.microsoft.com/office/powerpoint/2010/main" val="9470384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Firefox </a:t>
            </a:r>
            <a:r>
              <a:rPr lang="en-US" altLang="zh-CN" dirty="0" smtClean="0"/>
              <a:t>OS</a:t>
            </a:r>
            <a:r>
              <a:rPr lang="zh-CN" altLang="en-US" dirty="0" smtClean="0"/>
              <a:t>简介</a:t>
            </a:r>
            <a:endParaRPr lang="zh-CN" altLang="en-US" dirty="0"/>
          </a:p>
        </p:txBody>
      </p:sp>
      <p:sp>
        <p:nvSpPr>
          <p:cNvPr id="5123" name="内容占位符 2"/>
          <p:cNvSpPr>
            <a:spLocks noGrp="1"/>
          </p:cNvSpPr>
          <p:nvPr>
            <p:ph idx="1"/>
          </p:nvPr>
        </p:nvSpPr>
        <p:spPr>
          <a:xfrm>
            <a:off x="488504" y="1268760"/>
            <a:ext cx="8928100" cy="5328493"/>
          </a:xfrm>
        </p:spPr>
        <p:txBody>
          <a:bodyPr/>
          <a:lstStyle/>
          <a:p>
            <a:r>
              <a:rPr lang="en-US" altLang="zh-CN" dirty="0" smtClean="0">
                <a:ea typeface="黑体" pitchFamily="49" charset="-122"/>
              </a:rPr>
              <a:t>Firefox OS</a:t>
            </a:r>
            <a:r>
              <a:rPr lang="zh-CN" altLang="en-US" dirty="0">
                <a:ea typeface="黑体" pitchFamily="49" charset="-122"/>
              </a:rPr>
              <a:t>（</a:t>
            </a:r>
            <a:r>
              <a:rPr lang="en-US" altLang="zh-CN" dirty="0">
                <a:ea typeface="黑体" pitchFamily="49" charset="-122"/>
              </a:rPr>
              <a:t> Boot to Gecko </a:t>
            </a:r>
            <a:r>
              <a:rPr lang="zh-CN" altLang="en-US" dirty="0">
                <a:ea typeface="黑体" pitchFamily="49" charset="-122"/>
              </a:rPr>
              <a:t>，</a:t>
            </a:r>
            <a:r>
              <a:rPr lang="en-US" altLang="zh-CN" dirty="0">
                <a:ea typeface="黑体" pitchFamily="49" charset="-122"/>
              </a:rPr>
              <a:t>B2G</a:t>
            </a:r>
            <a:r>
              <a:rPr lang="zh-CN" altLang="en-US" dirty="0">
                <a:ea typeface="黑体" pitchFamily="49" charset="-122"/>
              </a:rPr>
              <a:t>）</a:t>
            </a:r>
            <a:r>
              <a:rPr lang="zh-CN" altLang="en-US" dirty="0" smtClean="0">
                <a:ea typeface="黑体" pitchFamily="49" charset="-122"/>
              </a:rPr>
              <a:t>是新一代开源</a:t>
            </a:r>
            <a:r>
              <a:rPr lang="zh-CN" altLang="en-US" dirty="0" smtClean="0">
                <a:solidFill>
                  <a:srgbClr val="FF0000"/>
                </a:solidFill>
                <a:ea typeface="黑体" pitchFamily="49" charset="-122"/>
              </a:rPr>
              <a:t>移动（智能手机和平板电脑）</a:t>
            </a:r>
            <a:r>
              <a:rPr lang="zh-CN" altLang="en-US" dirty="0" smtClean="0">
                <a:ea typeface="黑体" pitchFamily="49" charset="-122"/>
              </a:rPr>
              <a:t>操作系统，</a:t>
            </a:r>
            <a:r>
              <a:rPr lang="en-US" altLang="zh-CN" dirty="0" smtClean="0">
                <a:ea typeface="黑体" pitchFamily="49" charset="-122"/>
              </a:rPr>
              <a:t>2011</a:t>
            </a:r>
            <a:r>
              <a:rPr lang="zh-CN" altLang="en-US" dirty="0" smtClean="0">
                <a:ea typeface="黑体" pitchFamily="49" charset="-122"/>
              </a:rPr>
              <a:t>年</a:t>
            </a:r>
            <a:r>
              <a:rPr lang="en-US" altLang="zh-CN" dirty="0" smtClean="0">
                <a:ea typeface="黑体" pitchFamily="49" charset="-122"/>
              </a:rPr>
              <a:t>6</a:t>
            </a:r>
            <a:r>
              <a:rPr lang="zh-CN" altLang="en-US" dirty="0" smtClean="0">
                <a:ea typeface="黑体" pitchFamily="49" charset="-122"/>
              </a:rPr>
              <a:t>月正式启动，由</a:t>
            </a:r>
            <a:r>
              <a:rPr lang="en-US" altLang="zh-CN" dirty="0" smtClean="0">
                <a:ea typeface="黑体" pitchFamily="49" charset="-122"/>
              </a:rPr>
              <a:t>Mozilla</a:t>
            </a:r>
            <a:r>
              <a:rPr lang="zh-CN" altLang="en-US" dirty="0" smtClean="0">
                <a:ea typeface="黑体" pitchFamily="49" charset="-122"/>
              </a:rPr>
              <a:t>主导开发 。</a:t>
            </a:r>
            <a:endParaRPr lang="en-US" altLang="zh-CN" dirty="0" smtClean="0">
              <a:ea typeface="黑体" pitchFamily="49" charset="-122"/>
            </a:endParaRPr>
          </a:p>
          <a:p>
            <a:r>
              <a:rPr lang="en-US" altLang="zh-CN" dirty="0" smtClean="0">
                <a:ea typeface="黑体" pitchFamily="49" charset="-122"/>
              </a:rPr>
              <a:t>2012</a:t>
            </a:r>
            <a:r>
              <a:rPr lang="zh-CN" altLang="en-US" dirty="0" smtClean="0">
                <a:ea typeface="黑体" pitchFamily="49" charset="-122"/>
              </a:rPr>
              <a:t>年</a:t>
            </a:r>
            <a:r>
              <a:rPr lang="en-US" altLang="zh-CN" dirty="0" smtClean="0">
                <a:ea typeface="黑体" pitchFamily="49" charset="-122"/>
              </a:rPr>
              <a:t>7</a:t>
            </a:r>
            <a:r>
              <a:rPr lang="zh-CN" altLang="en-US" dirty="0" smtClean="0">
                <a:ea typeface="黑体" pitchFamily="49" charset="-122"/>
              </a:rPr>
              <a:t>月</a:t>
            </a:r>
            <a:r>
              <a:rPr lang="en-US" altLang="zh-CN" dirty="0" smtClean="0">
                <a:ea typeface="黑体" pitchFamily="49" charset="-122"/>
              </a:rPr>
              <a:t>2</a:t>
            </a:r>
            <a:r>
              <a:rPr lang="zh-CN" altLang="en-US" dirty="0" smtClean="0">
                <a:ea typeface="黑体" pitchFamily="49" charset="-122"/>
              </a:rPr>
              <a:t>日，宣布它的正式名称为</a:t>
            </a:r>
            <a:r>
              <a:rPr lang="en-US" altLang="zh-CN" dirty="0" smtClean="0">
                <a:ea typeface="黑体" pitchFamily="49" charset="-122"/>
              </a:rPr>
              <a:t>Firefox OS</a:t>
            </a:r>
            <a:r>
              <a:rPr lang="zh-CN" altLang="en-US" dirty="0" smtClean="0">
                <a:ea typeface="黑体" pitchFamily="49" charset="-122"/>
              </a:rPr>
              <a:t>。</a:t>
            </a:r>
            <a:endParaRPr lang="en-US" altLang="zh-CN" dirty="0" smtClean="0">
              <a:ea typeface="黑体" pitchFamily="49" charset="-122"/>
            </a:endParaRPr>
          </a:p>
          <a:p>
            <a:r>
              <a:rPr lang="en-US" altLang="zh-CN" dirty="0" smtClean="0">
                <a:ea typeface="黑体" pitchFamily="49" charset="-122"/>
              </a:rPr>
              <a:t>2013</a:t>
            </a:r>
            <a:r>
              <a:rPr lang="zh-CN" altLang="en-US" dirty="0" smtClean="0">
                <a:ea typeface="黑体" pitchFamily="49" charset="-122"/>
              </a:rPr>
              <a:t>年</a:t>
            </a:r>
            <a:r>
              <a:rPr lang="en-US" altLang="zh-CN" dirty="0" smtClean="0">
                <a:ea typeface="黑体" pitchFamily="49" charset="-122"/>
              </a:rPr>
              <a:t>2</a:t>
            </a:r>
            <a:r>
              <a:rPr lang="zh-CN" altLang="en-US" dirty="0" smtClean="0">
                <a:ea typeface="黑体" pitchFamily="49" charset="-122"/>
              </a:rPr>
              <a:t>月</a:t>
            </a:r>
            <a:r>
              <a:rPr lang="en-US" altLang="zh-CN" dirty="0" smtClean="0">
                <a:ea typeface="黑体" pitchFamily="49" charset="-122"/>
              </a:rPr>
              <a:t>24</a:t>
            </a:r>
            <a:r>
              <a:rPr lang="zh-CN" altLang="en-US" dirty="0" smtClean="0">
                <a:ea typeface="黑体" pitchFamily="49" charset="-122"/>
              </a:rPr>
              <a:t>日，</a:t>
            </a:r>
            <a:r>
              <a:rPr lang="en-US" altLang="zh-CN" dirty="0" smtClean="0">
                <a:ea typeface="黑体" pitchFamily="49" charset="-122"/>
              </a:rPr>
              <a:t>LG</a:t>
            </a:r>
            <a:r>
              <a:rPr lang="zh-CN" altLang="en-US" dirty="0" smtClean="0">
                <a:ea typeface="黑体" pitchFamily="49" charset="-122"/>
              </a:rPr>
              <a:t>集团、中兴通讯、华为和</a:t>
            </a:r>
            <a:r>
              <a:rPr lang="en-US" altLang="zh-CN" dirty="0" smtClean="0">
                <a:ea typeface="黑体" pitchFamily="49" charset="-122"/>
              </a:rPr>
              <a:t>TCL</a:t>
            </a:r>
            <a:r>
              <a:rPr lang="zh-CN" altLang="en-US" dirty="0">
                <a:ea typeface="黑体" pitchFamily="49" charset="-122"/>
              </a:rPr>
              <a:t>集团承诺将生产</a:t>
            </a:r>
            <a:r>
              <a:rPr lang="en-US" altLang="zh-CN" dirty="0" smtClean="0">
                <a:ea typeface="黑体" pitchFamily="49" charset="-122"/>
              </a:rPr>
              <a:t>Firefox OS</a:t>
            </a:r>
            <a:r>
              <a:rPr lang="zh-CN" altLang="en-US" dirty="0" smtClean="0">
                <a:ea typeface="黑体" pitchFamily="49" charset="-122"/>
              </a:rPr>
              <a:t>设备。</a:t>
            </a:r>
            <a:endParaRPr lang="en-US" altLang="zh-CN" dirty="0" smtClean="0">
              <a:ea typeface="黑体" pitchFamily="49" charset="-122"/>
            </a:endParaRPr>
          </a:p>
          <a:p>
            <a:r>
              <a:rPr lang="en-US" altLang="zh-CN" dirty="0" smtClean="0">
                <a:ea typeface="黑体" pitchFamily="49" charset="-122"/>
              </a:rPr>
              <a:t>2013</a:t>
            </a:r>
            <a:r>
              <a:rPr lang="zh-CN" altLang="en-US" dirty="0" smtClean="0">
                <a:ea typeface="黑体" pitchFamily="49" charset="-122"/>
              </a:rPr>
              <a:t>年</a:t>
            </a:r>
            <a:r>
              <a:rPr lang="en-US" altLang="zh-CN" dirty="0" smtClean="0">
                <a:ea typeface="黑体" pitchFamily="49" charset="-122"/>
              </a:rPr>
              <a:t>12</a:t>
            </a:r>
            <a:r>
              <a:rPr lang="zh-CN" altLang="en-US" dirty="0" smtClean="0">
                <a:ea typeface="黑体" pitchFamily="49" charset="-122"/>
              </a:rPr>
              <a:t>月</a:t>
            </a:r>
            <a:r>
              <a:rPr lang="en-US" altLang="zh-CN" dirty="0" smtClean="0">
                <a:ea typeface="黑体" pitchFamily="49" charset="-122"/>
              </a:rPr>
              <a:t>12</a:t>
            </a:r>
            <a:r>
              <a:rPr lang="zh-CN" altLang="en-US" dirty="0" smtClean="0">
                <a:ea typeface="黑体" pitchFamily="49" charset="-122"/>
              </a:rPr>
              <a:t>日，</a:t>
            </a:r>
            <a:r>
              <a:rPr lang="en-US" altLang="zh-CN" dirty="0" smtClean="0">
                <a:ea typeface="黑体" pitchFamily="49" charset="-122"/>
              </a:rPr>
              <a:t>Mozilla</a:t>
            </a:r>
            <a:r>
              <a:rPr lang="zh-CN" altLang="en-US" dirty="0" smtClean="0">
                <a:ea typeface="黑体" pitchFamily="49" charset="-122"/>
              </a:rPr>
              <a:t>宣布成立开放网络设备相容认证协会</a:t>
            </a:r>
            <a:r>
              <a:rPr lang="en-US" altLang="zh-CN" dirty="0" smtClean="0">
                <a:ea typeface="黑体" pitchFamily="49" charset="-122"/>
              </a:rPr>
              <a:t>(Open Web Device Compliance Review Board)</a:t>
            </a:r>
            <a:r>
              <a:rPr lang="zh-CN" altLang="en-US" dirty="0" smtClean="0">
                <a:ea typeface="黑体" pitchFamily="49" charset="-122"/>
              </a:rPr>
              <a:t>，成员包括德国电信、</a:t>
            </a:r>
            <a:r>
              <a:rPr lang="en-US" altLang="zh-CN" dirty="0" smtClean="0">
                <a:ea typeface="黑体" pitchFamily="49" charset="-122"/>
              </a:rPr>
              <a:t>KDDI</a:t>
            </a:r>
            <a:r>
              <a:rPr lang="zh-CN" altLang="en-US" dirty="0" smtClean="0">
                <a:ea typeface="黑体" pitchFamily="49" charset="-122"/>
              </a:rPr>
              <a:t>、</a:t>
            </a:r>
            <a:r>
              <a:rPr lang="en-US" altLang="zh-CN" dirty="0" smtClean="0">
                <a:ea typeface="黑体" pitchFamily="49" charset="-122"/>
              </a:rPr>
              <a:t>LG</a:t>
            </a:r>
            <a:r>
              <a:rPr lang="zh-CN" altLang="en-US" dirty="0" smtClean="0">
                <a:ea typeface="黑体" pitchFamily="49" charset="-122"/>
              </a:rPr>
              <a:t>、高通、索尼、展讯通信、</a:t>
            </a:r>
            <a:r>
              <a:rPr lang="en-US" altLang="zh-CN" dirty="0" smtClean="0">
                <a:solidFill>
                  <a:srgbClr val="FF0000"/>
                </a:solidFill>
                <a:ea typeface="黑体" pitchFamily="49" charset="-122"/>
              </a:rPr>
              <a:t>TCL</a:t>
            </a:r>
            <a:r>
              <a:rPr lang="zh-CN" altLang="en-US" dirty="0" smtClean="0">
                <a:solidFill>
                  <a:srgbClr val="FF0000"/>
                </a:solidFill>
                <a:ea typeface="黑体" pitchFamily="49" charset="-122"/>
              </a:rPr>
              <a:t>集团</a:t>
            </a:r>
            <a:r>
              <a:rPr lang="zh-CN" altLang="en-US" dirty="0" smtClean="0">
                <a:ea typeface="黑体" pitchFamily="49" charset="-122"/>
              </a:rPr>
              <a:t>、西班牙电信、挪威电信和</a:t>
            </a:r>
            <a:r>
              <a:rPr lang="zh-CN" altLang="en-US" dirty="0" smtClean="0">
                <a:solidFill>
                  <a:srgbClr val="FF0000"/>
                </a:solidFill>
                <a:ea typeface="黑体" pitchFamily="49" charset="-122"/>
              </a:rPr>
              <a:t>中兴通讯</a:t>
            </a:r>
            <a:r>
              <a:rPr lang="zh-CN" altLang="en-US" dirty="0" smtClean="0">
                <a:ea typeface="黑体" pitchFamily="49" charset="-122"/>
              </a:rPr>
              <a:t>，该协会旨在于规范设备的性能和开发。</a:t>
            </a:r>
            <a:endParaRPr lang="en-US" altLang="zh-CN" dirty="0" smtClean="0">
              <a:ea typeface="黑体" pitchFamily="49" charset="-122"/>
            </a:endParaRPr>
          </a:p>
          <a:p>
            <a:r>
              <a:rPr lang="zh-CN" altLang="en-US" sz="2000" dirty="0" smtClean="0">
                <a:ea typeface="黑体" pitchFamily="49" charset="-122"/>
              </a:rPr>
              <a:t>资料来源：</a:t>
            </a:r>
            <a:r>
              <a:rPr lang="en-US" altLang="zh-CN" sz="2000" dirty="0" smtClean="0">
                <a:ea typeface="黑体" pitchFamily="49" charset="-122"/>
              </a:rPr>
              <a:t> http://zh.wikipedia.org/wiki/Firefox_OS#cite_note-theRegister-10</a:t>
            </a:r>
            <a:endParaRPr lang="zh-CN" altLang="en-US" sz="2000" dirty="0" smtClean="0">
              <a:ea typeface="黑体" pitchFamily="49" charset="-122"/>
            </a:endParaRPr>
          </a:p>
        </p:txBody>
      </p:sp>
      <p:sp>
        <p:nvSpPr>
          <p:cNvPr id="4" name="灯片编号占位符 3"/>
          <p:cNvSpPr>
            <a:spLocks noGrp="1"/>
          </p:cNvSpPr>
          <p:nvPr>
            <p:ph type="sldNum" sz="quarter" idx="12"/>
          </p:nvPr>
        </p:nvSpPr>
        <p:spPr/>
        <p:txBody>
          <a:bodyPr/>
          <a:lstStyle/>
          <a:p>
            <a:pPr>
              <a:defRPr/>
            </a:pPr>
            <a:fld id="{6C0D72AE-0635-4A7C-A106-9BF70E0AB3C6}" type="slidenum">
              <a:rPr lang="en-US" altLang="zh-CN" smtClean="0"/>
              <a:pPr>
                <a:defRPr/>
              </a:pPr>
              <a:t>2</a:t>
            </a:fld>
            <a:endParaRPr lang="en-US" altLang="zh-CN"/>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Firefox OS by version</a:t>
            </a:r>
            <a:endParaRPr lang="zh-CN" altLang="en-US" dirty="0"/>
          </a:p>
        </p:txBody>
      </p:sp>
      <p:sp>
        <p:nvSpPr>
          <p:cNvPr id="3" name="内容占位符 2"/>
          <p:cNvSpPr>
            <a:spLocks noGrp="1"/>
          </p:cNvSpPr>
          <p:nvPr>
            <p:ph idx="1"/>
          </p:nvPr>
        </p:nvSpPr>
        <p:spPr>
          <a:xfrm>
            <a:off x="632520" y="6237312"/>
            <a:ext cx="8928100" cy="504056"/>
          </a:xfrm>
        </p:spPr>
        <p:txBody>
          <a:bodyPr/>
          <a:lstStyle/>
          <a:p>
            <a:r>
              <a:rPr lang="zh-CN" altLang="en-US" sz="1400" dirty="0" smtClean="0"/>
              <a:t>参考网站</a:t>
            </a:r>
            <a:r>
              <a:rPr lang="en-US" altLang="zh-CN" sz="1400" dirty="0" smtClean="0"/>
              <a:t>: https://developer.mozilla.org/en-US/Firefox_OS</a:t>
            </a:r>
            <a:endParaRPr lang="zh-CN" altLang="en-US" sz="1400" dirty="0"/>
          </a:p>
        </p:txBody>
      </p:sp>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3</a:t>
            </a:fld>
            <a:endParaRPr lang="en-US" altLang="zh-CN"/>
          </a:p>
        </p:txBody>
      </p:sp>
      <p:pic>
        <p:nvPicPr>
          <p:cNvPr id="19458" name="Picture 2" descr="C:\Users\wxf\Desktop\firefox-by-ver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347" y="1052736"/>
            <a:ext cx="7920880" cy="508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566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Firefox OS Devices</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889792112"/>
              </p:ext>
            </p:extLst>
          </p:nvPr>
        </p:nvGraphicFramePr>
        <p:xfrm>
          <a:off x="200472" y="1412776"/>
          <a:ext cx="9577064" cy="5069281"/>
        </p:xfrm>
        <a:graphic>
          <a:graphicData uri="http://schemas.openxmlformats.org/drawingml/2006/table">
            <a:tbl>
              <a:tblPr>
                <a:tableStyleId>{ED083AE6-46FA-4A59-8FB0-9F97EB10719F}</a:tableStyleId>
              </a:tblPr>
              <a:tblGrid>
                <a:gridCol w="1224136"/>
                <a:gridCol w="864096"/>
                <a:gridCol w="1152128"/>
                <a:gridCol w="936104"/>
                <a:gridCol w="648072"/>
                <a:gridCol w="1728192"/>
                <a:gridCol w="936104"/>
                <a:gridCol w="720080"/>
                <a:gridCol w="648072"/>
                <a:gridCol w="720080"/>
              </a:tblGrid>
              <a:tr h="137395">
                <a:tc>
                  <a:txBody>
                    <a:bodyPr/>
                    <a:lstStyle/>
                    <a:p>
                      <a:pPr algn="l"/>
                      <a:r>
                        <a:rPr lang="en-US" sz="1400" dirty="0">
                          <a:effectLst/>
                        </a:rPr>
                        <a:t>Name</a:t>
                      </a:r>
                      <a:endParaRPr lang="en-US" sz="1400" b="1" dirty="0">
                        <a:effectLst/>
                        <a:latin typeface="Open Sans Light"/>
                      </a:endParaRPr>
                    </a:p>
                  </a:txBody>
                  <a:tcPr marL="7731" marR="7731" marT="1933" marB="3866" anchor="ctr"/>
                </a:tc>
                <a:tc>
                  <a:txBody>
                    <a:bodyPr/>
                    <a:lstStyle/>
                    <a:p>
                      <a:pPr algn="l"/>
                      <a:r>
                        <a:rPr lang="en-US" sz="1400">
                          <a:effectLst/>
                        </a:rPr>
                        <a:t>Codename</a:t>
                      </a:r>
                      <a:endParaRPr lang="en-US" sz="1400" b="1">
                        <a:effectLst/>
                        <a:latin typeface="Open Sans Light"/>
                      </a:endParaRPr>
                    </a:p>
                  </a:txBody>
                  <a:tcPr marL="7731" marR="7731" marT="1933" marB="3866" anchor="ctr"/>
                </a:tc>
                <a:tc>
                  <a:txBody>
                    <a:bodyPr/>
                    <a:lstStyle/>
                    <a:p>
                      <a:pPr algn="l"/>
                      <a:r>
                        <a:rPr lang="en-US" sz="1400">
                          <a:effectLst/>
                        </a:rPr>
                        <a:t>Versions</a:t>
                      </a:r>
                      <a:endParaRPr lang="en-US" sz="1400" b="1">
                        <a:effectLst/>
                        <a:latin typeface="Open Sans Light"/>
                      </a:endParaRPr>
                    </a:p>
                  </a:txBody>
                  <a:tcPr marL="7731" marR="7731" marT="1933" marB="3866" anchor="ctr"/>
                </a:tc>
                <a:tc>
                  <a:txBody>
                    <a:bodyPr/>
                    <a:lstStyle/>
                    <a:p>
                      <a:pPr algn="l"/>
                      <a:r>
                        <a:rPr lang="en-US" sz="1400">
                          <a:effectLst/>
                        </a:rPr>
                        <a:t>Resolution</a:t>
                      </a:r>
                      <a:endParaRPr lang="en-US" sz="1400" b="1">
                        <a:effectLst/>
                        <a:latin typeface="Open Sans Light"/>
                      </a:endParaRPr>
                    </a:p>
                  </a:txBody>
                  <a:tcPr marL="7731" marR="7731" marT="1933" marB="3866" anchor="ctr"/>
                </a:tc>
                <a:tc>
                  <a:txBody>
                    <a:bodyPr/>
                    <a:lstStyle/>
                    <a:p>
                      <a:pPr algn="l"/>
                      <a:r>
                        <a:rPr lang="en-US" sz="1400">
                          <a:effectLst/>
                        </a:rPr>
                        <a:t>Display (inches)</a:t>
                      </a:r>
                      <a:endParaRPr lang="en-US" sz="1400" b="1">
                        <a:effectLst/>
                        <a:latin typeface="Open Sans Light"/>
                      </a:endParaRPr>
                    </a:p>
                  </a:txBody>
                  <a:tcPr marL="7731" marR="7731" marT="1933" marB="3866" anchor="ctr"/>
                </a:tc>
                <a:tc>
                  <a:txBody>
                    <a:bodyPr/>
                    <a:lstStyle/>
                    <a:p>
                      <a:pPr algn="l"/>
                      <a:r>
                        <a:rPr lang="en-US" sz="1400">
                          <a:effectLst/>
                        </a:rPr>
                        <a:t>CPU</a:t>
                      </a:r>
                      <a:endParaRPr lang="en-US" sz="1400" b="1">
                        <a:effectLst/>
                        <a:latin typeface="Open Sans Light"/>
                      </a:endParaRPr>
                    </a:p>
                  </a:txBody>
                  <a:tcPr marL="7731" marR="7731" marT="1933" marB="3866" anchor="ctr"/>
                </a:tc>
                <a:tc>
                  <a:txBody>
                    <a:bodyPr/>
                    <a:lstStyle/>
                    <a:p>
                      <a:pPr algn="l"/>
                      <a:r>
                        <a:rPr lang="en-US" sz="1400">
                          <a:effectLst/>
                        </a:rPr>
                        <a:t>Camera(s), Mpx</a:t>
                      </a:r>
                      <a:endParaRPr lang="en-US" sz="1400" b="1">
                        <a:effectLst/>
                        <a:latin typeface="Open Sans Light"/>
                      </a:endParaRPr>
                    </a:p>
                  </a:txBody>
                  <a:tcPr marL="7731" marR="7731" marT="1933" marB="3866" anchor="ctr"/>
                </a:tc>
                <a:tc>
                  <a:txBody>
                    <a:bodyPr/>
                    <a:lstStyle/>
                    <a:p>
                      <a:pPr algn="l"/>
                      <a:r>
                        <a:rPr lang="en-US" sz="1400">
                          <a:effectLst/>
                        </a:rPr>
                        <a:t>RAM</a:t>
                      </a:r>
                      <a:endParaRPr lang="en-US" sz="1400" b="1">
                        <a:effectLst/>
                        <a:latin typeface="Open Sans Light"/>
                      </a:endParaRPr>
                    </a:p>
                  </a:txBody>
                  <a:tcPr marL="7731" marR="7731" marT="1933" marB="3866" anchor="ctr"/>
                </a:tc>
                <a:tc>
                  <a:txBody>
                    <a:bodyPr/>
                    <a:lstStyle/>
                    <a:p>
                      <a:pPr algn="l"/>
                      <a:r>
                        <a:rPr lang="en-US" sz="1400">
                          <a:effectLst/>
                        </a:rPr>
                        <a:t>ROM</a:t>
                      </a:r>
                      <a:endParaRPr lang="en-US" sz="1400" b="1">
                        <a:effectLst/>
                        <a:latin typeface="Open Sans Light"/>
                      </a:endParaRPr>
                    </a:p>
                  </a:txBody>
                  <a:tcPr marL="7731" marR="7731" marT="1933" marB="3866" anchor="ctr"/>
                </a:tc>
                <a:tc>
                  <a:txBody>
                    <a:bodyPr/>
                    <a:lstStyle/>
                    <a:p>
                      <a:pPr algn="l"/>
                      <a:r>
                        <a:rPr lang="en-US" sz="1400" dirty="0">
                          <a:effectLst/>
                        </a:rPr>
                        <a:t>Battery (</a:t>
                      </a:r>
                      <a:r>
                        <a:rPr lang="en-US" sz="1400" dirty="0" err="1">
                          <a:effectLst/>
                        </a:rPr>
                        <a:t>mAh</a:t>
                      </a:r>
                      <a:r>
                        <a:rPr lang="en-US" sz="1400" dirty="0">
                          <a:effectLst/>
                        </a:rPr>
                        <a:t>)</a:t>
                      </a:r>
                      <a:endParaRPr lang="en-US" sz="1400" b="1" dirty="0">
                        <a:effectLst/>
                        <a:latin typeface="Open Sans Light"/>
                      </a:endParaRPr>
                    </a:p>
                  </a:txBody>
                  <a:tcPr marL="7731" marR="7731" marT="1933" marB="3866" anchor="ctr"/>
                </a:tc>
              </a:tr>
              <a:tr h="575593">
                <a:tc>
                  <a:txBody>
                    <a:bodyPr/>
                    <a:lstStyle/>
                    <a:p>
                      <a:pPr algn="l" fontAlgn="t"/>
                      <a:r>
                        <a:rPr lang="en-US" sz="1400">
                          <a:effectLst/>
                        </a:rPr>
                        <a:t>Alcatel One Touch Fire</a:t>
                      </a:r>
                    </a:p>
                  </a:txBody>
                  <a:tcPr marL="7731" marR="7731" marT="5798" marB="7731"/>
                </a:tc>
                <a:tc>
                  <a:txBody>
                    <a:bodyPr/>
                    <a:lstStyle/>
                    <a:p>
                      <a:pPr algn="l" fontAlgn="t"/>
                      <a:r>
                        <a:rPr lang="en-US" sz="1400">
                          <a:effectLst/>
                        </a:rPr>
                        <a:t>hamachi, buri</a:t>
                      </a:r>
                    </a:p>
                  </a:txBody>
                  <a:tcPr marL="7731" marR="7731" marT="5798" marB="7731"/>
                </a:tc>
                <a:tc>
                  <a:txBody>
                    <a:bodyPr/>
                    <a:lstStyle/>
                    <a:p>
                      <a:pPr algn="l" fontAlgn="t"/>
                      <a:r>
                        <a:rPr lang="en-US" sz="1400">
                          <a:effectLst/>
                        </a:rPr>
                        <a:t>v1.0.1/v1.1</a:t>
                      </a:r>
                    </a:p>
                  </a:txBody>
                  <a:tcPr marL="7731" marR="7731" marT="5798" marB="7731"/>
                </a:tc>
                <a:tc>
                  <a:txBody>
                    <a:bodyPr/>
                    <a:lstStyle/>
                    <a:p>
                      <a:pPr algn="l" fontAlgn="t"/>
                      <a:r>
                        <a:rPr lang="en-US" sz="1400" dirty="0">
                          <a:effectLst/>
                        </a:rPr>
                        <a:t>320 x </a:t>
                      </a:r>
                      <a:r>
                        <a:rPr lang="en-US" sz="1400" dirty="0" smtClean="0">
                          <a:effectLst/>
                        </a:rPr>
                        <a:t>480</a:t>
                      </a:r>
                      <a:endParaRPr lang="en-US" sz="1400" dirty="0">
                        <a:effectLst/>
                      </a:endParaRPr>
                    </a:p>
                  </a:txBody>
                  <a:tcPr marL="7731" marR="7731" marT="5798" marB="7731"/>
                </a:tc>
                <a:tc>
                  <a:txBody>
                    <a:bodyPr/>
                    <a:lstStyle/>
                    <a:p>
                      <a:pPr algn="l" fontAlgn="t"/>
                      <a:r>
                        <a:rPr lang="en-US" altLang="zh-CN" sz="1400" dirty="0">
                          <a:effectLst/>
                        </a:rPr>
                        <a:t>3.5</a:t>
                      </a:r>
                    </a:p>
                  </a:txBody>
                  <a:tcPr marL="7731" marR="7731" marT="5798" marB="7731"/>
                </a:tc>
                <a:tc>
                  <a:txBody>
                    <a:bodyPr/>
                    <a:lstStyle/>
                    <a:p>
                      <a:pPr algn="l" fontAlgn="t"/>
                      <a:r>
                        <a:rPr lang="en-US" sz="1400">
                          <a:effectLst/>
                        </a:rPr>
                        <a:t>Qualcomm MSM7227A 1 GHz</a:t>
                      </a:r>
                    </a:p>
                  </a:txBody>
                  <a:tcPr marL="7731" marR="7731" marT="5798" marB="7731"/>
                </a:tc>
                <a:tc>
                  <a:txBody>
                    <a:bodyPr/>
                    <a:lstStyle/>
                    <a:p>
                      <a:pPr algn="l" fontAlgn="t"/>
                      <a:r>
                        <a:rPr lang="en-US" sz="1400">
                          <a:effectLst/>
                        </a:rPr>
                        <a:t>Rear: 3.2</a:t>
                      </a:r>
                    </a:p>
                  </a:txBody>
                  <a:tcPr marL="7731" marR="7731" marT="5798" marB="7731"/>
                </a:tc>
                <a:tc>
                  <a:txBody>
                    <a:bodyPr/>
                    <a:lstStyle/>
                    <a:p>
                      <a:pPr algn="l" fontAlgn="t"/>
                      <a:r>
                        <a:rPr lang="en-US" sz="1400">
                          <a:effectLst/>
                        </a:rPr>
                        <a:t>256MB</a:t>
                      </a:r>
                    </a:p>
                  </a:txBody>
                  <a:tcPr marL="7731" marR="7731" marT="5798" marB="7731"/>
                </a:tc>
                <a:tc>
                  <a:txBody>
                    <a:bodyPr/>
                    <a:lstStyle/>
                    <a:p>
                      <a:pPr algn="l" fontAlgn="t"/>
                      <a:r>
                        <a:rPr lang="en-US" sz="1400" dirty="0">
                          <a:effectLst/>
                        </a:rPr>
                        <a:t>512MB</a:t>
                      </a:r>
                    </a:p>
                  </a:txBody>
                  <a:tcPr marL="7731" marR="7731" marT="5798" marB="7731"/>
                </a:tc>
                <a:tc>
                  <a:txBody>
                    <a:bodyPr/>
                    <a:lstStyle/>
                    <a:p>
                      <a:pPr algn="l" fontAlgn="t"/>
                      <a:r>
                        <a:rPr lang="en-US" altLang="zh-CN" sz="1400">
                          <a:effectLst/>
                        </a:rPr>
                        <a:t>1400</a:t>
                      </a:r>
                    </a:p>
                  </a:txBody>
                  <a:tcPr marL="7731" marR="7731" marT="5798" marB="7731"/>
                </a:tc>
              </a:tr>
              <a:tr h="440299">
                <a:tc>
                  <a:txBody>
                    <a:bodyPr/>
                    <a:lstStyle/>
                    <a:p>
                      <a:pPr algn="l" fontAlgn="t"/>
                      <a:r>
                        <a:rPr lang="en-US" sz="1400">
                          <a:effectLst/>
                        </a:rPr>
                        <a:t>ZTE Open / variants</a:t>
                      </a:r>
                    </a:p>
                  </a:txBody>
                  <a:tcPr marL="7731" marR="7731" marT="5798" marB="7731"/>
                </a:tc>
                <a:tc>
                  <a:txBody>
                    <a:bodyPr/>
                    <a:lstStyle/>
                    <a:p>
                      <a:pPr algn="l" fontAlgn="t"/>
                      <a:r>
                        <a:rPr lang="en-US" sz="1400">
                          <a:effectLst/>
                        </a:rPr>
                        <a:t>ikura</a:t>
                      </a:r>
                    </a:p>
                  </a:txBody>
                  <a:tcPr marL="7731" marR="7731" marT="5798" marB="7731"/>
                </a:tc>
                <a:tc>
                  <a:txBody>
                    <a:bodyPr/>
                    <a:lstStyle/>
                    <a:p>
                      <a:pPr algn="l" fontAlgn="t"/>
                      <a:r>
                        <a:rPr lang="en-US" sz="1400">
                          <a:effectLst/>
                        </a:rPr>
                        <a:t>v1.0.1 (as shipped)</a:t>
                      </a:r>
                    </a:p>
                  </a:txBody>
                  <a:tcPr marL="7731" marR="7731" marT="5798" marB="7731"/>
                </a:tc>
                <a:tc>
                  <a:txBody>
                    <a:bodyPr/>
                    <a:lstStyle/>
                    <a:p>
                      <a:pPr algn="l" fontAlgn="t"/>
                      <a:r>
                        <a:rPr lang="en-US" sz="1400" dirty="0">
                          <a:effectLst/>
                        </a:rPr>
                        <a:t>320 x </a:t>
                      </a:r>
                      <a:r>
                        <a:rPr lang="en-US" sz="1400" dirty="0" smtClean="0">
                          <a:effectLst/>
                        </a:rPr>
                        <a:t>480</a:t>
                      </a:r>
                      <a:endParaRPr lang="en-US" sz="1400" dirty="0">
                        <a:effectLst/>
                      </a:endParaRPr>
                    </a:p>
                  </a:txBody>
                  <a:tcPr marL="7731" marR="7731" marT="5798" marB="7731"/>
                </a:tc>
                <a:tc>
                  <a:txBody>
                    <a:bodyPr/>
                    <a:lstStyle/>
                    <a:p>
                      <a:pPr algn="l" fontAlgn="t"/>
                      <a:r>
                        <a:rPr lang="en-US" altLang="zh-CN" sz="1400">
                          <a:effectLst/>
                        </a:rPr>
                        <a:t>3.5</a:t>
                      </a:r>
                    </a:p>
                  </a:txBody>
                  <a:tcPr marL="7731" marR="7731" marT="5798" marB="7731"/>
                </a:tc>
                <a:tc>
                  <a:txBody>
                    <a:bodyPr/>
                    <a:lstStyle/>
                    <a:p>
                      <a:pPr algn="l" fontAlgn="t"/>
                      <a:r>
                        <a:rPr lang="en-US" sz="1400">
                          <a:effectLst/>
                        </a:rPr>
                        <a:t>Qualcomm MSM7225A 800 MHz</a:t>
                      </a:r>
                    </a:p>
                  </a:txBody>
                  <a:tcPr marL="7731" marR="7731" marT="5798" marB="7731"/>
                </a:tc>
                <a:tc>
                  <a:txBody>
                    <a:bodyPr/>
                    <a:lstStyle/>
                    <a:p>
                      <a:pPr algn="l" fontAlgn="t"/>
                      <a:r>
                        <a:rPr lang="en-US" sz="1400">
                          <a:effectLst/>
                        </a:rPr>
                        <a:t>Rear: 3.2</a:t>
                      </a:r>
                    </a:p>
                  </a:txBody>
                  <a:tcPr marL="7731" marR="7731" marT="5798" marB="7731"/>
                </a:tc>
                <a:tc>
                  <a:txBody>
                    <a:bodyPr/>
                    <a:lstStyle/>
                    <a:p>
                      <a:pPr algn="l" fontAlgn="t"/>
                      <a:r>
                        <a:rPr lang="en-US" sz="1400">
                          <a:effectLst/>
                        </a:rPr>
                        <a:t>256MB</a:t>
                      </a:r>
                    </a:p>
                  </a:txBody>
                  <a:tcPr marL="7731" marR="7731" marT="5798" marB="7731"/>
                </a:tc>
                <a:tc>
                  <a:txBody>
                    <a:bodyPr/>
                    <a:lstStyle/>
                    <a:p>
                      <a:pPr algn="l" fontAlgn="t"/>
                      <a:r>
                        <a:rPr lang="en-US" sz="1400">
                          <a:effectLst/>
                        </a:rPr>
                        <a:t>512MB</a:t>
                      </a:r>
                    </a:p>
                  </a:txBody>
                  <a:tcPr marL="7731" marR="7731" marT="5798" marB="7731"/>
                </a:tc>
                <a:tc>
                  <a:txBody>
                    <a:bodyPr/>
                    <a:lstStyle/>
                    <a:p>
                      <a:pPr algn="l" fontAlgn="t"/>
                      <a:r>
                        <a:rPr lang="en-US" altLang="zh-CN" sz="1400">
                          <a:effectLst/>
                        </a:rPr>
                        <a:t>1200</a:t>
                      </a:r>
                    </a:p>
                  </a:txBody>
                  <a:tcPr marL="7731" marR="7731" marT="5798" marB="7731"/>
                </a:tc>
              </a:tr>
              <a:tr h="665606">
                <a:tc>
                  <a:txBody>
                    <a:bodyPr/>
                    <a:lstStyle/>
                    <a:p>
                      <a:pPr algn="l" fontAlgn="t"/>
                      <a:r>
                        <a:rPr lang="en-US" sz="1400">
                          <a:effectLst/>
                        </a:rPr>
                        <a:t>LG Fireweb</a:t>
                      </a:r>
                    </a:p>
                  </a:txBody>
                  <a:tcPr marL="7731" marR="7731" marT="5798" marB="7731"/>
                </a:tc>
                <a:tc>
                  <a:txBody>
                    <a:bodyPr/>
                    <a:lstStyle/>
                    <a:p>
                      <a:pPr algn="l" fontAlgn="t"/>
                      <a:r>
                        <a:rPr lang="en-US" sz="1400">
                          <a:effectLst/>
                        </a:rPr>
                        <a:t>leo</a:t>
                      </a:r>
                    </a:p>
                  </a:txBody>
                  <a:tcPr marL="7731" marR="7731" marT="5798" marB="7731"/>
                </a:tc>
                <a:tc>
                  <a:txBody>
                    <a:bodyPr/>
                    <a:lstStyle/>
                    <a:p>
                      <a:pPr algn="l" fontAlgn="t"/>
                      <a:r>
                        <a:rPr lang="en-US" sz="1400">
                          <a:effectLst/>
                        </a:rPr>
                        <a:t>v1.1</a:t>
                      </a:r>
                    </a:p>
                  </a:txBody>
                  <a:tcPr marL="7731" marR="7731" marT="5798" marB="7731"/>
                </a:tc>
                <a:tc>
                  <a:txBody>
                    <a:bodyPr/>
                    <a:lstStyle/>
                    <a:p>
                      <a:pPr algn="l" fontAlgn="t"/>
                      <a:r>
                        <a:rPr lang="en-US" sz="1400" dirty="0">
                          <a:effectLst/>
                        </a:rPr>
                        <a:t>320 x </a:t>
                      </a:r>
                      <a:r>
                        <a:rPr lang="en-US" sz="1400" dirty="0" smtClean="0">
                          <a:effectLst/>
                        </a:rPr>
                        <a:t>480</a:t>
                      </a:r>
                      <a:endParaRPr lang="en-US" sz="1400" dirty="0">
                        <a:effectLst/>
                      </a:endParaRPr>
                    </a:p>
                  </a:txBody>
                  <a:tcPr marL="7731" marR="7731" marT="5798" marB="7731"/>
                </a:tc>
                <a:tc>
                  <a:txBody>
                    <a:bodyPr/>
                    <a:lstStyle/>
                    <a:p>
                      <a:pPr algn="l" fontAlgn="t"/>
                      <a:r>
                        <a:rPr lang="en-US" altLang="zh-CN" sz="1400" dirty="0">
                          <a:effectLst/>
                        </a:rPr>
                        <a:t>4</a:t>
                      </a:r>
                    </a:p>
                  </a:txBody>
                  <a:tcPr marL="7731" marR="7731" marT="5798" marB="7731"/>
                </a:tc>
                <a:tc>
                  <a:txBody>
                    <a:bodyPr/>
                    <a:lstStyle/>
                    <a:p>
                      <a:pPr algn="l" fontAlgn="t"/>
                      <a:r>
                        <a:rPr lang="en-US" sz="1400">
                          <a:effectLst/>
                        </a:rPr>
                        <a:t>Qualcomm 1 GHz</a:t>
                      </a:r>
                    </a:p>
                  </a:txBody>
                  <a:tcPr marL="7731" marR="7731" marT="5798" marB="7731"/>
                </a:tc>
                <a:tc>
                  <a:txBody>
                    <a:bodyPr/>
                    <a:lstStyle/>
                    <a:p>
                      <a:pPr algn="l" fontAlgn="t"/>
                      <a:r>
                        <a:rPr lang="en-US" sz="1400">
                          <a:effectLst/>
                        </a:rPr>
                        <a:t>Rear: 5</a:t>
                      </a:r>
                    </a:p>
                  </a:txBody>
                  <a:tcPr marL="7731" marR="7731" marT="5798" marB="7731"/>
                </a:tc>
                <a:tc>
                  <a:txBody>
                    <a:bodyPr/>
                    <a:lstStyle/>
                    <a:p>
                      <a:pPr algn="l" fontAlgn="t"/>
                      <a:r>
                        <a:rPr lang="en-US" sz="1400">
                          <a:effectLst/>
                        </a:rPr>
                        <a:t>512MB</a:t>
                      </a:r>
                    </a:p>
                  </a:txBody>
                  <a:tcPr marL="7731" marR="7731" marT="5798" marB="7731"/>
                </a:tc>
                <a:tc>
                  <a:txBody>
                    <a:bodyPr/>
                    <a:lstStyle/>
                    <a:p>
                      <a:pPr algn="l" fontAlgn="t"/>
                      <a:r>
                        <a:rPr lang="en-US" sz="1400">
                          <a:effectLst/>
                        </a:rPr>
                        <a:t>4GB</a:t>
                      </a:r>
                    </a:p>
                  </a:txBody>
                  <a:tcPr marL="7731" marR="7731" marT="5798" marB="7731"/>
                </a:tc>
                <a:tc>
                  <a:txBody>
                    <a:bodyPr/>
                    <a:lstStyle/>
                    <a:p>
                      <a:pPr algn="l" fontAlgn="t"/>
                      <a:r>
                        <a:rPr lang="en-US" altLang="zh-CN" sz="1400">
                          <a:effectLst/>
                        </a:rPr>
                        <a:t>1540</a:t>
                      </a:r>
                    </a:p>
                  </a:txBody>
                  <a:tcPr marL="7731" marR="7731" marT="5798" marB="7731"/>
                </a:tc>
              </a:tr>
              <a:tr h="309706">
                <a:tc>
                  <a:txBody>
                    <a:bodyPr/>
                    <a:lstStyle/>
                    <a:p>
                      <a:pPr marL="0" algn="l" defTabSz="914400" rtl="0" eaLnBrk="1" fontAlgn="t" latinLnBrk="0" hangingPunct="1"/>
                      <a:r>
                        <a:rPr lang="en-US" sz="1400" kern="1200">
                          <a:solidFill>
                            <a:schemeClr val="tx1"/>
                          </a:solidFill>
                          <a:effectLst/>
                          <a:latin typeface="+mn-lt"/>
                          <a:ea typeface="+mn-ea"/>
                          <a:cs typeface="+mn-cs"/>
                          <a:hlinkClick r:id="rId2"/>
                        </a:rPr>
                        <a:t>Geeksphone Keon</a:t>
                      </a:r>
                      <a:endParaRPr lang="en-US" sz="1400" kern="1200">
                        <a:solidFill>
                          <a:schemeClr val="tx1"/>
                        </a:solidFill>
                        <a:effectLst/>
                        <a:latin typeface="+mn-lt"/>
                        <a:ea typeface="+mn-ea"/>
                        <a:cs typeface="+mn-cs"/>
                      </a:endParaRPr>
                    </a:p>
                  </a:txBody>
                  <a:tcPr marL="7731" marR="7731" marT="5798" marB="7731"/>
                </a:tc>
                <a:tc>
                  <a:txBody>
                    <a:bodyPr/>
                    <a:lstStyle/>
                    <a:p>
                      <a:pPr algn="l" fontAlgn="t"/>
                      <a:r>
                        <a:rPr lang="en-US" sz="1400" dirty="0" err="1">
                          <a:effectLst/>
                        </a:rPr>
                        <a:t>keon</a:t>
                      </a:r>
                      <a:endParaRPr lang="en-US" sz="1400" dirty="0">
                        <a:effectLst/>
                      </a:endParaRPr>
                    </a:p>
                  </a:txBody>
                  <a:tcPr marL="7731" marR="7731" marT="5798" marB="7731"/>
                </a:tc>
                <a:tc>
                  <a:txBody>
                    <a:bodyPr/>
                    <a:lstStyle/>
                    <a:p>
                      <a:pPr algn="l" fontAlgn="t"/>
                      <a:r>
                        <a:rPr lang="en-US" sz="1400" dirty="0">
                          <a:effectLst/>
                        </a:rPr>
                        <a:t>v1.0.1 - </a:t>
                      </a:r>
                      <a:r>
                        <a:rPr lang="en-US" sz="1400" dirty="0" smtClean="0">
                          <a:effectLst/>
                        </a:rPr>
                        <a:t>nightly</a:t>
                      </a:r>
                      <a:endParaRPr lang="en-US" sz="1400" dirty="0">
                        <a:effectLst/>
                      </a:endParaRPr>
                    </a:p>
                  </a:txBody>
                  <a:tcPr marL="7731" marR="7731" marT="5798" marB="7731"/>
                </a:tc>
                <a:tc>
                  <a:txBody>
                    <a:bodyPr/>
                    <a:lstStyle/>
                    <a:p>
                      <a:pPr algn="l" fontAlgn="t"/>
                      <a:r>
                        <a:rPr lang="en-US" sz="1400" dirty="0">
                          <a:effectLst/>
                        </a:rPr>
                        <a:t>320 x </a:t>
                      </a:r>
                      <a:r>
                        <a:rPr lang="en-US" sz="1400" dirty="0" smtClean="0">
                          <a:effectLst/>
                        </a:rPr>
                        <a:t>480</a:t>
                      </a:r>
                      <a:endParaRPr lang="en-US" sz="1400" dirty="0">
                        <a:effectLst/>
                      </a:endParaRPr>
                    </a:p>
                  </a:txBody>
                  <a:tcPr marL="7731" marR="7731" marT="5798" marB="7731"/>
                </a:tc>
                <a:tc>
                  <a:txBody>
                    <a:bodyPr/>
                    <a:lstStyle/>
                    <a:p>
                      <a:pPr algn="l" fontAlgn="t"/>
                      <a:r>
                        <a:rPr lang="en-US" altLang="zh-CN" sz="1400">
                          <a:effectLst/>
                        </a:rPr>
                        <a:t>3.5</a:t>
                      </a:r>
                    </a:p>
                  </a:txBody>
                  <a:tcPr marL="7731" marR="7731" marT="5798" marB="7731"/>
                </a:tc>
                <a:tc>
                  <a:txBody>
                    <a:bodyPr/>
                    <a:lstStyle/>
                    <a:p>
                      <a:pPr algn="l" fontAlgn="t"/>
                      <a:r>
                        <a:rPr lang="en-US" sz="1400">
                          <a:effectLst/>
                        </a:rPr>
                        <a:t>Qualcomm Snapdragon S1 7225AB 1 GHz</a:t>
                      </a:r>
                    </a:p>
                  </a:txBody>
                  <a:tcPr marL="7731" marR="7731" marT="5798" marB="7731"/>
                </a:tc>
                <a:tc>
                  <a:txBody>
                    <a:bodyPr/>
                    <a:lstStyle/>
                    <a:p>
                      <a:pPr algn="l" fontAlgn="t"/>
                      <a:r>
                        <a:rPr lang="en-US" sz="1400">
                          <a:effectLst/>
                        </a:rPr>
                        <a:t>Rear: 3</a:t>
                      </a:r>
                    </a:p>
                  </a:txBody>
                  <a:tcPr marL="7731" marR="7731" marT="5798" marB="7731"/>
                </a:tc>
                <a:tc>
                  <a:txBody>
                    <a:bodyPr/>
                    <a:lstStyle/>
                    <a:p>
                      <a:pPr algn="l" fontAlgn="t"/>
                      <a:r>
                        <a:rPr lang="en-US" sz="1400">
                          <a:effectLst/>
                        </a:rPr>
                        <a:t>512MB</a:t>
                      </a:r>
                    </a:p>
                  </a:txBody>
                  <a:tcPr marL="7731" marR="7731" marT="5798" marB="7731"/>
                </a:tc>
                <a:tc>
                  <a:txBody>
                    <a:bodyPr/>
                    <a:lstStyle/>
                    <a:p>
                      <a:pPr algn="l" fontAlgn="t"/>
                      <a:r>
                        <a:rPr lang="en-US" sz="1400">
                          <a:effectLst/>
                        </a:rPr>
                        <a:t>4GB</a:t>
                      </a:r>
                    </a:p>
                  </a:txBody>
                  <a:tcPr marL="7731" marR="7731" marT="5798" marB="7731"/>
                </a:tc>
                <a:tc>
                  <a:txBody>
                    <a:bodyPr/>
                    <a:lstStyle/>
                    <a:p>
                      <a:pPr algn="l" fontAlgn="t"/>
                      <a:r>
                        <a:rPr lang="en-US" altLang="zh-CN" sz="1400">
                          <a:effectLst/>
                        </a:rPr>
                        <a:t>1580</a:t>
                      </a:r>
                    </a:p>
                  </a:txBody>
                  <a:tcPr marL="7731" marR="7731" marT="5798" marB="7731"/>
                </a:tc>
              </a:tr>
              <a:tr h="342354">
                <a:tc>
                  <a:txBody>
                    <a:bodyPr/>
                    <a:lstStyle/>
                    <a:p>
                      <a:pPr marL="0" algn="l" defTabSz="914400" rtl="0" eaLnBrk="1" fontAlgn="t" latinLnBrk="0" hangingPunct="1"/>
                      <a:r>
                        <a:rPr lang="en-US" sz="1400" kern="1200">
                          <a:solidFill>
                            <a:schemeClr val="tx1"/>
                          </a:solidFill>
                          <a:effectLst/>
                          <a:latin typeface="+mn-lt"/>
                          <a:ea typeface="+mn-ea"/>
                          <a:cs typeface="+mn-cs"/>
                          <a:hlinkClick r:id="rId2"/>
                        </a:rPr>
                        <a:t>Geeksphone Peak</a:t>
                      </a:r>
                      <a:endParaRPr lang="en-US" sz="1400" kern="1200">
                        <a:solidFill>
                          <a:schemeClr val="tx1"/>
                        </a:solidFill>
                        <a:effectLst/>
                        <a:latin typeface="+mn-lt"/>
                        <a:ea typeface="+mn-ea"/>
                        <a:cs typeface="+mn-cs"/>
                      </a:endParaRPr>
                    </a:p>
                  </a:txBody>
                  <a:tcPr marL="7731" marR="7731" marT="5798" marB="7731"/>
                </a:tc>
                <a:tc>
                  <a:txBody>
                    <a:bodyPr/>
                    <a:lstStyle/>
                    <a:p>
                      <a:pPr algn="l" fontAlgn="t"/>
                      <a:r>
                        <a:rPr lang="en-US" sz="1400">
                          <a:effectLst/>
                        </a:rPr>
                        <a:t>peak</a:t>
                      </a:r>
                    </a:p>
                  </a:txBody>
                  <a:tcPr marL="7731" marR="7731" marT="5798" marB="7731"/>
                </a:tc>
                <a:tc>
                  <a:txBody>
                    <a:bodyPr/>
                    <a:lstStyle/>
                    <a:p>
                      <a:pPr algn="l" fontAlgn="t"/>
                      <a:r>
                        <a:rPr lang="en-US" sz="1400" dirty="0">
                          <a:effectLst/>
                        </a:rPr>
                        <a:t>v1.0.1 - </a:t>
                      </a:r>
                      <a:r>
                        <a:rPr lang="en-US" sz="1400" dirty="0" smtClean="0">
                          <a:effectLst/>
                        </a:rPr>
                        <a:t>nightly</a:t>
                      </a:r>
                      <a:endParaRPr lang="en-US" sz="1400" dirty="0">
                        <a:effectLst/>
                      </a:endParaRPr>
                    </a:p>
                  </a:txBody>
                  <a:tcPr marL="7731" marR="7731" marT="5798" marB="7731"/>
                </a:tc>
                <a:tc>
                  <a:txBody>
                    <a:bodyPr/>
                    <a:lstStyle/>
                    <a:p>
                      <a:pPr algn="l" fontAlgn="t"/>
                      <a:r>
                        <a:rPr lang="en-US" sz="1400" dirty="0">
                          <a:effectLst/>
                        </a:rPr>
                        <a:t>540 x </a:t>
                      </a:r>
                      <a:r>
                        <a:rPr lang="en-US" sz="1400" dirty="0" smtClean="0">
                          <a:effectLst/>
                        </a:rPr>
                        <a:t>960</a:t>
                      </a:r>
                      <a:endParaRPr lang="en-US" sz="1400" dirty="0">
                        <a:effectLst/>
                      </a:endParaRPr>
                    </a:p>
                  </a:txBody>
                  <a:tcPr marL="7731" marR="7731" marT="5798" marB="7731"/>
                </a:tc>
                <a:tc>
                  <a:txBody>
                    <a:bodyPr/>
                    <a:lstStyle/>
                    <a:p>
                      <a:pPr algn="l" fontAlgn="t"/>
                      <a:r>
                        <a:rPr lang="en-US" altLang="zh-CN" sz="1400">
                          <a:effectLst/>
                        </a:rPr>
                        <a:t>4.3</a:t>
                      </a:r>
                    </a:p>
                  </a:txBody>
                  <a:tcPr marL="7731" marR="7731" marT="5798" marB="7731"/>
                </a:tc>
                <a:tc>
                  <a:txBody>
                    <a:bodyPr/>
                    <a:lstStyle/>
                    <a:p>
                      <a:pPr algn="l" fontAlgn="t"/>
                      <a:r>
                        <a:rPr lang="en-US" sz="1400">
                          <a:effectLst/>
                        </a:rPr>
                        <a:t>Qualcomm Snapdragon S4 8225 1.2 GHz dual-core</a:t>
                      </a:r>
                    </a:p>
                  </a:txBody>
                  <a:tcPr marL="7731" marR="7731" marT="5798" marB="7731"/>
                </a:tc>
                <a:tc>
                  <a:txBody>
                    <a:bodyPr/>
                    <a:lstStyle/>
                    <a:p>
                      <a:pPr algn="l" fontAlgn="t"/>
                      <a:r>
                        <a:rPr lang="en-US" sz="1400">
                          <a:effectLst/>
                        </a:rPr>
                        <a:t>Front: 2</a:t>
                      </a:r>
                      <a:br>
                        <a:rPr lang="en-US" sz="1400">
                          <a:effectLst/>
                        </a:rPr>
                      </a:br>
                      <a:r>
                        <a:rPr lang="en-US" sz="1400">
                          <a:effectLst/>
                        </a:rPr>
                        <a:t>Rear: 8</a:t>
                      </a:r>
                    </a:p>
                  </a:txBody>
                  <a:tcPr marL="7731" marR="7731" marT="5798" marB="7731"/>
                </a:tc>
                <a:tc>
                  <a:txBody>
                    <a:bodyPr/>
                    <a:lstStyle/>
                    <a:p>
                      <a:pPr algn="l" fontAlgn="t"/>
                      <a:r>
                        <a:rPr lang="en-US" sz="1400">
                          <a:effectLst/>
                        </a:rPr>
                        <a:t>512MB</a:t>
                      </a:r>
                    </a:p>
                  </a:txBody>
                  <a:tcPr marL="7731" marR="7731" marT="5798" marB="7731"/>
                </a:tc>
                <a:tc>
                  <a:txBody>
                    <a:bodyPr/>
                    <a:lstStyle/>
                    <a:p>
                      <a:pPr algn="l" fontAlgn="t"/>
                      <a:r>
                        <a:rPr lang="en-US" sz="1400">
                          <a:effectLst/>
                        </a:rPr>
                        <a:t>4GB</a:t>
                      </a:r>
                    </a:p>
                  </a:txBody>
                  <a:tcPr marL="7731" marR="7731" marT="5798" marB="7731"/>
                </a:tc>
                <a:tc>
                  <a:txBody>
                    <a:bodyPr/>
                    <a:lstStyle/>
                    <a:p>
                      <a:pPr algn="l" fontAlgn="t"/>
                      <a:r>
                        <a:rPr lang="en-US" altLang="zh-CN" sz="1400">
                          <a:effectLst/>
                        </a:rPr>
                        <a:t>1800</a:t>
                      </a:r>
                    </a:p>
                  </a:txBody>
                  <a:tcPr marL="7731" marR="7731" marT="5798" marB="7731"/>
                </a:tc>
              </a:tr>
              <a:tr h="767548">
                <a:tc>
                  <a:txBody>
                    <a:bodyPr/>
                    <a:lstStyle/>
                    <a:p>
                      <a:pPr marL="0" algn="l" defTabSz="914400" rtl="0" eaLnBrk="1" fontAlgn="t" latinLnBrk="0" hangingPunct="1"/>
                      <a:r>
                        <a:rPr lang="en-US" sz="1400" kern="1200">
                          <a:solidFill>
                            <a:schemeClr val="tx1"/>
                          </a:solidFill>
                          <a:effectLst/>
                          <a:latin typeface="+mn-lt"/>
                          <a:ea typeface="+mn-ea"/>
                          <a:cs typeface="+mn-cs"/>
                        </a:rPr>
                        <a:t>Nexus 4</a:t>
                      </a:r>
                    </a:p>
                  </a:txBody>
                  <a:tcPr marL="7731" marR="7731" marT="5798" marB="7731"/>
                </a:tc>
                <a:tc>
                  <a:txBody>
                    <a:bodyPr/>
                    <a:lstStyle/>
                    <a:p>
                      <a:pPr algn="l" fontAlgn="t"/>
                      <a:r>
                        <a:rPr lang="en-US" sz="1400">
                          <a:effectLst/>
                        </a:rPr>
                        <a:t>nexus-4</a:t>
                      </a:r>
                    </a:p>
                  </a:txBody>
                  <a:tcPr marL="7731" marR="7731" marT="5798" marB="7731"/>
                </a:tc>
                <a:tc>
                  <a:txBody>
                    <a:bodyPr/>
                    <a:lstStyle/>
                    <a:p>
                      <a:pPr algn="l" fontAlgn="t"/>
                      <a:r>
                        <a:rPr lang="en-US" sz="1400">
                          <a:effectLst/>
                        </a:rPr>
                        <a:t>v1.3 - nightly</a:t>
                      </a:r>
                    </a:p>
                  </a:txBody>
                  <a:tcPr marL="7731" marR="7731" marT="5798" marB="7731"/>
                </a:tc>
                <a:tc>
                  <a:txBody>
                    <a:bodyPr/>
                    <a:lstStyle/>
                    <a:p>
                      <a:pPr algn="l" fontAlgn="t"/>
                      <a:r>
                        <a:rPr lang="en-US" sz="1400" dirty="0">
                          <a:effectLst/>
                        </a:rPr>
                        <a:t>768 x </a:t>
                      </a:r>
                      <a:r>
                        <a:rPr lang="en-US" sz="1400" dirty="0" smtClean="0">
                          <a:effectLst/>
                        </a:rPr>
                        <a:t>1280</a:t>
                      </a:r>
                      <a:endParaRPr lang="en-US" sz="1400" dirty="0">
                        <a:effectLst/>
                      </a:endParaRPr>
                    </a:p>
                  </a:txBody>
                  <a:tcPr marL="7731" marR="7731" marT="5798" marB="7731"/>
                </a:tc>
                <a:tc>
                  <a:txBody>
                    <a:bodyPr/>
                    <a:lstStyle/>
                    <a:p>
                      <a:pPr algn="l" fontAlgn="t"/>
                      <a:r>
                        <a:rPr lang="en-US" altLang="zh-CN" sz="1400" dirty="0">
                          <a:effectLst/>
                        </a:rPr>
                        <a:t>4.7</a:t>
                      </a:r>
                    </a:p>
                  </a:txBody>
                  <a:tcPr marL="7731" marR="7731" marT="5798" marB="7731"/>
                </a:tc>
                <a:tc>
                  <a:txBody>
                    <a:bodyPr/>
                    <a:lstStyle/>
                    <a:p>
                      <a:pPr algn="l" fontAlgn="t"/>
                      <a:r>
                        <a:rPr lang="en-US" sz="1400" dirty="0">
                          <a:effectLst/>
                        </a:rPr>
                        <a:t>Qualcomm</a:t>
                      </a:r>
                      <a:br>
                        <a:rPr lang="en-US" sz="1400" dirty="0">
                          <a:effectLst/>
                        </a:rPr>
                      </a:br>
                      <a:r>
                        <a:rPr lang="en-US" sz="1400" dirty="0">
                          <a:effectLst/>
                        </a:rPr>
                        <a:t>Snapdragon S4 Pro</a:t>
                      </a:r>
                      <a:br>
                        <a:rPr lang="en-US" sz="1400" dirty="0">
                          <a:effectLst/>
                        </a:rPr>
                      </a:br>
                      <a:r>
                        <a:rPr lang="en-US" sz="1400" dirty="0">
                          <a:effectLst/>
                        </a:rPr>
                        <a:t>1.5 GHz quad-core</a:t>
                      </a:r>
                    </a:p>
                  </a:txBody>
                  <a:tcPr marL="7731" marR="7731" marT="5798" marB="7731"/>
                </a:tc>
                <a:tc>
                  <a:txBody>
                    <a:bodyPr/>
                    <a:lstStyle/>
                    <a:p>
                      <a:pPr algn="l" fontAlgn="t"/>
                      <a:r>
                        <a:rPr lang="en-US" sz="1400">
                          <a:effectLst/>
                        </a:rPr>
                        <a:t>Rear: 8</a:t>
                      </a:r>
                    </a:p>
                  </a:txBody>
                  <a:tcPr marL="7731" marR="7731" marT="5798" marB="7731"/>
                </a:tc>
                <a:tc>
                  <a:txBody>
                    <a:bodyPr/>
                    <a:lstStyle/>
                    <a:p>
                      <a:pPr algn="l" fontAlgn="t"/>
                      <a:r>
                        <a:rPr lang="en-US" sz="1400">
                          <a:effectLst/>
                        </a:rPr>
                        <a:t>2GB</a:t>
                      </a:r>
                    </a:p>
                  </a:txBody>
                  <a:tcPr marL="7731" marR="7731" marT="5798" marB="7731"/>
                </a:tc>
                <a:tc>
                  <a:txBody>
                    <a:bodyPr/>
                    <a:lstStyle/>
                    <a:p>
                      <a:pPr algn="l" fontAlgn="t"/>
                      <a:r>
                        <a:rPr lang="en-US" sz="1400">
                          <a:effectLst/>
                        </a:rPr>
                        <a:t>8 or 16GB</a:t>
                      </a:r>
                    </a:p>
                  </a:txBody>
                  <a:tcPr marL="7731" marR="7731" marT="5798" marB="7731"/>
                </a:tc>
                <a:tc>
                  <a:txBody>
                    <a:bodyPr/>
                    <a:lstStyle/>
                    <a:p>
                      <a:pPr algn="l" fontAlgn="t"/>
                      <a:r>
                        <a:rPr lang="en-US" altLang="zh-CN" sz="1400">
                          <a:effectLst/>
                        </a:rPr>
                        <a:t>2100</a:t>
                      </a:r>
                    </a:p>
                  </a:txBody>
                  <a:tcPr marL="7731" marR="7731" marT="5798" marB="7731"/>
                </a:tc>
              </a:tr>
              <a:tr h="146464">
                <a:tc>
                  <a:txBody>
                    <a:bodyPr/>
                    <a:lstStyle/>
                    <a:p>
                      <a:pPr marL="0" algn="l" defTabSz="914400" rtl="0" eaLnBrk="1" fontAlgn="t" latinLnBrk="0" hangingPunct="1"/>
                      <a:r>
                        <a:rPr lang="en-US" sz="1400" kern="1200" dirty="0">
                          <a:solidFill>
                            <a:schemeClr val="tx1"/>
                          </a:solidFill>
                          <a:effectLst/>
                          <a:latin typeface="+mn-lt"/>
                          <a:ea typeface="+mn-ea"/>
                          <a:cs typeface="+mn-cs"/>
                          <a:hlinkClick r:id="rId3"/>
                        </a:rPr>
                        <a:t>some phone thing</a:t>
                      </a:r>
                      <a:endParaRPr lang="en-US" sz="1400" kern="1200" dirty="0">
                        <a:solidFill>
                          <a:schemeClr val="tx1"/>
                        </a:solidFill>
                        <a:effectLst/>
                        <a:latin typeface="+mn-lt"/>
                        <a:ea typeface="+mn-ea"/>
                        <a:cs typeface="+mn-cs"/>
                      </a:endParaRPr>
                    </a:p>
                  </a:txBody>
                  <a:tcPr marL="7731" marR="7731" marT="5798" marB="7731"/>
                </a:tc>
                <a:tc>
                  <a:txBody>
                    <a:bodyPr/>
                    <a:lstStyle/>
                    <a:p>
                      <a:pPr algn="l" fontAlgn="t"/>
                      <a:r>
                        <a:rPr lang="en-US" sz="1400">
                          <a:effectLst/>
                        </a:rPr>
                        <a:t>fugu</a:t>
                      </a:r>
                    </a:p>
                  </a:txBody>
                  <a:tcPr marL="7731" marR="7731" marT="5798" marB="7731"/>
                </a:tc>
                <a:tc>
                  <a:txBody>
                    <a:bodyPr/>
                    <a:lstStyle/>
                    <a:p>
                      <a:pPr algn="l" fontAlgn="t"/>
                      <a:r>
                        <a:rPr lang="en-US" sz="1400">
                          <a:effectLst/>
                        </a:rPr>
                        <a:t>v1.2f (branch) </a:t>
                      </a:r>
                      <a:r>
                        <a:rPr lang="en-US" sz="1400" u="none" strike="noStrike">
                          <a:effectLst/>
                          <a:hlinkClick r:id="rId4"/>
                        </a:rPr>
                        <a:t>per</a:t>
                      </a:r>
                      <a:endParaRPr lang="en-US" sz="1400">
                        <a:effectLst/>
                      </a:endParaRPr>
                    </a:p>
                  </a:txBody>
                  <a:tcPr marL="7731" marR="7731" marT="5798" marB="7731"/>
                </a:tc>
                <a:tc>
                  <a:txBody>
                    <a:bodyPr/>
                    <a:lstStyle/>
                    <a:p>
                      <a:pPr algn="l" fontAlgn="t"/>
                      <a:r>
                        <a:rPr lang="en-US" sz="1400">
                          <a:effectLst/>
                        </a:rPr>
                        <a:t>320 x 480</a:t>
                      </a:r>
                    </a:p>
                  </a:txBody>
                  <a:tcPr marL="7731" marR="7731" marT="5798" marB="7731"/>
                </a:tc>
                <a:tc>
                  <a:txBody>
                    <a:bodyPr/>
                    <a:lstStyle/>
                    <a:p>
                      <a:pPr algn="l" fontAlgn="t"/>
                      <a:r>
                        <a:rPr lang="zh-CN" altLang="en-US" sz="1400">
                          <a:effectLst/>
                        </a:rPr>
                        <a:t> </a:t>
                      </a:r>
                    </a:p>
                  </a:txBody>
                  <a:tcPr marL="7731" marR="7731" marT="5798" marB="7731"/>
                </a:tc>
                <a:tc>
                  <a:txBody>
                    <a:bodyPr/>
                    <a:lstStyle/>
                    <a:p>
                      <a:pPr algn="l" fontAlgn="t"/>
                      <a:r>
                        <a:rPr lang="zh-CN" altLang="en-US" sz="1400">
                          <a:effectLst/>
                        </a:rPr>
                        <a:t> </a:t>
                      </a:r>
                    </a:p>
                  </a:txBody>
                  <a:tcPr marL="7731" marR="7731" marT="5798" marB="7731"/>
                </a:tc>
                <a:tc>
                  <a:txBody>
                    <a:bodyPr/>
                    <a:lstStyle/>
                    <a:p>
                      <a:pPr algn="l" fontAlgn="t"/>
                      <a:r>
                        <a:rPr lang="zh-CN" altLang="en-US" sz="1400">
                          <a:effectLst/>
                        </a:rPr>
                        <a:t> </a:t>
                      </a:r>
                    </a:p>
                  </a:txBody>
                  <a:tcPr marL="7731" marR="7731" marT="5798" marB="7731"/>
                </a:tc>
                <a:tc>
                  <a:txBody>
                    <a:bodyPr/>
                    <a:lstStyle/>
                    <a:p>
                      <a:pPr algn="l" fontAlgn="t"/>
                      <a:r>
                        <a:rPr lang="en-US" sz="1400" dirty="0">
                          <a:effectLst/>
                        </a:rPr>
                        <a:t>256MB</a:t>
                      </a:r>
                    </a:p>
                  </a:txBody>
                  <a:tcPr marL="7731" marR="7731" marT="5798" marB="7731"/>
                </a:tc>
                <a:tc>
                  <a:txBody>
                    <a:bodyPr/>
                    <a:lstStyle/>
                    <a:p>
                      <a:pPr algn="l" fontAlgn="t"/>
                      <a:r>
                        <a:rPr lang="zh-CN" altLang="en-US" sz="1400">
                          <a:effectLst/>
                        </a:rPr>
                        <a:t> </a:t>
                      </a:r>
                    </a:p>
                  </a:txBody>
                  <a:tcPr marL="7731" marR="7731" marT="5798" marB="7731"/>
                </a:tc>
                <a:tc>
                  <a:txBody>
                    <a:bodyPr/>
                    <a:lstStyle/>
                    <a:p>
                      <a:pPr algn="l" fontAlgn="t"/>
                      <a:r>
                        <a:rPr lang="zh-CN" altLang="en-US" sz="1400">
                          <a:effectLst/>
                        </a:rPr>
                        <a:t> </a:t>
                      </a:r>
                    </a:p>
                  </a:txBody>
                  <a:tcPr marL="7731" marR="7731" marT="5798" marB="7731"/>
                </a:tc>
              </a:tr>
              <a:tr h="211761">
                <a:tc>
                  <a:txBody>
                    <a:bodyPr/>
                    <a:lstStyle/>
                    <a:p>
                      <a:pPr marL="0" algn="l" defTabSz="914400" rtl="0" eaLnBrk="1" fontAlgn="t" latinLnBrk="0" hangingPunct="1"/>
                      <a:r>
                        <a:rPr lang="en-US" sz="1400" kern="1200" dirty="0">
                          <a:solidFill>
                            <a:schemeClr val="tx1"/>
                          </a:solidFill>
                          <a:effectLst/>
                          <a:latin typeface="+mn-lt"/>
                          <a:ea typeface="+mn-ea"/>
                          <a:cs typeface="+mn-cs"/>
                          <a:hlinkClick r:id="rId5"/>
                        </a:rPr>
                        <a:t>some 128MB platform thing</a:t>
                      </a:r>
                      <a:endParaRPr lang="en-US" sz="1400" kern="1200" dirty="0">
                        <a:solidFill>
                          <a:schemeClr val="tx1"/>
                        </a:solidFill>
                        <a:effectLst/>
                        <a:latin typeface="+mn-lt"/>
                        <a:ea typeface="+mn-ea"/>
                        <a:cs typeface="+mn-cs"/>
                      </a:endParaRPr>
                    </a:p>
                  </a:txBody>
                  <a:tcPr marL="7731" marR="7731" marT="5798" marB="7731"/>
                </a:tc>
                <a:tc>
                  <a:txBody>
                    <a:bodyPr/>
                    <a:lstStyle/>
                    <a:p>
                      <a:pPr algn="l" fontAlgn="t"/>
                      <a:r>
                        <a:rPr lang="en-US" sz="1400">
                          <a:effectLst/>
                        </a:rPr>
                        <a:t>tarako</a:t>
                      </a:r>
                    </a:p>
                  </a:txBody>
                  <a:tcPr marL="7731" marR="7731" marT="5798" marB="7731"/>
                </a:tc>
                <a:tc>
                  <a:txBody>
                    <a:bodyPr/>
                    <a:lstStyle/>
                    <a:p>
                      <a:pPr algn="l" fontAlgn="t"/>
                      <a:r>
                        <a:rPr lang="en-US" sz="1400">
                          <a:effectLst/>
                        </a:rPr>
                        <a:t>v1.3 </a:t>
                      </a:r>
                      <a:r>
                        <a:rPr lang="en-US" sz="1400" u="none" strike="noStrike">
                          <a:effectLst/>
                          <a:hlinkClick r:id="rId5"/>
                        </a:rPr>
                        <a:t>per</a:t>
                      </a:r>
                      <a:endParaRPr lang="en-US" sz="1400">
                        <a:effectLst/>
                      </a:endParaRPr>
                    </a:p>
                  </a:txBody>
                  <a:tcPr marL="7731" marR="7731" marT="5798" marB="7731"/>
                </a:tc>
                <a:tc>
                  <a:txBody>
                    <a:bodyPr/>
                    <a:lstStyle/>
                    <a:p>
                      <a:pPr algn="l" fontAlgn="t"/>
                      <a:r>
                        <a:rPr lang="en-US" sz="1400">
                          <a:effectLst/>
                        </a:rPr>
                        <a:t>320 x 480</a:t>
                      </a:r>
                    </a:p>
                  </a:txBody>
                  <a:tcPr marL="7731" marR="7731" marT="5798" marB="7731"/>
                </a:tc>
                <a:tc>
                  <a:txBody>
                    <a:bodyPr/>
                    <a:lstStyle/>
                    <a:p>
                      <a:pPr algn="l" fontAlgn="t"/>
                      <a:r>
                        <a:rPr lang="zh-CN" altLang="en-US" sz="1400">
                          <a:effectLst/>
                        </a:rPr>
                        <a:t> </a:t>
                      </a:r>
                    </a:p>
                  </a:txBody>
                  <a:tcPr marL="7731" marR="7731" marT="5798" marB="7731"/>
                </a:tc>
                <a:tc>
                  <a:txBody>
                    <a:bodyPr/>
                    <a:lstStyle/>
                    <a:p>
                      <a:pPr algn="l" fontAlgn="t"/>
                      <a:r>
                        <a:rPr lang="zh-CN" altLang="en-US" sz="1400">
                          <a:effectLst/>
                        </a:rPr>
                        <a:t> </a:t>
                      </a:r>
                    </a:p>
                  </a:txBody>
                  <a:tcPr marL="7731" marR="7731" marT="5798" marB="7731"/>
                </a:tc>
                <a:tc>
                  <a:txBody>
                    <a:bodyPr/>
                    <a:lstStyle/>
                    <a:p>
                      <a:pPr algn="l" fontAlgn="t"/>
                      <a:r>
                        <a:rPr lang="zh-CN" altLang="en-US" sz="1400">
                          <a:effectLst/>
                        </a:rPr>
                        <a:t> </a:t>
                      </a:r>
                    </a:p>
                  </a:txBody>
                  <a:tcPr marL="7731" marR="7731" marT="5798" marB="7731"/>
                </a:tc>
                <a:tc>
                  <a:txBody>
                    <a:bodyPr/>
                    <a:lstStyle/>
                    <a:p>
                      <a:pPr algn="l" fontAlgn="t"/>
                      <a:r>
                        <a:rPr lang="en-US" sz="1400" dirty="0">
                          <a:effectLst/>
                        </a:rPr>
                        <a:t>128MB (</a:t>
                      </a:r>
                      <a:r>
                        <a:rPr lang="en-US" sz="1400" dirty="0" err="1">
                          <a:effectLst/>
                        </a:rPr>
                        <a:t>zram</a:t>
                      </a:r>
                      <a:r>
                        <a:rPr lang="en-US" sz="1400" dirty="0">
                          <a:effectLst/>
                        </a:rPr>
                        <a:t>)</a:t>
                      </a:r>
                    </a:p>
                  </a:txBody>
                  <a:tcPr marL="7731" marR="7731" marT="5798" marB="7731"/>
                </a:tc>
                <a:tc>
                  <a:txBody>
                    <a:bodyPr/>
                    <a:lstStyle/>
                    <a:p>
                      <a:pPr algn="l" fontAlgn="t"/>
                      <a:r>
                        <a:rPr lang="zh-CN" altLang="en-US" sz="1400">
                          <a:effectLst/>
                        </a:rPr>
                        <a:t> </a:t>
                      </a:r>
                    </a:p>
                  </a:txBody>
                  <a:tcPr marL="7731" marR="7731" marT="5798" marB="7731"/>
                </a:tc>
                <a:tc>
                  <a:txBody>
                    <a:bodyPr/>
                    <a:lstStyle/>
                    <a:p>
                      <a:endParaRPr lang="zh-CN" altLang="en-US" sz="1400" dirty="0"/>
                    </a:p>
                  </a:txBody>
                  <a:tcPr marL="9277" marR="9277" marT="4639" marB="4639"/>
                </a:tc>
              </a:tr>
            </a:tbl>
          </a:graphicData>
        </a:graphic>
      </p:graphicFrame>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4</a:t>
            </a:fld>
            <a:endParaRPr lang="en-US" altLang="zh-CN"/>
          </a:p>
        </p:txBody>
      </p:sp>
    </p:spTree>
    <p:extLst>
      <p:ext uri="{BB962C8B-B14F-4D97-AF65-F5344CB8AC3E}">
        <p14:creationId xmlns:p14="http://schemas.microsoft.com/office/powerpoint/2010/main" val="174514560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ZTE Open</a:t>
            </a:r>
            <a:endParaRPr lang="zh-CN" altLang="en-US" dirty="0"/>
          </a:p>
        </p:txBody>
      </p:sp>
      <p:sp>
        <p:nvSpPr>
          <p:cNvPr id="3" name="内容占位符 2"/>
          <p:cNvSpPr>
            <a:spLocks noGrp="1"/>
          </p:cNvSpPr>
          <p:nvPr>
            <p:ph idx="1"/>
          </p:nvPr>
        </p:nvSpPr>
        <p:spPr>
          <a:xfrm>
            <a:off x="488721" y="5622286"/>
            <a:ext cx="8928100" cy="1119082"/>
          </a:xfrm>
        </p:spPr>
        <p:txBody>
          <a:bodyPr/>
          <a:lstStyle/>
          <a:p>
            <a:r>
              <a:rPr lang="en-US" altLang="zh-CN" sz="1600" dirty="0" smtClean="0"/>
              <a:t>2013</a:t>
            </a:r>
            <a:r>
              <a:rPr lang="zh-CN" altLang="en-US" sz="1600" dirty="0" smtClean="0"/>
              <a:t>年</a:t>
            </a:r>
            <a:r>
              <a:rPr lang="en-US" altLang="zh-CN" sz="1600" dirty="0" smtClean="0"/>
              <a:t>10</a:t>
            </a:r>
            <a:r>
              <a:rPr lang="zh-CN" altLang="en-US" sz="1600" dirty="0" smtClean="0"/>
              <a:t>月份，中兴基于</a:t>
            </a:r>
            <a:r>
              <a:rPr lang="en-US" altLang="zh-CN" sz="1600" dirty="0" smtClean="0"/>
              <a:t>Firefox OS</a:t>
            </a:r>
            <a:r>
              <a:rPr lang="zh-CN" altLang="en-US" sz="1600" dirty="0" smtClean="0"/>
              <a:t>系统的中兴</a:t>
            </a:r>
            <a:r>
              <a:rPr lang="en-US" altLang="zh-CN" sz="1600" dirty="0" smtClean="0"/>
              <a:t>Open</a:t>
            </a:r>
            <a:r>
              <a:rPr lang="zh-CN" altLang="en-US" sz="1600" dirty="0" smtClean="0"/>
              <a:t>智能手机将在今天正式发售，售价为</a:t>
            </a:r>
            <a:r>
              <a:rPr lang="en-US" altLang="zh-CN" sz="1600" dirty="0" smtClean="0"/>
              <a:t>69</a:t>
            </a:r>
            <a:r>
              <a:rPr lang="zh-CN" altLang="en-US" sz="1600" dirty="0" smtClean="0"/>
              <a:t>欧元，折合人民币</a:t>
            </a:r>
            <a:r>
              <a:rPr lang="en-US" altLang="zh-CN" sz="1600" dirty="0" smtClean="0"/>
              <a:t>552</a:t>
            </a:r>
            <a:r>
              <a:rPr lang="zh-CN" altLang="en-US" sz="1600" dirty="0" smtClean="0"/>
              <a:t>元。</a:t>
            </a:r>
            <a:endParaRPr lang="en-US" altLang="zh-CN" sz="1600" dirty="0" smtClean="0"/>
          </a:p>
          <a:p>
            <a:r>
              <a:rPr lang="zh-CN" altLang="en-US" sz="1600" dirty="0" smtClean="0"/>
              <a:t>中兴</a:t>
            </a:r>
            <a:r>
              <a:rPr lang="en-US" altLang="zh-CN" sz="1600" dirty="0" smtClean="0"/>
              <a:t>Open</a:t>
            </a:r>
            <a:r>
              <a:rPr lang="zh-CN" altLang="en-US" sz="1600" dirty="0" smtClean="0"/>
              <a:t>采用了</a:t>
            </a:r>
            <a:r>
              <a:rPr lang="en-US" altLang="zh-CN" sz="1600" dirty="0" smtClean="0"/>
              <a:t>3.5</a:t>
            </a:r>
            <a:r>
              <a:rPr lang="zh-CN" altLang="en-US" sz="1600" dirty="0" smtClean="0"/>
              <a:t>英寸</a:t>
            </a:r>
            <a:r>
              <a:rPr lang="en-US" altLang="zh-CN" sz="1600" dirty="0" smtClean="0"/>
              <a:t>480×320</a:t>
            </a:r>
            <a:r>
              <a:rPr lang="zh-CN" altLang="en-US" sz="1600" dirty="0" smtClean="0"/>
              <a:t>分辨率屏幕，内置</a:t>
            </a:r>
            <a:r>
              <a:rPr lang="en-US" altLang="zh-CN" sz="1600" dirty="0" smtClean="0"/>
              <a:t>256MB</a:t>
            </a:r>
            <a:r>
              <a:rPr lang="zh-CN" altLang="en-US" sz="1600" dirty="0" smtClean="0"/>
              <a:t>运行内存以及</a:t>
            </a:r>
            <a:r>
              <a:rPr lang="en-US" altLang="zh-CN" sz="1600" dirty="0" smtClean="0"/>
              <a:t>512MB</a:t>
            </a:r>
            <a:r>
              <a:rPr lang="zh-CN" altLang="en-US" sz="1600" dirty="0" smtClean="0"/>
              <a:t>存储空间，配备了</a:t>
            </a:r>
            <a:r>
              <a:rPr lang="en-US" altLang="zh-CN" sz="1600" dirty="0" smtClean="0"/>
              <a:t>320</a:t>
            </a:r>
            <a:r>
              <a:rPr lang="zh-CN" altLang="en-US" sz="1600" dirty="0" smtClean="0"/>
              <a:t>万像素摄像头，运行的 是</a:t>
            </a:r>
            <a:r>
              <a:rPr lang="en-US" altLang="zh-CN" sz="1600" dirty="0" smtClean="0"/>
              <a:t>Firefox OS</a:t>
            </a:r>
            <a:r>
              <a:rPr lang="zh-CN" altLang="en-US" sz="1600" dirty="0" smtClean="0"/>
              <a:t>操作系统。</a:t>
            </a:r>
            <a:endParaRPr lang="zh-CN" altLang="en-US" sz="1600" dirty="0"/>
          </a:p>
        </p:txBody>
      </p:sp>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5</a:t>
            </a:fld>
            <a:endParaRPr lang="en-US" altLang="zh-CN"/>
          </a:p>
        </p:txBody>
      </p:sp>
      <p:pic>
        <p:nvPicPr>
          <p:cNvPr id="32770" name="Picture 2" descr="C:\Users\wxf\Desktop\zte-op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664" y="1052736"/>
            <a:ext cx="6048215" cy="453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65120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ZTE Grand Memo II</a:t>
            </a:r>
            <a:endParaRPr lang="zh-CN" altLang="en-US" dirty="0"/>
          </a:p>
        </p:txBody>
      </p:sp>
      <p:sp>
        <p:nvSpPr>
          <p:cNvPr id="3" name="内容占位符 2"/>
          <p:cNvSpPr>
            <a:spLocks noGrp="1"/>
          </p:cNvSpPr>
          <p:nvPr>
            <p:ph idx="1"/>
          </p:nvPr>
        </p:nvSpPr>
        <p:spPr>
          <a:xfrm>
            <a:off x="488950" y="5589240"/>
            <a:ext cx="8928100" cy="1008112"/>
          </a:xfrm>
        </p:spPr>
        <p:txBody>
          <a:bodyPr/>
          <a:lstStyle/>
          <a:p>
            <a:r>
              <a:rPr lang="en-US" altLang="zh-CN" sz="1600" dirty="0" smtClean="0"/>
              <a:t>2014</a:t>
            </a:r>
            <a:r>
              <a:rPr lang="zh-CN" altLang="en-US" sz="1600" dirty="0" smtClean="0"/>
              <a:t>年</a:t>
            </a:r>
            <a:r>
              <a:rPr lang="en-US" altLang="zh-CN" sz="1600" dirty="0" smtClean="0"/>
              <a:t>02</a:t>
            </a:r>
            <a:r>
              <a:rPr lang="zh-CN" altLang="en-US" sz="1600" dirty="0" smtClean="0"/>
              <a:t>月</a:t>
            </a:r>
            <a:r>
              <a:rPr lang="en-US" altLang="zh-CN" sz="1600" dirty="0" smtClean="0"/>
              <a:t>24</a:t>
            </a:r>
            <a:r>
              <a:rPr lang="zh-CN" altLang="en-US" sz="1600" dirty="0" smtClean="0"/>
              <a:t>日，中兴发布</a:t>
            </a:r>
            <a:r>
              <a:rPr lang="en-US" altLang="zh-CN" sz="1600" dirty="0" smtClean="0"/>
              <a:t>ZTE Grand Memo II</a:t>
            </a:r>
            <a:r>
              <a:rPr lang="zh-CN" altLang="en-US" sz="1600" dirty="0" smtClean="0"/>
              <a:t>。硬件性能有了很大提升。</a:t>
            </a:r>
            <a:endParaRPr lang="en-US" altLang="zh-CN" sz="1600" dirty="0" smtClean="0"/>
          </a:p>
          <a:p>
            <a:r>
              <a:rPr lang="zh-CN" altLang="en-US" sz="1600" dirty="0" smtClean="0"/>
              <a:t>合作厂商：西班牙电信、中国联通、阿尔卡特、</a:t>
            </a:r>
            <a:r>
              <a:rPr lang="en-US" altLang="zh-CN" sz="1600" dirty="0" smtClean="0"/>
              <a:t>LG</a:t>
            </a:r>
            <a:r>
              <a:rPr lang="zh-CN" altLang="en-US" sz="1600" dirty="0" smtClean="0"/>
              <a:t>、</a:t>
            </a:r>
            <a:r>
              <a:rPr lang="en-US" altLang="zh-CN" sz="1600" dirty="0" smtClean="0"/>
              <a:t>ZTE</a:t>
            </a:r>
            <a:r>
              <a:rPr lang="zh-CN" altLang="en-US" sz="1600" dirty="0" smtClean="0"/>
              <a:t>中兴、华为。富士康计划推出针对</a:t>
            </a:r>
            <a:r>
              <a:rPr lang="en-US" altLang="zh-CN" sz="1600" dirty="0" smtClean="0"/>
              <a:t>Firefox OS</a:t>
            </a:r>
            <a:r>
              <a:rPr lang="zh-CN" altLang="en-US" sz="1600" dirty="0" smtClean="0"/>
              <a:t>的移动设备。</a:t>
            </a:r>
            <a:endParaRPr lang="zh-CN" altLang="en-US" sz="1600" dirty="0"/>
          </a:p>
        </p:txBody>
      </p:sp>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6</a:t>
            </a:fld>
            <a:endParaRPr lang="en-US" altLang="zh-CN"/>
          </a:p>
        </p:txBody>
      </p:sp>
      <p:pic>
        <p:nvPicPr>
          <p:cNvPr id="33794" name="Picture 2" descr="C:\Users\wxf\Desktop\zte Grand Memo I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311" y="1196752"/>
            <a:ext cx="63500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96319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B2G Architecture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7</a:t>
            </a:fld>
            <a:endParaRPr lang="en-US" altLang="zh-CN"/>
          </a:p>
        </p:txBody>
      </p:sp>
      <p:pic>
        <p:nvPicPr>
          <p:cNvPr id="34818" name="Picture 2" descr="C:\Users\wxf\Desktop\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568" y="1162519"/>
            <a:ext cx="7975600"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27594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Gonk</a:t>
            </a:r>
            <a:r>
              <a:rPr lang="en-US" altLang="zh-CN" dirty="0" smtClean="0"/>
              <a:t> Gecko Gaia</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8</a:t>
            </a:fld>
            <a:endParaRPr lang="en-US" altLang="zh-CN"/>
          </a:p>
        </p:txBody>
      </p:sp>
      <p:pic>
        <p:nvPicPr>
          <p:cNvPr id="35842" name="Picture 2" descr="C:\Users\wxf\Desktop\65d87517tw1dxmuxrkaqt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728" y="1484784"/>
            <a:ext cx="45720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92289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Gonk</a:t>
            </a:r>
            <a:r>
              <a:rPr lang="zh-CN" altLang="en-US" dirty="0"/>
              <a:t>层</a:t>
            </a:r>
          </a:p>
        </p:txBody>
      </p:sp>
      <p:sp>
        <p:nvSpPr>
          <p:cNvPr id="3" name="内容占位符 2"/>
          <p:cNvSpPr>
            <a:spLocks noGrp="1"/>
          </p:cNvSpPr>
          <p:nvPr>
            <p:ph idx="1"/>
          </p:nvPr>
        </p:nvSpPr>
        <p:spPr/>
        <p:txBody>
          <a:bodyPr/>
          <a:lstStyle/>
          <a:p>
            <a:r>
              <a:rPr lang="en-US" altLang="zh-CN" dirty="0" err="1">
                <a:solidFill>
                  <a:schemeClr val="bg1">
                    <a:lumMod val="50000"/>
                  </a:schemeClr>
                </a:solidFill>
              </a:rPr>
              <a:t>Gonk</a:t>
            </a:r>
            <a:r>
              <a:rPr lang="en-US" altLang="zh-CN" dirty="0">
                <a:solidFill>
                  <a:schemeClr val="bg1">
                    <a:lumMod val="50000"/>
                  </a:schemeClr>
                </a:solidFill>
              </a:rPr>
              <a:t> is made up of a Linux kernel, based on the modified version supplied with the Android Open Source Project. On top of that, it's running a custom-built HAL (hardware abstraction layer) and several other low-level components. Most if not all of these are based on existing and tried open-source libraries and tools.</a:t>
            </a:r>
          </a:p>
          <a:p>
            <a:r>
              <a:rPr lang="en-US" altLang="zh-CN" dirty="0" err="1" smtClean="0"/>
              <a:t>Gonk</a:t>
            </a:r>
            <a:r>
              <a:rPr lang="en-US" altLang="zh-CN" dirty="0" smtClean="0"/>
              <a:t> </a:t>
            </a:r>
            <a:r>
              <a:rPr lang="zh-CN" altLang="en-US" dirty="0" smtClean="0"/>
              <a:t>基于</a:t>
            </a:r>
            <a:r>
              <a:rPr lang="en-US" altLang="zh-CN" dirty="0" smtClean="0"/>
              <a:t>Linux</a:t>
            </a:r>
            <a:r>
              <a:rPr lang="zh-CN" altLang="en-US" dirty="0" smtClean="0"/>
              <a:t>内核，是在</a:t>
            </a:r>
            <a:r>
              <a:rPr lang="en-US" altLang="zh-CN" dirty="0" smtClean="0"/>
              <a:t>Android</a:t>
            </a:r>
            <a:r>
              <a:rPr lang="zh-CN" altLang="en-US" dirty="0" smtClean="0"/>
              <a:t>开源项目的基础改进的。它的上层是一个定制的</a:t>
            </a:r>
            <a:r>
              <a:rPr lang="en-US" altLang="zh-CN" dirty="0" smtClean="0"/>
              <a:t>HAL</a:t>
            </a:r>
            <a:r>
              <a:rPr lang="zh-CN" altLang="en-US" dirty="0" smtClean="0"/>
              <a:t>（硬件抽象层）和其他几个底层组件。</a:t>
            </a:r>
            <a:r>
              <a:rPr lang="en-US" altLang="zh-CN" dirty="0" err="1" smtClean="0"/>
              <a:t>Gonk</a:t>
            </a:r>
            <a:r>
              <a:rPr lang="zh-CN" altLang="en-US" dirty="0" smtClean="0"/>
              <a:t>几乎所有模块都是基于现有的或已经成型的的开源库和工具。</a:t>
            </a:r>
            <a:endParaRPr lang="zh-CN" altLang="en-US" dirty="0"/>
          </a:p>
        </p:txBody>
      </p:sp>
      <p:sp>
        <p:nvSpPr>
          <p:cNvPr id="4" name="灯片编号占位符 3"/>
          <p:cNvSpPr>
            <a:spLocks noGrp="1"/>
          </p:cNvSpPr>
          <p:nvPr>
            <p:ph type="sldNum" sz="quarter" idx="12"/>
          </p:nvPr>
        </p:nvSpPr>
        <p:spPr/>
        <p:txBody>
          <a:bodyPr/>
          <a:lstStyle/>
          <a:p>
            <a:pPr>
              <a:defRPr/>
            </a:pPr>
            <a:fld id="{F1C3FF7C-7CD0-43B6-B25C-00CD94F6346A}" type="slidenum">
              <a:rPr lang="en-US" altLang="zh-CN" smtClean="0"/>
              <a:pPr>
                <a:defRPr/>
              </a:pPr>
              <a:t>9</a:t>
            </a:fld>
            <a:endParaRPr lang="en-US" altLang="zh-CN"/>
          </a:p>
        </p:txBody>
      </p:sp>
    </p:spTree>
    <p:extLst>
      <p:ext uri="{BB962C8B-B14F-4D97-AF65-F5344CB8AC3E}">
        <p14:creationId xmlns:p14="http://schemas.microsoft.com/office/powerpoint/2010/main" val="420997194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软件所模板">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软件所模板</Template>
  <TotalTime>158</TotalTime>
  <Words>902</Words>
  <Application>Microsoft Office PowerPoint</Application>
  <PresentationFormat>A4 纸张(210x297 毫米)</PresentationFormat>
  <Paragraphs>140</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软件所模板</vt:lpstr>
      <vt:lpstr>Firefox OS调研</vt:lpstr>
      <vt:lpstr>Firefox OS简介</vt:lpstr>
      <vt:lpstr>Firefox OS by version</vt:lpstr>
      <vt:lpstr>Firefox OS Devices</vt:lpstr>
      <vt:lpstr>ZTE Open</vt:lpstr>
      <vt:lpstr>ZTE Grand Memo II</vt:lpstr>
      <vt:lpstr>B2G Architecture</vt:lpstr>
      <vt:lpstr>Gonk Gecko Gaia</vt:lpstr>
      <vt:lpstr>Gonk层</vt:lpstr>
      <vt:lpstr>B2G Architecture</vt:lpstr>
      <vt:lpstr>Gecko层</vt:lpstr>
      <vt:lpstr>B2G Architecture</vt:lpstr>
      <vt:lpstr>Gaia层</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吴西飞</dc:creator>
  <cp:lastModifiedBy>wxf</cp:lastModifiedBy>
  <cp:revision>78</cp:revision>
  <cp:lastPrinted>2011-09-02T04:24:48Z</cp:lastPrinted>
  <dcterms:created xsi:type="dcterms:W3CDTF">2014-03-11T14:36:44Z</dcterms:created>
  <dcterms:modified xsi:type="dcterms:W3CDTF">2014-03-12T01:56:35Z</dcterms:modified>
</cp:coreProperties>
</file>