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6308"/>
    <a:srgbClr val="008000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80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69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98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00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2097154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1048601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8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7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720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1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2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04800"/>
            <a:ext cx="8122664" cy="914400"/>
          </a:xfrm>
          <a:ln>
            <a:solidFill>
              <a:srgbClr val="008000"/>
            </a:solidFill>
          </a:ln>
        </p:spPr>
        <p:txBody>
          <a:bodyPr/>
          <a:lstStyle>
            <a:lvl1pPr algn="l"/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>
            <a:lvl1pPr marL="342900" indent="-342900">
              <a:buClr>
                <a:srgbClr val="008000"/>
              </a:buClr>
              <a:buSzPct val="70000"/>
              <a:buFont typeface="Wingdings" pitchFamily="2" charset="2"/>
              <a:buChar char="q"/>
            </a:lvl1pPr>
            <a:lvl2pPr marL="742950" indent="-285750">
              <a:buClr>
                <a:srgbClr val="008000"/>
              </a:buClr>
              <a:buSzPct val="70000"/>
              <a:buFont typeface="Wingdings" pitchFamily="2" charset="2"/>
              <a:buChar char="§"/>
            </a:lvl2pPr>
            <a:lvl3pPr marL="1143000" indent="-228600">
              <a:buClr>
                <a:srgbClr val="008000"/>
              </a:buClr>
              <a:buSzPct val="70000"/>
              <a:buFont typeface="Courier New" pitchFamily="49" charset="0"/>
              <a:buChar char="o"/>
            </a:lvl3pPr>
            <a:lvl4pPr marL="1600200" indent="-228600">
              <a:buClr>
                <a:srgbClr val="008000"/>
              </a:buClr>
              <a:buSzPct val="70000"/>
              <a:buFont typeface="Wingdings" pitchFamily="2" charset="2"/>
              <a:buChar char="q"/>
            </a:lvl4pPr>
            <a:lvl5pPr marL="2057400" indent="-228600">
              <a:buClr>
                <a:srgbClr val="008000"/>
              </a:buClr>
              <a:buSzPct val="70000"/>
              <a:buFont typeface="Wingdings" pitchFamily="2" charset="2"/>
              <a:buChar char="q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62" name="Rectangle 6"/>
          <p:cNvSpPr/>
          <p:nvPr userDrawn="1"/>
        </p:nvSpPr>
        <p:spPr>
          <a:xfrm>
            <a:off x="533400" y="1371600"/>
            <a:ext cx="8122664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3" name="Slide Number Placeholder 5"/>
          <p:cNvSpPr txBox="1"/>
          <p:nvPr userDrawn="1"/>
        </p:nvSpPr>
        <p:spPr>
          <a:xfrm>
            <a:off x="0" y="1355724"/>
            <a:ext cx="533400" cy="244476"/>
          </a:xfrm>
          <a:prstGeom prst="rect">
            <a:avLst/>
          </a:prstGeom>
          <a:solidFill>
            <a:srgbClr val="008000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76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77000"/>
            <a:ext cx="2362200" cy="2286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7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5334000" cy="228600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2097159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248400"/>
            <a:ext cx="611554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8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9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8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8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9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0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9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69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9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2097158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11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2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3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714" name="Footer Placeholder 13"/>
          <p:cNvSpPr txBox="1"/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0487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80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1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2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683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8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048685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6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6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6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58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5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04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25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6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7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29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30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731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732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04873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0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1048580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1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2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88AC-FB0C-48C5-9546-BFA209E1C0B0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572000"/>
            <a:ext cx="9140612" cy="23216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594" name="Rectangle 11"/>
          <p:cNvSpPr/>
          <p:nvPr/>
        </p:nvSpPr>
        <p:spPr>
          <a:xfrm>
            <a:off x="-1" y="6324599"/>
            <a:ext cx="9144001" cy="45720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algn="ctr"/>
            <a:r>
              <a:rPr lang="en-US" sz="2000" dirty="0" err="1"/>
              <a:t>Hamdard</a:t>
            </a:r>
            <a:r>
              <a:rPr lang="en-US" sz="2000" dirty="0"/>
              <a:t> University</a:t>
            </a:r>
          </a:p>
        </p:txBody>
      </p:sp>
      <p:sp>
        <p:nvSpPr>
          <p:cNvPr id="1048595" name="Rectangle 12"/>
          <p:cNvSpPr/>
          <p:nvPr/>
        </p:nvSpPr>
        <p:spPr>
          <a:xfrm>
            <a:off x="0" y="6781800"/>
            <a:ext cx="9140612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5731" y="220637"/>
            <a:ext cx="8639669" cy="1608163"/>
            <a:chOff x="275731" y="724507"/>
            <a:chExt cx="8639669" cy="1608163"/>
          </a:xfrm>
        </p:grpSpPr>
        <p:sp>
          <p:nvSpPr>
            <p:cNvPr id="1048587" name="Rectangle 5"/>
            <p:cNvSpPr/>
            <p:nvPr/>
          </p:nvSpPr>
          <p:spPr>
            <a:xfrm>
              <a:off x="1596608" y="724507"/>
              <a:ext cx="5994673" cy="109065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/>
                <a:t>Dr.Crop</a:t>
              </a:r>
              <a:r>
                <a:rPr lang="en-US" sz="3600" dirty="0" smtClean="0"/>
                <a:t> Android app</a:t>
              </a:r>
              <a:endParaRPr lang="en-US" sz="3600" dirty="0"/>
            </a:p>
          </p:txBody>
        </p:sp>
        <p:pic>
          <p:nvPicPr>
            <p:cNvPr id="2097152" name="Picture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731" y="755759"/>
              <a:ext cx="1129108" cy="1184239"/>
            </a:xfrm>
            <a:prstGeom prst="rect">
              <a:avLst/>
            </a:prstGeom>
          </p:spPr>
        </p:pic>
        <p:sp>
          <p:nvSpPr>
            <p:cNvPr id="1048593" name="Rectangle 13"/>
            <p:cNvSpPr/>
            <p:nvPr/>
          </p:nvSpPr>
          <p:spPr>
            <a:xfrm>
              <a:off x="1596608" y="1857826"/>
              <a:ext cx="5994672" cy="82172"/>
            </a:xfrm>
            <a:prstGeom prst="rect">
              <a:avLst/>
            </a:prstGeom>
            <a:solidFill>
              <a:srgbClr val="F86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99499" y="1932560"/>
              <a:ext cx="5994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dirty="0"/>
                <a:t>FYP Proposal</a:t>
              </a:r>
            </a:p>
          </p:txBody>
        </p:sp>
        <p:pic>
          <p:nvPicPr>
            <p:cNvPr id="16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786292" y="774260"/>
              <a:ext cx="1129108" cy="1129108"/>
            </a:xfrm>
            <a:prstGeom prst="rect">
              <a:avLst/>
            </a:prstGeom>
          </p:spPr>
        </p:pic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009463"/>
              </p:ext>
            </p:extLst>
          </p:nvPr>
        </p:nvGraphicFramePr>
        <p:xfrm>
          <a:off x="1524000" y="1828800"/>
          <a:ext cx="61722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7668">
                  <a:extLst>
                    <a:ext uri="{9D8B030D-6E8A-4147-A177-3AD203B41FA5}">
                      <a16:colId xmlns:a16="http://schemas.microsoft.com/office/drawing/2014/main" xmlns="" val="1609330656"/>
                    </a:ext>
                  </a:extLst>
                </a:gridCol>
                <a:gridCol w="3624532">
                  <a:extLst>
                    <a:ext uri="{9D8B030D-6E8A-4147-A177-3AD203B41FA5}">
                      <a16:colId xmlns:a16="http://schemas.microsoft.com/office/drawing/2014/main" xmlns="" val="3236874084"/>
                    </a:ext>
                  </a:extLst>
                </a:gridCol>
              </a:tblGrid>
              <a:tr h="56572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Muhammad</a:t>
                      </a:r>
                      <a:r>
                        <a:rPr lang="en-US" baseline="0" dirty="0" smtClean="0"/>
                        <a:t> Ibrahim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(1895-2021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7841493"/>
                  </a:ext>
                </a:extLst>
              </a:tr>
              <a:tr h="105063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Zeeshan</a:t>
                      </a:r>
                      <a:r>
                        <a:rPr lang="en-US" baseline="0" dirty="0" smtClean="0"/>
                        <a:t> Ali</a:t>
                      </a:r>
                    </a:p>
                    <a:p>
                      <a:pPr algn="l"/>
                      <a:endParaRPr lang="en-US" baseline="0" dirty="0" smtClean="0"/>
                    </a:p>
                    <a:p>
                      <a:pPr algn="l"/>
                      <a:r>
                        <a:rPr lang="en-US" baseline="0" dirty="0" err="1" smtClean="0"/>
                        <a:t>Wali</a:t>
                      </a:r>
                      <a:r>
                        <a:rPr lang="en-US" baseline="0" dirty="0" smtClean="0"/>
                        <a:t> Muhammad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(1505-2021)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(1894-2021)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0849678"/>
                  </a:ext>
                </a:extLst>
              </a:tr>
              <a:tr h="1050636">
                <a:tc grid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Supervisor</a:t>
                      </a:r>
                    </a:p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Mr. Saifullah Adnan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3287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/>
              <a:t>Milestones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33363" lvl="3" fontAlgn="base"/>
            <a:endParaRPr lang="en-US" dirty="0"/>
          </a:p>
          <a:p>
            <a:pPr marL="233363" lvl="3" fontAlgn="base"/>
            <a:r>
              <a:rPr lang="en-US" dirty="0" smtClean="0"/>
              <a:t>Requirement Gathering</a:t>
            </a:r>
          </a:p>
          <a:p>
            <a:pPr marL="233363" lvl="3" fontAlgn="base"/>
            <a:r>
              <a:rPr lang="en-US" dirty="0" smtClean="0"/>
              <a:t> Feasibility Study </a:t>
            </a:r>
          </a:p>
          <a:p>
            <a:pPr marL="233363" lvl="3" fontAlgn="base"/>
            <a:r>
              <a:rPr lang="en-US" dirty="0" smtClean="0"/>
              <a:t>Design Phase</a:t>
            </a:r>
          </a:p>
          <a:p>
            <a:pPr marL="233363" lvl="3" fontAlgn="base"/>
            <a:r>
              <a:rPr lang="en-US" dirty="0" smtClean="0"/>
              <a:t>Backend Development </a:t>
            </a:r>
          </a:p>
          <a:p>
            <a:pPr marL="233363" lvl="3" fontAlgn="base"/>
            <a:r>
              <a:rPr lang="en-US" dirty="0" smtClean="0"/>
              <a:t>Frontend Development</a:t>
            </a:r>
          </a:p>
          <a:p>
            <a:pPr marL="233363" lvl="3" fontAlgn="base"/>
            <a:r>
              <a:rPr lang="en-US" dirty="0" smtClean="0"/>
              <a:t>Decision Tree</a:t>
            </a:r>
          </a:p>
          <a:p>
            <a:pPr marL="233363" lvl="3" fontAlgn="base"/>
            <a:r>
              <a:rPr lang="en-US" dirty="0" smtClean="0"/>
              <a:t>Random Tree </a:t>
            </a:r>
          </a:p>
          <a:p>
            <a:pPr marL="233363" lvl="3" fontAlgn="base"/>
            <a:r>
              <a:rPr lang="en-US" dirty="0" smtClean="0"/>
              <a:t>Model Training and Testing </a:t>
            </a:r>
          </a:p>
          <a:p>
            <a:pPr marL="233363" lvl="3" fontAlgn="base"/>
            <a:r>
              <a:rPr lang="en-US" dirty="0" smtClean="0"/>
              <a:t>Deployment </a:t>
            </a:r>
          </a:p>
          <a:p>
            <a:pPr marL="233363" lvl="3" fontAlgn="base"/>
            <a:r>
              <a:rPr lang="en-US" dirty="0" smtClean="0"/>
              <a:t>Post Deployment Support and Updates </a:t>
            </a:r>
          </a:p>
          <a:p>
            <a:pPr marL="233363" lvl="3" fontAlgn="base"/>
            <a:endParaRPr lang="en-US" dirty="0"/>
          </a:p>
          <a:p>
            <a:pPr marL="233363" lvl="3" fontAlgn="base"/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4864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CS-FYP    </a:t>
            </a:r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10486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799" y="6416675"/>
            <a:ext cx="4128621" cy="365125"/>
          </a:xfrm>
          <a:solidFill>
            <a:srgbClr val="F86308"/>
          </a:solidFill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Dr.Crop</a:t>
            </a:r>
            <a:r>
              <a:rPr lang="en-US" dirty="0" smtClean="0">
                <a:solidFill>
                  <a:schemeClr val="bg1"/>
                </a:solidFill>
              </a:rPr>
              <a:t> Android App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/>
              <a:t>Plan</a:t>
            </a:r>
            <a:endParaRPr lang="en-US" dirty="0"/>
          </a:p>
        </p:txBody>
      </p:sp>
      <p:sp>
        <p:nvSpPr>
          <p:cNvPr id="10486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  <a:p>
            <a:r>
              <a:rPr lang="en-US" dirty="0" err="1" smtClean="0"/>
              <a:t>Dr.Crop</a:t>
            </a:r>
            <a:r>
              <a:rPr lang="en-US" dirty="0" smtClean="0"/>
              <a:t> Android App</a:t>
            </a:r>
          </a:p>
          <a:p>
            <a:pPr algn="r"/>
            <a:endParaRPr lang="en-US" dirty="0"/>
          </a:p>
        </p:txBody>
      </p:sp>
      <p:sp>
        <p:nvSpPr>
          <p:cNvPr id="104865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CS-FYP    </a:t>
            </a:r>
            <a:r>
              <a:rPr lang="en-US" sz="1200" dirty="0" err="1"/>
              <a:t>Hamdard</a:t>
            </a:r>
            <a:r>
              <a:rPr lang="en-US" sz="1200" dirty="0"/>
              <a:t> University </a:t>
            </a:r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4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/>
              <a:t>Budgeting</a:t>
            </a:r>
          </a:p>
        </p:txBody>
      </p:sp>
      <p:sp>
        <p:nvSpPr>
          <p:cNvPr id="10486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Dr.Crop</a:t>
            </a:r>
            <a:r>
              <a:rPr lang="en-US" dirty="0" smtClean="0"/>
              <a:t> Android App</a:t>
            </a:r>
          </a:p>
          <a:p>
            <a:endParaRPr lang="en-US" dirty="0"/>
          </a:p>
        </p:txBody>
      </p:sp>
      <p:sp>
        <p:nvSpPr>
          <p:cNvPr id="1048662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4866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Estimated budget of project major resources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>
              <a:buFontTx/>
              <a:buChar char="-"/>
            </a:pPr>
            <a:r>
              <a:rPr lang="en-US" sz="1600" dirty="0"/>
              <a:t>Developers (2 @ 500 x 4days x 4 week = 8000 x 12 = PKR 96,000 est.) </a:t>
            </a:r>
          </a:p>
          <a:p>
            <a:pPr>
              <a:buFontTx/>
              <a:buChar char="-"/>
            </a:pPr>
            <a:r>
              <a:rPr lang="en-US" sz="1600" dirty="0"/>
              <a:t>Hard Drive (</a:t>
            </a:r>
            <a:r>
              <a:rPr lang="en-US" sz="1600" dirty="0" err="1"/>
              <a:t>Rs</a:t>
            </a:r>
            <a:r>
              <a:rPr lang="en-US" sz="1600" dirty="0"/>
              <a:t>. 14,000 x 2 = PKR 28,000 est.)</a:t>
            </a:r>
          </a:p>
          <a:p>
            <a:pPr>
              <a:buFontTx/>
              <a:buChar char="-"/>
            </a:pPr>
            <a:r>
              <a:rPr lang="en-GB" sz="1600" dirty="0"/>
              <a:t>Laptop (Rs. 50,000 x 2 = </a:t>
            </a:r>
            <a:r>
              <a:rPr lang="en-US" sz="1600" dirty="0"/>
              <a:t>PKR</a:t>
            </a:r>
            <a:r>
              <a:rPr lang="en-GB" sz="1600" dirty="0"/>
              <a:t> 100,000 est.)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Electricity (</a:t>
            </a:r>
            <a:r>
              <a:rPr lang="en-US" sz="1600" dirty="0" err="1"/>
              <a:t>Rs</a:t>
            </a:r>
            <a:r>
              <a:rPr lang="en-US" sz="1600" dirty="0"/>
              <a:t>. 5000 x 12 = PKR 60,000 est.)</a:t>
            </a:r>
          </a:p>
          <a:p>
            <a:pPr>
              <a:buFontTx/>
              <a:buChar char="-"/>
            </a:pPr>
            <a:r>
              <a:rPr lang="en-US" sz="1600" dirty="0"/>
              <a:t>Internet (3000 x 12 = PKR 36,000 est.). </a:t>
            </a:r>
          </a:p>
          <a:p>
            <a:pPr>
              <a:buFontTx/>
              <a:buChar char="-"/>
            </a:pPr>
            <a:r>
              <a:rPr lang="en-US" sz="1600" dirty="0"/>
              <a:t>Domain PKR 5000/</a:t>
            </a:r>
            <a:r>
              <a:rPr lang="en-US" sz="1600" dirty="0" err="1"/>
              <a:t>yr</a:t>
            </a:r>
            <a:r>
              <a:rPr lang="en-US" sz="1600" dirty="0"/>
              <a:t> est.</a:t>
            </a:r>
          </a:p>
          <a:p>
            <a:pPr>
              <a:buFontTx/>
              <a:buChar char="-"/>
            </a:pPr>
            <a:r>
              <a:rPr lang="en-US" sz="1600" dirty="0"/>
              <a:t>Hosting PKR 4000/month </a:t>
            </a:r>
            <a:r>
              <a:rPr lang="en-US" sz="1600" dirty="0" err="1"/>
              <a:t>est</a:t>
            </a:r>
            <a:r>
              <a:rPr lang="en-US" sz="1600" dirty="0"/>
              <a:t> x 12 = PKR 48,000 est.</a:t>
            </a:r>
          </a:p>
          <a:p>
            <a:pPr>
              <a:buFontTx/>
              <a:buChar char="-"/>
            </a:pPr>
            <a:r>
              <a:rPr lang="en-US" sz="1600" dirty="0"/>
              <a:t>Miscellaneous Costs 5000pkr</a:t>
            </a:r>
          </a:p>
          <a:p>
            <a:pPr marL="0" indent="0" algn="ctr">
              <a:buNone/>
            </a:pPr>
            <a:r>
              <a:rPr lang="en-US" sz="1600" b="1" dirty="0"/>
              <a:t>Total cost PKR 378,000‬ est.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/>
              <a:t>Tools</a:t>
            </a:r>
            <a:r>
              <a:rPr lang="en-US" dirty="0"/>
              <a:t> 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5000"/>
          </a:bodyPr>
          <a:lstStyle/>
          <a:p>
            <a:pPr marL="273050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Visual Code  </a:t>
            </a:r>
            <a:endParaRPr lang="en-US" sz="2400" i="1" dirty="0"/>
          </a:p>
          <a:p>
            <a:pPr lvl="0"/>
            <a:r>
              <a:rPr lang="en-US" sz="1800" dirty="0" err="1" smtClean="0"/>
              <a:t>Andriod</a:t>
            </a:r>
            <a:r>
              <a:rPr lang="en-US" sz="1800" dirty="0" smtClean="0"/>
              <a:t> studio</a:t>
            </a:r>
          </a:p>
          <a:p>
            <a:pPr lvl="0"/>
            <a:r>
              <a:rPr lang="en-US" sz="1800" dirty="0" err="1" smtClean="0"/>
              <a:t>Colab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2575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Laptop (Multi-Core, </a:t>
            </a:r>
            <a:r>
              <a:rPr lang="en-US" sz="1800" dirty="0" smtClean="0"/>
              <a:t>i5, </a:t>
            </a:r>
            <a:r>
              <a:rPr lang="en-US" sz="1800" dirty="0"/>
              <a:t>8GB, 256GB SSD)</a:t>
            </a:r>
          </a:p>
          <a:p>
            <a:pPr marL="282575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Backup Hard drives</a:t>
            </a:r>
          </a:p>
        </p:txBody>
      </p:sp>
      <p:sp>
        <p:nvSpPr>
          <p:cNvPr id="1048667" name="Date Placeholder 5"/>
          <p:cNvSpPr>
            <a:spLocks noGrp="1"/>
          </p:cNvSpPr>
          <p:nvPr>
            <p:ph type="dt" sz="half" idx="15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CS-FYP    </a:t>
            </a:r>
            <a:r>
              <a:rPr lang="en-US" dirty="0" err="1">
                <a:solidFill>
                  <a:schemeClr val="bg1"/>
                </a:solidFill>
              </a:rPr>
              <a:t>Hamdard</a:t>
            </a:r>
            <a:r>
              <a:rPr lang="en-US" dirty="0">
                <a:solidFill>
                  <a:schemeClr val="bg1"/>
                </a:solidFill>
              </a:rPr>
              <a:t> University </a:t>
            </a:r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EBC64C3-3FC7-4C40-910B-2643F037F0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48666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533400" y="6248399"/>
            <a:ext cx="5421083" cy="365125"/>
          </a:xfrm>
          <a:solidFill>
            <a:srgbClr val="F86308"/>
          </a:solidFill>
        </p:spPr>
        <p:txBody>
          <a:bodyPr/>
          <a:lstStyle/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Dr.Crop</a:t>
            </a:r>
            <a:r>
              <a:rPr lang="en-US" dirty="0" smtClean="0">
                <a:solidFill>
                  <a:schemeClr val="bg1"/>
                </a:solidFill>
              </a:rPr>
              <a:t> Android App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Software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Hardware Requirements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 Project </a:t>
            </a:r>
            <a:r>
              <a:rPr lang="en-US" b="1" dirty="0"/>
              <a:t>Deliverables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3864"/>
          </a:bodyPr>
          <a:lstStyle/>
          <a:p>
            <a:pPr marL="0" indent="0">
              <a:buNone/>
            </a:pPr>
            <a:r>
              <a:rPr lang="en-US" sz="1900" dirty="0" err="1"/>
              <a:t>Prorotype</a:t>
            </a:r>
            <a:r>
              <a:rPr lang="en-US" sz="1900" dirty="0"/>
              <a:t> of the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Fully functional deployment of Application with complete documentation.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048672" name="Date Placeholder 5"/>
          <p:cNvSpPr>
            <a:spLocks noGrp="1"/>
          </p:cNvSpPr>
          <p:nvPr>
            <p:ph type="dt" sz="half" idx="15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CS-FYP    Hamdard University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EBC64C3-3FC7-4C40-910B-2643F037F0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48671" name="Footer Placeholder 3"/>
          <p:cNvSpPr>
            <a:spLocks noGrp="1"/>
          </p:cNvSpPr>
          <p:nvPr>
            <p:ph type="ftr" sz="quarter" idx="17"/>
          </p:nvPr>
        </p:nvSpPr>
        <p:spPr>
          <a:solidFill>
            <a:srgbClr val="F86308"/>
          </a:solidFill>
        </p:spPr>
        <p:txBody>
          <a:bodyPr/>
          <a:lstStyle/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Dr.Crop</a:t>
            </a:r>
            <a:r>
              <a:rPr lang="en-US" dirty="0" smtClean="0">
                <a:solidFill>
                  <a:schemeClr val="bg1"/>
                </a:solidFill>
              </a:rPr>
              <a:t> Android App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FYP-I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FYP-II Evaluation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1" y="6400801"/>
            <a:ext cx="5410200" cy="304799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Dr.Crop</a:t>
            </a:r>
            <a:r>
              <a:rPr lang="en-US" dirty="0" smtClean="0"/>
              <a:t> Android App</a:t>
            </a:r>
          </a:p>
          <a:p>
            <a:endParaRPr lang="en-US" dirty="0"/>
          </a:p>
        </p:txBody>
      </p:sp>
      <p:sp>
        <p:nvSpPr>
          <p:cNvPr id="104867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CS-FYP    </a:t>
            </a:r>
            <a:r>
              <a:rPr lang="en-US" sz="1200" dirty="0" err="1"/>
              <a:t>Hamdard</a:t>
            </a:r>
            <a:r>
              <a:rPr lang="en-US" sz="1200" dirty="0"/>
              <a:t> University </a:t>
            </a:r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48678" name="Google Shape;366;p25"/>
          <p:cNvSpPr txBox="1"/>
          <p:nvPr/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spcBef>
                <a:spcPts val="0"/>
              </a:spcBef>
              <a:buSzPts val="6720"/>
              <a:buFont typeface="Wingdings 2"/>
              <a:buNone/>
            </a:pPr>
            <a:endParaRPr lang="en-US" sz="9600" dirty="0"/>
          </a:p>
          <a:p>
            <a:pPr marL="365760" lvl="1" indent="0" algn="ctr">
              <a:buSzPts val="6720"/>
              <a:buFont typeface="Wingdings 2"/>
              <a:buNone/>
            </a:pPr>
            <a:r>
              <a:rPr lang="en-US" sz="4800" dirty="0"/>
              <a:t>THANK YOU!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Group Introduction</a:t>
            </a:r>
          </a:p>
          <a:p>
            <a:pPr>
              <a:lnSpc>
                <a:spcPct val="120000"/>
              </a:lnSpc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Problem Statement </a:t>
            </a:r>
          </a:p>
          <a:p>
            <a:pPr>
              <a:lnSpc>
                <a:spcPct val="120000"/>
              </a:lnSpc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Project Objectives</a:t>
            </a:r>
          </a:p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Project Scope</a:t>
            </a:r>
          </a:p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Architectural Big Picture</a:t>
            </a:r>
          </a:p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34001" y="1589567"/>
            <a:ext cx="3397100" cy="45720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Role &amp; Responsibility</a:t>
            </a:r>
          </a:p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Project Milestones</a:t>
            </a:r>
          </a:p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Project Plan (Time lines)</a:t>
            </a:r>
          </a:p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Project Budgeting </a:t>
            </a:r>
          </a:p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Project Tools</a:t>
            </a:r>
          </a:p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r>
              <a:rPr lang="en-US" sz="2000" dirty="0"/>
              <a:t>Project Deliverables</a:t>
            </a:r>
          </a:p>
          <a:p>
            <a:pPr>
              <a:spcBef>
                <a:spcPts val="400"/>
              </a:spcBef>
              <a:buSzPct val="59999"/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1048605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4860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CS-FYP</a:t>
            </a:r>
            <a:r>
              <a:rPr lang="en-US" dirty="0"/>
              <a:t>    </a:t>
            </a:r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6416675"/>
            <a:ext cx="4191000" cy="327026"/>
          </a:xfrm>
          <a:solidFill>
            <a:srgbClr val="F86308"/>
          </a:solidFill>
        </p:spPr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Dr.Crop</a:t>
            </a:r>
            <a:r>
              <a:rPr lang="en-US" dirty="0" smtClean="0">
                <a:solidFill>
                  <a:schemeClr val="bg1"/>
                </a:solidFill>
              </a:rPr>
              <a:t> Android App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Group </a:t>
            </a:r>
            <a:r>
              <a:rPr lang="en-US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Introduction</a:t>
            </a:r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 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382000" cy="4724400"/>
          </a:xfrm>
        </p:spPr>
        <p:txBody>
          <a:bodyPr>
            <a:normAutofit fontScale="80000" lnSpcReduction="20000"/>
          </a:bodyPr>
          <a:lstStyle/>
          <a:p>
            <a:pPr marL="0" indent="0">
              <a:buNone/>
            </a:pPr>
            <a:r>
              <a:rPr lang="en-US" sz="2200" b="1" u="sng" dirty="0"/>
              <a:t>Group Members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Calibri" panose="020F0502020204030204" pitchFamily="34" charset="0"/>
              </a:rPr>
              <a:t>Muhammad Ibrahim</a:t>
            </a:r>
            <a:endParaRPr lang="en-US" sz="2000" dirty="0"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 smtClean="0">
                <a:cs typeface="Calibri" panose="020F0502020204030204" pitchFamily="34" charset="0"/>
              </a:rPr>
              <a:t>Wali</a:t>
            </a:r>
            <a:r>
              <a:rPr lang="en-US" sz="2000" dirty="0" smtClean="0">
                <a:cs typeface="Calibri" panose="020F0502020204030204" pitchFamily="34" charset="0"/>
              </a:rPr>
              <a:t> Muhammad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 smtClean="0">
                <a:cs typeface="Calibri" panose="020F0502020204030204" pitchFamily="34" charset="0"/>
              </a:rPr>
              <a:t>Zeeshan</a:t>
            </a:r>
            <a:r>
              <a:rPr lang="en-US" sz="2000" dirty="0" smtClean="0">
                <a:cs typeface="Calibri" panose="020F0502020204030204" pitchFamily="34" charset="0"/>
              </a:rPr>
              <a:t> Ali</a:t>
            </a:r>
            <a:endParaRPr lang="en-US" sz="20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b="1" u="sng" dirty="0"/>
              <a:t>Supervisor:  </a:t>
            </a:r>
            <a:r>
              <a:rPr lang="en-US" sz="2200" b="1" u="sng" dirty="0" err="1"/>
              <a:t>Mr</a:t>
            </a:r>
            <a:r>
              <a:rPr lang="en-US" sz="2200" b="1" u="sng" dirty="0"/>
              <a:t> Saifullah Adnan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lvl="1"/>
            <a:r>
              <a:rPr lang="en-US" sz="2200" b="1" dirty="0"/>
              <a:t>Why we selected him as supervisor?</a:t>
            </a:r>
          </a:p>
          <a:p>
            <a:pPr marL="365760" lvl="1" indent="0">
              <a:buNone/>
            </a:pPr>
            <a:r>
              <a:rPr lang="en-US" sz="2000" dirty="0"/>
              <a:t>We have selected him as our supervisor because he guided us regarding our project and gave us some valuable information regarding FYP.</a:t>
            </a:r>
            <a:r>
              <a:rPr lang="en-US" sz="1900" dirty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lvl="1"/>
            <a:r>
              <a:rPr lang="en-US" sz="2200" b="1" dirty="0"/>
              <a:t>Relevant Expertise </a:t>
            </a:r>
          </a:p>
          <a:p>
            <a:pPr marL="365760" lvl="1" indent="0">
              <a:buNone/>
            </a:pPr>
            <a:r>
              <a:rPr lang="en-US" sz="1900" dirty="0"/>
              <a:t>He has experience in similar domain and industry project which is related to our project. </a:t>
            </a:r>
          </a:p>
          <a:p>
            <a:pPr marL="365760" lvl="1" indent="0">
              <a:buNone/>
            </a:pPr>
            <a:endParaRPr lang="en-US" sz="2100" dirty="0"/>
          </a:p>
          <a:p>
            <a:pPr lvl="1"/>
            <a:r>
              <a:rPr lang="en-US" sz="2200" b="1" dirty="0"/>
              <a:t>Relevant Experience</a:t>
            </a:r>
          </a:p>
          <a:p>
            <a:pPr marL="365760" lvl="1" indent="0">
              <a:buNone/>
            </a:pPr>
            <a:r>
              <a:rPr lang="en-US" sz="1900" dirty="0"/>
              <a:t>He has 3+ years of prolific experience in academia and IT industry.</a:t>
            </a:r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Dr.Crop</a:t>
            </a:r>
            <a:r>
              <a:rPr lang="en-US" dirty="0" smtClean="0"/>
              <a:t> Android App</a:t>
            </a:r>
          </a:p>
          <a:p>
            <a:endParaRPr lang="en-US" dirty="0"/>
          </a:p>
        </p:txBody>
      </p:sp>
      <p:sp>
        <p:nvSpPr>
          <p:cNvPr id="104861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CS-FYP    Hamdard University </a:t>
            </a:r>
            <a:endParaRPr lang="en-US" sz="1200" dirty="0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Problem </a:t>
            </a:r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Statement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305799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problem this project addresses is the lack of accessible, accurate, and rapid disease detection tools for cotton and wheat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plants.</a:t>
            </a:r>
          </a:p>
          <a:p>
            <a:pPr lvl="2"/>
            <a:r>
              <a:rPr lang="en-US" sz="2400" b="1" dirty="0" smtClean="0"/>
              <a:t>Cotton: (</a:t>
            </a:r>
            <a:r>
              <a:rPr lang="en-US" sz="2400" b="1" dirty="0" smtClean="0"/>
              <a:t>Mealy bug) </a:t>
            </a:r>
          </a:p>
          <a:p>
            <a:pPr lvl="2">
              <a:buNone/>
            </a:pPr>
            <a:r>
              <a:rPr lang="en-US" sz="2400" dirty="0" smtClean="0"/>
              <a:t>    Mealy </a:t>
            </a:r>
            <a:r>
              <a:rPr lang="en-US" sz="2400" dirty="0" smtClean="0"/>
              <a:t>bugs feed on the plant sap, weakening the cotton plants and leading to reduced growth and vigor. This results in lower cotton yields, impacting the farmer's productivity and </a:t>
            </a:r>
            <a:r>
              <a:rPr lang="en-US" sz="2400" dirty="0" smtClean="0"/>
              <a:t>income.</a:t>
            </a:r>
            <a:endParaRPr lang="en-US" sz="2000" dirty="0" smtClean="0"/>
          </a:p>
          <a:p>
            <a:pPr lvl="2"/>
            <a:r>
              <a:rPr lang="en-US" sz="2400" b="1" dirty="0" smtClean="0"/>
              <a:t>Wheat: </a:t>
            </a:r>
            <a:r>
              <a:rPr lang="en-US" sz="2400" b="1" dirty="0" smtClean="0"/>
              <a:t>(</a:t>
            </a:r>
            <a:r>
              <a:rPr lang="en-US" sz="2400" b="1" dirty="0" smtClean="0"/>
              <a:t>Rust</a:t>
            </a:r>
            <a:r>
              <a:rPr lang="en-US" sz="2400" b="1" dirty="0" smtClean="0"/>
              <a:t>)</a:t>
            </a:r>
          </a:p>
          <a:p>
            <a:pPr lvl="2">
              <a:buNone/>
            </a:pPr>
            <a:r>
              <a:rPr lang="en-US" sz="2400" b="1" dirty="0" smtClean="0"/>
              <a:t>     </a:t>
            </a:r>
            <a:r>
              <a:rPr lang="en-US" sz="2400" dirty="0" smtClean="0"/>
              <a:t>Rust diseases can significantly reduce wheat yield by damaging the plant's photosynthetic capacity and overall health.</a:t>
            </a:r>
          </a:p>
          <a:p>
            <a:pPr lvl="2">
              <a:buNone/>
            </a:pPr>
            <a:r>
              <a:rPr lang="en-US" sz="2400" dirty="0" smtClean="0"/>
              <a:t>     Rust </a:t>
            </a:r>
            <a:r>
              <a:rPr lang="en-US" sz="2400" dirty="0" smtClean="0"/>
              <a:t>infections can lead to poor grain quality, affecting the marketability and nutritional value of the wheat.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dirty="0"/>
              <a:t> 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/>
              <a:t>  </a:t>
            </a:r>
            <a:endParaRPr lang="en-US" sz="2800" b="1" dirty="0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Dr.Crop</a:t>
            </a:r>
            <a:r>
              <a:rPr lang="en-US" dirty="0" smtClean="0"/>
              <a:t> Android App</a:t>
            </a:r>
            <a:endParaRPr lang="en-US" dirty="0"/>
          </a:p>
        </p:txBody>
      </p:sp>
      <p:sp>
        <p:nvSpPr>
          <p:cNvPr id="104861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CS-FYP    Hamdard University </a:t>
            </a:r>
            <a:endParaRPr lang="en-US" sz="1200" dirty="0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/>
              <a:t>Objectives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CS-FYP    </a:t>
            </a:r>
            <a:r>
              <a:rPr lang="en-US" sz="1200" dirty="0" err="1"/>
              <a:t>Hamdard</a:t>
            </a:r>
            <a:r>
              <a:rPr lang="en-US" sz="1200" dirty="0"/>
              <a:t> University </a:t>
            </a:r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Dr.Crop</a:t>
            </a:r>
            <a:r>
              <a:rPr lang="en-US" dirty="0" smtClean="0"/>
              <a:t> Android App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48621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Develop an advanced image recognition system that can accurately detect mealy bug infestations in cotton plants and rust diseases in wheat plants at an early </a:t>
            </a:r>
            <a:r>
              <a:rPr lang="en-US" sz="2400" dirty="0" smtClean="0"/>
              <a:t>stage.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Minimize </a:t>
            </a:r>
            <a:r>
              <a:rPr lang="en-US" sz="2400" dirty="0" smtClean="0"/>
              <a:t>crop damage by enabling timely intervention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Create an intuitive and accessible interface tailored to the needs of cotton and wheat farmers, making it easy to upload images and receive diagnostic results.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Ensure high adoption rates and usability among farmers.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Integrate educational resources within the app to inform farmers about the symptoms, prevention methods, and best practices for managing mealy bug infestations and rust diseases.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Project </a:t>
            </a:r>
            <a:r>
              <a:rPr lang="en-US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Scope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95299" y="1524000"/>
            <a:ext cx="8153400" cy="5451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cs typeface="Calibri" panose="020F0502020204030204" pitchFamily="34" charset="0"/>
            </a:endParaRPr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Dr.Crop</a:t>
            </a:r>
            <a:r>
              <a:rPr lang="en-US" dirty="0" smtClean="0"/>
              <a:t> Android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4863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E4CB1F2-9570-4B7D-A15B-CA1EF927E95A}"/>
              </a:ext>
            </a:extLst>
          </p:cNvPr>
          <p:cNvSpPr/>
          <p:nvPr/>
        </p:nvSpPr>
        <p:spPr>
          <a:xfrm>
            <a:off x="381000" y="22098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Utilizing machine learning models to identify plant diseases from photos taken with a </a:t>
            </a:r>
            <a:r>
              <a:rPr lang="en-US" sz="3200" dirty="0" err="1" smtClean="0"/>
              <a:t>smartphone</a:t>
            </a:r>
            <a:r>
              <a:rPr lang="en-US" sz="3200" dirty="0" smtClean="0"/>
              <a:t> camera . Providing instant feedback on the health status of the plant. A comprehensive library of plant diseases with descriptions, symptoms, and </a:t>
            </a:r>
            <a:r>
              <a:rPr lang="en-US" sz="3200" dirty="0" err="1" smtClean="0"/>
              <a:t>imagesn.Recommending</a:t>
            </a:r>
            <a:r>
              <a:rPr lang="en-US" sz="3200" dirty="0" smtClean="0"/>
              <a:t> treatments or preventive measures for detected diseases.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Architecture</a:t>
            </a:r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 Big Picture</a:t>
            </a:r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Dr.Crop</a:t>
            </a:r>
            <a:r>
              <a:rPr lang="en-US" dirty="0" smtClean="0"/>
              <a:t> Android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4862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CS-FYP    Hamdard University </a:t>
            </a:r>
            <a:endParaRPr lang="en-US" sz="1200" dirty="0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391400" cy="3887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</a:t>
            </a:r>
            <a:r>
              <a:rPr lang="en-US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Methodology</a:t>
            </a:r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80000" lnSpcReduction="20000"/>
          </a:bodyPr>
          <a:lstStyle/>
          <a:p>
            <a:pPr marL="0" indent="0">
              <a:buNone/>
            </a:pPr>
            <a:r>
              <a:rPr lang="en-US" b="1" dirty="0"/>
              <a:t>Design Methodologies: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i="1" dirty="0"/>
          </a:p>
          <a:p>
            <a:r>
              <a:rPr lang="en-US" sz="2000" dirty="0"/>
              <a:t>Human-Centered Design (HCD): Focuses on understanding user needs and behaviors to design an intuitive and user-friendly interface.</a:t>
            </a:r>
            <a:endParaRPr lang="en-US" sz="2000" i="1" dirty="0"/>
          </a:p>
          <a:p>
            <a:r>
              <a:rPr lang="en-US" sz="2000" dirty="0"/>
              <a:t>User Experience (UX) Design: Prioritizes creating a seamless and secure user experience for image storage and sharing.</a:t>
            </a:r>
            <a:endParaRPr lang="en-US" sz="2000" i="1" dirty="0"/>
          </a:p>
          <a:p>
            <a:r>
              <a:rPr lang="en-US" sz="2000" dirty="0"/>
              <a:t>Agile Design: Iterative and incremental approach to design, allowing for flexibility and adaptability throughout the development process.</a:t>
            </a:r>
            <a:endParaRPr lang="en-US" sz="2000" i="1" dirty="0"/>
          </a:p>
          <a:p>
            <a:pPr marL="0" indent="0">
              <a:buNone/>
            </a:pPr>
            <a:r>
              <a:rPr lang="en-US" b="1" dirty="0"/>
              <a:t>Development Methodologies:</a:t>
            </a:r>
            <a:endParaRPr lang="en-US" i="1" dirty="0"/>
          </a:p>
          <a:p>
            <a:pPr lvl="0"/>
            <a:r>
              <a:rPr lang="en-US" sz="2000" dirty="0"/>
              <a:t>Agile Development: Iterative and incremental approach to development, emphasizing collaboration, flexibility, and rapid delivery.</a:t>
            </a:r>
            <a:endParaRPr lang="en-US" sz="2000" i="1" dirty="0"/>
          </a:p>
          <a:p>
            <a:pPr lvl="0"/>
            <a:r>
              <a:rPr lang="en-US" sz="2000" dirty="0"/>
              <a:t>Scrum Framework: Structured approach to Agile development, utilizing sprints, daily stand-ups, and continuous improvement.</a:t>
            </a:r>
            <a:endParaRPr lang="en-US" sz="2000" i="1" dirty="0"/>
          </a:p>
          <a:p>
            <a:pPr lvl="0"/>
            <a:r>
              <a:rPr lang="en-US" sz="2000" dirty="0"/>
              <a:t>Secure Development Life Cycle: Integrating security practices and testing throughout the development process to ensure a secure final product.</a:t>
            </a:r>
          </a:p>
          <a:p>
            <a:pPr lvl="0"/>
            <a:r>
              <a:rPr lang="en-US" sz="2000" dirty="0" err="1" smtClean="0"/>
              <a:t>Evalutionary</a:t>
            </a:r>
            <a:r>
              <a:rPr lang="en-US" sz="2000" dirty="0" smtClean="0"/>
              <a:t> </a:t>
            </a:r>
            <a:r>
              <a:rPr lang="en-US" sz="2000" dirty="0" smtClean="0"/>
              <a:t>Prototype</a:t>
            </a:r>
            <a:r>
              <a:rPr lang="en-US" sz="2000" dirty="0"/>
              <a:t>: It will ensure that the system will develop the core functionality of </a:t>
            </a:r>
          </a:p>
          <a:p>
            <a:pPr marL="0" lvl="0" indent="0">
              <a:buNone/>
            </a:pPr>
            <a:r>
              <a:rPr lang="en-US" sz="2000" dirty="0"/>
              <a:t>       real time image capture and encryption.</a:t>
            </a:r>
          </a:p>
          <a:p>
            <a:pPr lvl="0"/>
            <a:endParaRPr lang="en-US" i="1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Dr.Crop</a:t>
            </a:r>
            <a:r>
              <a:rPr lang="en-US" dirty="0" smtClean="0"/>
              <a:t> Android App</a:t>
            </a:r>
          </a:p>
          <a:p>
            <a:endParaRPr lang="en-US" dirty="0"/>
          </a:p>
        </p:txBody>
      </p:sp>
      <p:sp>
        <p:nvSpPr>
          <p:cNvPr id="104863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CS-FYP    Hamdard University </a:t>
            </a:r>
            <a:endParaRPr lang="en-US" sz="1200" dirty="0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Project </a:t>
            </a:r>
            <a:r>
              <a:rPr lang="en-US" b="1" dirty="0"/>
              <a:t>Role</a:t>
            </a:r>
            <a:r>
              <a:rPr lang="en-US" dirty="0"/>
              <a:t> &amp; </a:t>
            </a:r>
            <a:r>
              <a:rPr lang="en-US" b="1" dirty="0"/>
              <a:t>Responsibilities</a:t>
            </a:r>
            <a:r>
              <a:rPr lang="en-US" dirty="0"/>
              <a:t> </a:t>
            </a:r>
            <a:endParaRPr lang="en-US" dirty="0">
              <a:solidFill>
                <a:schemeClr val="dk2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104863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RACI Chart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fontAlgn="base">
              <a:buNone/>
            </a:pPr>
            <a:endParaRPr lang="en-US" sz="2200" dirty="0">
              <a:cs typeface="Calibri" panose="020F0502020204030204" pitchFamily="34" charset="0"/>
            </a:endParaRPr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 smtClean="0"/>
          </a:p>
          <a:p>
            <a:r>
              <a:rPr lang="en-US" dirty="0" err="1" smtClean="0"/>
              <a:t>Dr.Crop</a:t>
            </a:r>
            <a:r>
              <a:rPr lang="en-US" dirty="0" smtClean="0"/>
              <a:t> Android App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104864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CS-FYP</a:t>
            </a:r>
            <a:r>
              <a:rPr lang="en-US" dirty="0"/>
              <a:t>    </a:t>
            </a:r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2895600"/>
          <a:ext cx="8153400" cy="2590800"/>
        </p:xfrm>
        <a:graphic>
          <a:graphicData uri="http://schemas.openxmlformats.org/drawingml/2006/table">
            <a:tbl>
              <a:tblPr/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42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Times New Roman"/>
                        </a:rPr>
                        <a:t>Tasks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Times New Roman"/>
                        </a:rPr>
                        <a:t>M Ibrahim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Times New Roman"/>
                        </a:rPr>
                        <a:t>Zeeshan Ali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Times New Roman"/>
                        </a:rPr>
                        <a:t>Wali Muhammad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Times New Roman"/>
                        </a:rPr>
                        <a:t>Mr.Saifullah Adnan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Project Planning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Frontend development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Backend development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Decision tree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Logistic regression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Random forest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Testing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Deployment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83" marR="566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747</Words>
  <Application>Microsoft Office PowerPoint</Application>
  <PresentationFormat>On-screen Show (4:3)</PresentationFormat>
  <Paragraphs>238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Median</vt:lpstr>
      <vt:lpstr>Custom Design</vt:lpstr>
      <vt:lpstr>Slide 1</vt:lpstr>
      <vt:lpstr>Outline</vt:lpstr>
      <vt:lpstr>Group Introduction </vt:lpstr>
      <vt:lpstr>Problem Statement</vt:lpstr>
      <vt:lpstr>Project Objectives</vt:lpstr>
      <vt:lpstr>Project Scope</vt:lpstr>
      <vt:lpstr>Architecture Big Picture</vt:lpstr>
      <vt:lpstr>Project Methodology </vt:lpstr>
      <vt:lpstr>Project Role &amp; Responsibilities </vt:lpstr>
      <vt:lpstr>Project Milestones</vt:lpstr>
      <vt:lpstr>Project Plan</vt:lpstr>
      <vt:lpstr>Project Budgeting</vt:lpstr>
      <vt:lpstr>Project Tools </vt:lpstr>
      <vt:lpstr>8- Project Deliverables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Zeeshan Chandio</cp:lastModifiedBy>
  <cp:revision>106</cp:revision>
  <dcterms:created xsi:type="dcterms:W3CDTF">2015-09-21T23:32:20Z</dcterms:created>
  <dcterms:modified xsi:type="dcterms:W3CDTF">2024-07-29T11:23:31Z</dcterms:modified>
</cp:coreProperties>
</file>