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8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CE6927-1EFD-401E-8E51-8327D48E3A1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881880" y="8686800"/>
            <a:ext cx="2975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00E4A75-F2C2-4FFD-925B-233FAB3FCCD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Img"/>
          </p:nvPr>
        </p:nvSpPr>
        <p:spPr>
          <a:xfrm>
            <a:off x="197280" y="695160"/>
            <a:ext cx="6463440" cy="3427920"/>
          </a:xfrm>
          <a:prstGeom prst="rect">
            <a:avLst/>
          </a:prstGeom>
        </p:spPr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881880" y="8686800"/>
            <a:ext cx="2975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A07C82-B43A-4126-9CDD-4A96761CF9F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Img"/>
          </p:nvPr>
        </p:nvSpPr>
        <p:spPr>
          <a:xfrm>
            <a:off x="197280" y="695160"/>
            <a:ext cx="6463440" cy="3427920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881880" y="8686800"/>
            <a:ext cx="2975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B114AF-1777-4C64-B7C3-69DCCB90BE3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ldImg"/>
          </p:nvPr>
        </p:nvSpPr>
        <p:spPr>
          <a:xfrm>
            <a:off x="197280" y="695160"/>
            <a:ext cx="6463440" cy="3427920"/>
          </a:xfrm>
          <a:prstGeom prst="rect">
            <a:avLst/>
          </a:prstGeom>
        </p:spPr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881880" y="8686800"/>
            <a:ext cx="2975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FFB6EC9-331B-43CF-9A6A-5EEB20DEEF8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ldImg"/>
          </p:nvPr>
        </p:nvSpPr>
        <p:spPr>
          <a:xfrm>
            <a:off x="197280" y="695160"/>
            <a:ext cx="6463440" cy="3427920"/>
          </a:xfrm>
          <a:prstGeom prst="rect">
            <a:avLst/>
          </a:prstGeom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881880" y="8686800"/>
            <a:ext cx="2975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F6D0DE-220E-4230-9C90-EB554DDCBB8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Img"/>
          </p:nvPr>
        </p:nvSpPr>
        <p:spPr>
          <a:xfrm>
            <a:off x="197280" y="695160"/>
            <a:ext cx="6463440" cy="3427920"/>
          </a:xfrm>
          <a:prstGeom prst="rect">
            <a:avLst/>
          </a:prstGeom>
        </p:spPr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881880" y="8686800"/>
            <a:ext cx="2975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84DF1E-8320-40D6-8E50-B2E13A29DE3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ldImg"/>
          </p:nvPr>
        </p:nvSpPr>
        <p:spPr>
          <a:xfrm>
            <a:off x="197280" y="695160"/>
            <a:ext cx="6463440" cy="3427920"/>
          </a:xfrm>
          <a:prstGeom prst="rect">
            <a:avLst/>
          </a:prstGeom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ABAC4C-8B80-452A-8E0D-B2A060CFE447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41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B74E15-8BEE-4851-B010-9EA0C4F2C585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1FFD74-30A3-497A-9910-2F352A6CC226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2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D34794-35B6-43A7-B1AF-83B6B45E99AD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168" name="CustomShape 2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5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6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7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9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0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1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2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3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4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5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6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7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9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PlaceHolder 20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407593-4D08-4762-8E8D-95D54D856421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88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facom.ufu.br/~backes/gsi011/Aula05-Busca.pdf" TargetMode="External"/><Relationship Id="rId2" Type="http://schemas.openxmlformats.org/officeDocument/2006/relationships/hyperlink" Target="https://www.ime.usp.br/~pf/analise_de_algoritmos/aulas/guloso.html" TargetMode="External"/><Relationship Id="rId3" Type="http://schemas.openxmlformats.org/officeDocument/2006/relationships/hyperlink" Target="https://sites.google.com/site/tecprojalgoritmos/tecnicas-de-projetos/algoritmo-guloso" TargetMode="External"/><Relationship Id="rId4" Type="http://schemas.openxmlformats.org/officeDocument/2006/relationships/hyperlink" Target="https://www.ic.unicamp.br/~meidanis/courses/mo417/2003s1/aulas/2003-04-09.html" TargetMode="External"/><Relationship Id="rId5" Type="http://schemas.openxmlformats.org/officeDocument/2006/relationships/hyperlink" Target="https://www.ime.usp.br/~pf/analise_de_algoritmos/aulas/dijkstra.html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65440" y="1025280"/>
            <a:ext cx="4800600" cy="16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 </a:t>
            </a: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Método Guloso</a:t>
            </a:r>
            <a:endParaRPr b="0" lang="pt-BR" sz="2800" spc="-1" strike="noStrike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 </a:t>
            </a: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Divisão e Conquista</a:t>
            </a:r>
            <a:endParaRPr b="0" lang="pt-BR" sz="2800" spc="-1" strike="noStrike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 </a:t>
            </a: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Programação Dinâmica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06760" y="2787840"/>
            <a:ext cx="7426800" cy="20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Vitória dos Santos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Lucas Santos Bispo de Oliveira 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Marcus Vinicius Sousa de Jesus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3f3f3"/>
                </a:solidFill>
                <a:latin typeface="Georgia"/>
                <a:ea typeface="Georgia"/>
              </a:rPr>
              <a:t>Ibra Có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3f3f3"/>
                </a:solidFill>
                <a:latin typeface="Georgia"/>
                <a:ea typeface="Georgia"/>
              </a:rPr>
              <a:t>Luis Carlos Santos Garrido Filho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28560" y="87084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Algoritmo guloso na programação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28560" y="1993320"/>
            <a:ext cx="7886520" cy="1805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215640">
              <a:lnSpc>
                <a:spcPct val="90000"/>
              </a:lnSpc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Nem todo algoritmo guloso pode ser resolvido em programação dinâmica , e lógico o mesmo vale para a estratégia do algoritmo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15640">
              <a:lnSpc>
                <a:spcPct val="9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A estratégia gulosa depende que deixe um subproblema para ser resolvido para que a escolha não dependa de soluções futuras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37800">
              <a:lnSpc>
                <a:spcPct val="90000"/>
              </a:lnSpc>
              <a:spcBef>
                <a:spcPts val="7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200"/>
            <a:ext cx="822852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Divisão e Conquista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203120"/>
            <a:ext cx="822852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Georgia"/>
                <a:ea typeface="Georgia"/>
              </a:rPr>
              <a:t>Introdução</a:t>
            </a:r>
            <a:endParaRPr b="0" lang="pt-BR" sz="2400" spc="-1" strike="noStrike">
              <a:latin typeface="Arial"/>
            </a:endParaRPr>
          </a:p>
          <a:p>
            <a:pPr indent="-95040" algn="just">
              <a:lnSpc>
                <a:spcPct val="150000"/>
              </a:lnSpc>
              <a:spcBef>
                <a:spcPts val="1301"/>
              </a:spcBef>
              <a:buClr>
                <a:srgbClr val="ffffff"/>
              </a:buClr>
              <a:buFont typeface="Georgia"/>
              <a:buChar char="➔"/>
              <a:tabLst>
                <a:tab algn="l" pos="0"/>
              </a:tabLst>
            </a:pPr>
            <a:r>
              <a:rPr b="0" lang="pt-BR" sz="3300" spc="-1" strike="noStrike">
                <a:solidFill>
                  <a:srgbClr val="ffffff"/>
                </a:solidFill>
                <a:latin typeface="Georgia"/>
                <a:ea typeface="Georgia"/>
              </a:rPr>
              <a:t> </a:t>
            </a: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A técnica de divisão e conquista basea-se na ideia de dividir um determinado problema maior (principal) em problemas menores até que se resolva o problema principal. </a:t>
            </a:r>
            <a:endParaRPr b="0" lang="pt-BR" sz="1800" spc="-1" strike="noStrike">
              <a:latin typeface="Arial"/>
            </a:endParaRPr>
          </a:p>
          <a:p>
            <a:pPr indent="-95040" algn="just">
              <a:lnSpc>
                <a:spcPct val="150000"/>
              </a:lnSpc>
              <a:spcBef>
                <a:spcPts val="1301"/>
              </a:spcBef>
              <a:buClr>
                <a:srgbClr val="ffffff"/>
              </a:buClr>
              <a:buFont typeface="Georgia"/>
              <a:buChar char="➔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Existem diversos problemas que são resolvidos usando a técnica de          divisão e conquista, por exemplo, ordenação dos números usando merge sort, Torre de Hanoi , tec...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560" y="761400"/>
            <a:ext cx="822852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Problema: Busca binária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560" y="1903320"/>
            <a:ext cx="8228520" cy="21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42720" algn="just">
              <a:lnSpc>
                <a:spcPct val="150000"/>
              </a:lnSpc>
              <a:buClr>
                <a:srgbClr val="ffffff"/>
              </a:buClr>
              <a:buFont typeface="Arial"/>
              <a:buChar char="➔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Uma das práticas mais comuns no uso da busca binária é para encontrar um dado elemento em um vetor de inteiros. Por exemplo, um vetor com inúmeras informações  e com isso queira-se buscar um determinado elemento baseado numa chave (item procurado).</a:t>
            </a:r>
            <a:endParaRPr b="0" lang="pt-BR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ffffff"/>
              </a:buClr>
              <a:buFont typeface="Arial"/>
              <a:buChar char="➔"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Observação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: supondo que o vetor esteja ordenado.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954360" y="1307880"/>
            <a:ext cx="7597080" cy="383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   </a:t>
            </a: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início                                                                                        meio       início                            meio                                      fim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          </a:t>
            </a: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0                       1                       2                   3                    4                5                6                    7                     8                    9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5" name="Table 2"/>
          <p:cNvGraphicFramePr/>
          <p:nvPr/>
        </p:nvGraphicFramePr>
        <p:xfrm>
          <a:off x="1133640" y="2714400"/>
          <a:ext cx="7238520" cy="380520"/>
        </p:xfrm>
        <a:graphic>
          <a:graphicData uri="http://schemas.openxmlformats.org/drawingml/2006/table">
            <a:tbl>
              <a:tblPr/>
              <a:tblGrid>
                <a:gridCol w="723600"/>
                <a:gridCol w="723600"/>
                <a:gridCol w="723600"/>
                <a:gridCol w="723600"/>
                <a:gridCol w="723600"/>
                <a:gridCol w="723600"/>
                <a:gridCol w="723600"/>
                <a:gridCol w="723600"/>
                <a:gridCol w="723600"/>
                <a:gridCol w="726120"/>
              </a:tblGrid>
              <a:tr h="487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6" name="Google Shape;216;p26" descr=""/>
          <p:cNvPicPr/>
          <p:nvPr/>
        </p:nvPicPr>
        <p:blipFill>
          <a:blip r:embed="rId1"/>
          <a:stretch/>
        </p:blipFill>
        <p:spPr>
          <a:xfrm>
            <a:off x="1297440" y="1830960"/>
            <a:ext cx="342720" cy="359640"/>
          </a:xfrm>
          <a:prstGeom prst="rect">
            <a:avLst/>
          </a:prstGeom>
          <a:ln>
            <a:noFill/>
          </a:ln>
        </p:spPr>
      </p:pic>
      <p:pic>
        <p:nvPicPr>
          <p:cNvPr id="257" name="Google Shape;217;p26" descr=""/>
          <p:cNvPicPr/>
          <p:nvPr/>
        </p:nvPicPr>
        <p:blipFill>
          <a:blip r:embed="rId2"/>
          <a:stretch/>
        </p:blipFill>
        <p:spPr>
          <a:xfrm>
            <a:off x="4313880" y="1830960"/>
            <a:ext cx="342720" cy="359640"/>
          </a:xfrm>
          <a:prstGeom prst="rect">
            <a:avLst/>
          </a:prstGeom>
          <a:ln>
            <a:noFill/>
          </a:ln>
        </p:spPr>
      </p:pic>
      <p:pic>
        <p:nvPicPr>
          <p:cNvPr id="258" name="Google Shape;218;p26" descr=""/>
          <p:cNvPicPr/>
          <p:nvPr/>
        </p:nvPicPr>
        <p:blipFill>
          <a:blip r:embed="rId3"/>
          <a:stretch/>
        </p:blipFill>
        <p:spPr>
          <a:xfrm>
            <a:off x="4887000" y="1764360"/>
            <a:ext cx="514080" cy="492840"/>
          </a:xfrm>
          <a:prstGeom prst="rect">
            <a:avLst/>
          </a:prstGeom>
          <a:ln>
            <a:noFill/>
          </a:ln>
        </p:spPr>
      </p:pic>
      <p:pic>
        <p:nvPicPr>
          <p:cNvPr id="259" name="Google Shape;219;p26" descr=""/>
          <p:cNvPicPr/>
          <p:nvPr/>
        </p:nvPicPr>
        <p:blipFill>
          <a:blip r:embed="rId4"/>
          <a:stretch/>
        </p:blipFill>
        <p:spPr>
          <a:xfrm>
            <a:off x="6201000" y="1710000"/>
            <a:ext cx="514080" cy="485280"/>
          </a:xfrm>
          <a:prstGeom prst="rect">
            <a:avLst/>
          </a:prstGeom>
          <a:ln>
            <a:noFill/>
          </a:ln>
        </p:spPr>
      </p:pic>
      <p:pic>
        <p:nvPicPr>
          <p:cNvPr id="260" name="Google Shape;220;p26" descr=""/>
          <p:cNvPicPr/>
          <p:nvPr/>
        </p:nvPicPr>
        <p:blipFill>
          <a:blip r:embed="rId5"/>
          <a:stretch/>
        </p:blipFill>
        <p:spPr>
          <a:xfrm>
            <a:off x="7774560" y="1812960"/>
            <a:ext cx="342720" cy="396000"/>
          </a:xfrm>
          <a:prstGeom prst="rect">
            <a:avLst/>
          </a:prstGeom>
          <a:ln>
            <a:noFill/>
          </a:ln>
        </p:spPr>
      </p:pic>
      <p:graphicFrame>
        <p:nvGraphicFramePr>
          <p:cNvPr id="261" name="Table 3"/>
          <p:cNvGraphicFramePr/>
          <p:nvPr/>
        </p:nvGraphicFramePr>
        <p:xfrm>
          <a:off x="1133640" y="3347280"/>
          <a:ext cx="4792680" cy="1878120"/>
        </p:xfrm>
        <a:graphic>
          <a:graphicData uri="http://schemas.openxmlformats.org/drawingml/2006/table">
            <a:tbl>
              <a:tblPr/>
              <a:tblGrid>
                <a:gridCol w="2396160"/>
                <a:gridCol w="2396520"/>
              </a:tblGrid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Item (chave)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80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início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fi</a:t>
                      </a: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03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meio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(inicio </a:t>
                      </a: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+</a:t>
                      </a: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fim) ÷2</a:t>
                      </a: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                            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27;p27" descr=""/>
          <p:cNvPicPr/>
          <p:nvPr/>
        </p:nvPicPr>
        <p:blipFill>
          <a:blip r:embed="rId1"/>
          <a:stretch/>
        </p:blipFill>
        <p:spPr>
          <a:xfrm>
            <a:off x="587880" y="130680"/>
            <a:ext cx="7902000" cy="483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411120"/>
            <a:ext cx="822852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Validade Técnica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20312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42720" algn="just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 desempenho desse algoritmo é muito superior ao de busca linear;</a:t>
            </a:r>
            <a:endParaRPr b="0" lang="pt-BR" sz="1800" spc="-1" strike="noStrike"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 </a:t>
            </a: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 pior caso caracteriza-se pela situação do elemento que buscamos não estar no vetor;</a:t>
            </a:r>
            <a:endParaRPr b="0" lang="pt-BR" sz="1800" spc="-1" strike="noStrike"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O(1), melhor caso: a chave está no meio do vetor;</a:t>
            </a:r>
            <a:endParaRPr b="0" lang="pt-BR" sz="1800" spc="-1" strike="noStrike"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O(logN), pior caso: quando o elemento não existir;</a:t>
            </a:r>
            <a:endParaRPr b="0" lang="pt-BR" sz="1800" spc="-1" strike="noStrike"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ffffff"/>
              </a:buClr>
              <a:buFont typeface="Georgia"/>
              <a:buChar char="➔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O(logN), caso médio;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3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Programação dinâmica</a:t>
            </a:r>
            <a:br/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775400" y="3789360"/>
            <a:ext cx="393408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3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pt-BR" sz="3050" spc="-1" strike="noStrike">
                <a:solidFill>
                  <a:srgbClr val="ffffff"/>
                </a:solidFill>
                <a:latin typeface="Georgia"/>
                <a:ea typeface="Georgia"/>
              </a:rPr>
              <a:t>Algoritmo de Dijkstra</a:t>
            </a:r>
            <a:endParaRPr b="0" lang="pt-BR" sz="3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 rot="2670000">
            <a:off x="6814440" y="381240"/>
            <a:ext cx="1871640" cy="1836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7073640" y="352080"/>
            <a:ext cx="418320" cy="3499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6511680" y="1343160"/>
            <a:ext cx="418320" cy="3499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8221320" y="420840"/>
            <a:ext cx="418320" cy="3499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8309880" y="1575720"/>
            <a:ext cx="418320" cy="3499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7338240" y="2196360"/>
            <a:ext cx="418320" cy="3499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 rot="10800000">
            <a:off x="7283160" y="702000"/>
            <a:ext cx="264240" cy="149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 flipH="1" rot="10800000">
            <a:off x="6869160" y="720000"/>
            <a:ext cx="1413360" cy="6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9"/>
          <p:cNvSpPr/>
          <p:nvPr/>
        </p:nvSpPr>
        <p:spPr>
          <a:xfrm>
            <a:off x="7679520" y="913680"/>
            <a:ext cx="41832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7536960" y="1411200"/>
            <a:ext cx="35604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6798600" y="1925640"/>
            <a:ext cx="213840" cy="2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7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700" spc="-1" strike="noStrike"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>
            <a:off x="6580800" y="849240"/>
            <a:ext cx="356040" cy="2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>
            <a:off x="6798600" y="69480"/>
            <a:ext cx="213840" cy="2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8098560" y="-63720"/>
            <a:ext cx="356040" cy="4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15"/>
          <p:cNvSpPr/>
          <p:nvPr/>
        </p:nvSpPr>
        <p:spPr>
          <a:xfrm>
            <a:off x="8454960" y="1962000"/>
            <a:ext cx="2642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CustomShape 16"/>
          <p:cNvSpPr/>
          <p:nvPr/>
        </p:nvSpPr>
        <p:spPr>
          <a:xfrm>
            <a:off x="7973640" y="2132280"/>
            <a:ext cx="2642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3" name="CustomShape 17"/>
          <p:cNvSpPr/>
          <p:nvPr/>
        </p:nvSpPr>
        <p:spPr>
          <a:xfrm>
            <a:off x="7440480" y="2546640"/>
            <a:ext cx="2138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284" name="Table 18"/>
          <p:cNvGraphicFramePr/>
          <p:nvPr/>
        </p:nvGraphicFramePr>
        <p:xfrm>
          <a:off x="43920" y="2663640"/>
          <a:ext cx="7238520" cy="2285640"/>
        </p:xfrm>
        <a:graphic>
          <a:graphicData uri="http://schemas.openxmlformats.org/drawingml/2006/table">
            <a:tbl>
              <a:tblPr/>
              <a:tblGrid>
                <a:gridCol w="1206360"/>
                <a:gridCol w="1206360"/>
                <a:gridCol w="1206360"/>
                <a:gridCol w="1206360"/>
                <a:gridCol w="1206360"/>
                <a:gridCol w="120672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(0,A)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5" name="CustomShape 19"/>
          <p:cNvSpPr/>
          <p:nvPr/>
        </p:nvSpPr>
        <p:spPr>
          <a:xfrm>
            <a:off x="5963760" y="1483920"/>
            <a:ext cx="464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latin typeface="Lato"/>
                <a:ea typeface="Lato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 rot="2545800">
            <a:off x="6636960" y="361800"/>
            <a:ext cx="2035800" cy="19972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6873120" y="313200"/>
            <a:ext cx="470880" cy="3661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6240600" y="1350720"/>
            <a:ext cx="470880" cy="3661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8165160" y="385200"/>
            <a:ext cx="470880" cy="3661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8264520" y="1594080"/>
            <a:ext cx="470880" cy="3661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7170840" y="2243880"/>
            <a:ext cx="470880" cy="3661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 rot="10800000">
            <a:off x="7108920" y="680040"/>
            <a:ext cx="297720" cy="156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8"/>
          <p:cNvSpPr/>
          <p:nvPr/>
        </p:nvSpPr>
        <p:spPr>
          <a:xfrm flipH="1" rot="10800000">
            <a:off x="6642360" y="698040"/>
            <a:ext cx="1590840" cy="70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9"/>
          <p:cNvSpPr/>
          <p:nvPr/>
        </p:nvSpPr>
        <p:spPr>
          <a:xfrm>
            <a:off x="7554960" y="901080"/>
            <a:ext cx="47088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95" name="CustomShape 10"/>
          <p:cNvSpPr/>
          <p:nvPr/>
        </p:nvSpPr>
        <p:spPr>
          <a:xfrm>
            <a:off x="7394400" y="1422000"/>
            <a:ext cx="400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>
            <a:off x="6563520" y="1960560"/>
            <a:ext cx="24120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7" name="CustomShape 12"/>
          <p:cNvSpPr/>
          <p:nvPr/>
        </p:nvSpPr>
        <p:spPr>
          <a:xfrm>
            <a:off x="6318360" y="833760"/>
            <a:ext cx="40068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>
            <a:off x="6663240" y="114120"/>
            <a:ext cx="29772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14"/>
          <p:cNvSpPr/>
          <p:nvPr/>
        </p:nvSpPr>
        <p:spPr>
          <a:xfrm>
            <a:off x="8026920" y="72360"/>
            <a:ext cx="40068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0" name="CustomShape 15"/>
          <p:cNvSpPr/>
          <p:nvPr/>
        </p:nvSpPr>
        <p:spPr>
          <a:xfrm>
            <a:off x="8427960" y="1998360"/>
            <a:ext cx="29772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1" name="CustomShape 16"/>
          <p:cNvSpPr/>
          <p:nvPr/>
        </p:nvSpPr>
        <p:spPr>
          <a:xfrm>
            <a:off x="7886160" y="2176920"/>
            <a:ext cx="29772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CustomShape 17"/>
          <p:cNvSpPr/>
          <p:nvPr/>
        </p:nvSpPr>
        <p:spPr>
          <a:xfrm>
            <a:off x="7285680" y="2610360"/>
            <a:ext cx="24120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3" name="CustomShape 18"/>
          <p:cNvSpPr/>
          <p:nvPr/>
        </p:nvSpPr>
        <p:spPr>
          <a:xfrm rot="10800000">
            <a:off x="6643440" y="1663920"/>
            <a:ext cx="596520" cy="63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4" name="Table 19"/>
          <p:cNvGraphicFramePr/>
          <p:nvPr/>
        </p:nvGraphicFramePr>
        <p:xfrm>
          <a:off x="43920" y="2663640"/>
          <a:ext cx="7238520" cy="2285640"/>
        </p:xfrm>
        <a:graphic>
          <a:graphicData uri="http://schemas.openxmlformats.org/drawingml/2006/table">
            <a:tbl>
              <a:tblPr/>
              <a:tblGrid>
                <a:gridCol w="1206360"/>
                <a:gridCol w="1206360"/>
                <a:gridCol w="1206360"/>
                <a:gridCol w="1206360"/>
                <a:gridCol w="1206360"/>
                <a:gridCol w="120672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(0,A)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(9,B)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CustomShape 20"/>
          <p:cNvSpPr/>
          <p:nvPr/>
        </p:nvSpPr>
        <p:spPr>
          <a:xfrm>
            <a:off x="5618880" y="1269000"/>
            <a:ext cx="297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latin typeface="Lato"/>
                <a:ea typeface="Lato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 rot="2325600">
            <a:off x="6663960" y="371160"/>
            <a:ext cx="1837440" cy="1802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6837120" y="395640"/>
            <a:ext cx="448920" cy="306720"/>
          </a:xfrm>
          <a:prstGeom prst="ellipse">
            <a:avLst/>
          </a:prstGeom>
          <a:solidFill>
            <a:srgbClr val="efefe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234120" y="1265040"/>
            <a:ext cx="448920" cy="3067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8069040" y="455760"/>
            <a:ext cx="448920" cy="306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8163720" y="1468440"/>
            <a:ext cx="448920" cy="3067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7121160" y="2013120"/>
            <a:ext cx="448920" cy="3067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 rot="10800000">
            <a:off x="7062120" y="703080"/>
            <a:ext cx="283680" cy="13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 flipH="1" rot="10800000">
            <a:off x="6617160" y="718560"/>
            <a:ext cx="1516680" cy="5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9"/>
          <p:cNvSpPr/>
          <p:nvPr/>
        </p:nvSpPr>
        <p:spPr>
          <a:xfrm>
            <a:off x="7487280" y="888120"/>
            <a:ext cx="44892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15" name="CustomShape 10"/>
          <p:cNvSpPr/>
          <p:nvPr/>
        </p:nvSpPr>
        <p:spPr>
          <a:xfrm>
            <a:off x="7334280" y="1324440"/>
            <a:ext cx="38196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6541920" y="1775520"/>
            <a:ext cx="230040" cy="1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>
            <a:off x="6308640" y="831600"/>
            <a:ext cx="381960" cy="1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318" name="CustomShape 13"/>
          <p:cNvSpPr/>
          <p:nvPr/>
        </p:nvSpPr>
        <p:spPr>
          <a:xfrm>
            <a:off x="6472080" y="82800"/>
            <a:ext cx="44892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9" name="CustomShape 14"/>
          <p:cNvSpPr/>
          <p:nvPr/>
        </p:nvSpPr>
        <p:spPr>
          <a:xfrm>
            <a:off x="7871040" y="0"/>
            <a:ext cx="44892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0" name="CustomShape 15"/>
          <p:cNvSpPr/>
          <p:nvPr/>
        </p:nvSpPr>
        <p:spPr>
          <a:xfrm>
            <a:off x="7803000" y="1956960"/>
            <a:ext cx="2836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1" name="CustomShape 16"/>
          <p:cNvSpPr/>
          <p:nvPr/>
        </p:nvSpPr>
        <p:spPr>
          <a:xfrm>
            <a:off x="7230600" y="2320200"/>
            <a:ext cx="2300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2" name="CustomShape 17"/>
          <p:cNvSpPr/>
          <p:nvPr/>
        </p:nvSpPr>
        <p:spPr>
          <a:xfrm rot="10800000">
            <a:off x="6617880" y="1527480"/>
            <a:ext cx="569160" cy="53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8"/>
          <p:cNvSpPr/>
          <p:nvPr/>
        </p:nvSpPr>
        <p:spPr>
          <a:xfrm>
            <a:off x="6837120" y="395640"/>
            <a:ext cx="448920" cy="3067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4" name="CustomShape 19"/>
          <p:cNvSpPr/>
          <p:nvPr/>
        </p:nvSpPr>
        <p:spPr>
          <a:xfrm>
            <a:off x="6234120" y="1265040"/>
            <a:ext cx="448920" cy="3067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5" name="CustomShape 20"/>
          <p:cNvSpPr/>
          <p:nvPr/>
        </p:nvSpPr>
        <p:spPr>
          <a:xfrm>
            <a:off x="8069040" y="455760"/>
            <a:ext cx="448920" cy="30672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>
            <a:off x="8163720" y="1468440"/>
            <a:ext cx="448920" cy="306720"/>
          </a:xfrm>
          <a:prstGeom prst="ellipse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7" name="CustomShape 22"/>
          <p:cNvSpPr/>
          <p:nvPr/>
        </p:nvSpPr>
        <p:spPr>
          <a:xfrm>
            <a:off x="7121160" y="2013120"/>
            <a:ext cx="448920" cy="30672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8" name="CustomShape 23"/>
          <p:cNvSpPr/>
          <p:nvPr/>
        </p:nvSpPr>
        <p:spPr>
          <a:xfrm rot="10800000">
            <a:off x="7062120" y="703080"/>
            <a:ext cx="283680" cy="13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4"/>
          <p:cNvSpPr/>
          <p:nvPr/>
        </p:nvSpPr>
        <p:spPr>
          <a:xfrm flipH="1" rot="10800000">
            <a:off x="6617160" y="718560"/>
            <a:ext cx="1516680" cy="5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5"/>
          <p:cNvSpPr/>
          <p:nvPr/>
        </p:nvSpPr>
        <p:spPr>
          <a:xfrm>
            <a:off x="7487280" y="888120"/>
            <a:ext cx="44892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31" name="CustomShape 26"/>
          <p:cNvSpPr/>
          <p:nvPr/>
        </p:nvSpPr>
        <p:spPr>
          <a:xfrm>
            <a:off x="7334280" y="1324440"/>
            <a:ext cx="38196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32" name="CustomShape 27"/>
          <p:cNvSpPr/>
          <p:nvPr/>
        </p:nvSpPr>
        <p:spPr>
          <a:xfrm>
            <a:off x="6541920" y="1775520"/>
            <a:ext cx="230040" cy="1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3" name="CustomShape 28"/>
          <p:cNvSpPr/>
          <p:nvPr/>
        </p:nvSpPr>
        <p:spPr>
          <a:xfrm>
            <a:off x="6308640" y="831600"/>
            <a:ext cx="381960" cy="1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334" name="CustomShape 29"/>
          <p:cNvSpPr/>
          <p:nvPr/>
        </p:nvSpPr>
        <p:spPr>
          <a:xfrm>
            <a:off x="7803000" y="1956960"/>
            <a:ext cx="2836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5" name="CustomShape 30"/>
          <p:cNvSpPr/>
          <p:nvPr/>
        </p:nvSpPr>
        <p:spPr>
          <a:xfrm>
            <a:off x="7230600" y="2320200"/>
            <a:ext cx="2300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6" name="CustomShape 31"/>
          <p:cNvSpPr/>
          <p:nvPr/>
        </p:nvSpPr>
        <p:spPr>
          <a:xfrm rot="10800000">
            <a:off x="6617880" y="1527480"/>
            <a:ext cx="569160" cy="53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2"/>
          <p:cNvSpPr/>
          <p:nvPr/>
        </p:nvSpPr>
        <p:spPr>
          <a:xfrm>
            <a:off x="8319600" y="1807200"/>
            <a:ext cx="2836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8" name="CustomShape 33"/>
          <p:cNvSpPr/>
          <p:nvPr/>
        </p:nvSpPr>
        <p:spPr>
          <a:xfrm flipH="1" rot="10800000">
            <a:off x="7504200" y="1731240"/>
            <a:ext cx="724680" cy="32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9" name="Table 34"/>
          <p:cNvGraphicFramePr/>
          <p:nvPr/>
        </p:nvGraphicFramePr>
        <p:xfrm>
          <a:off x="43920" y="2663640"/>
          <a:ext cx="7238520" cy="2285280"/>
        </p:xfrm>
        <a:graphic>
          <a:graphicData uri="http://schemas.openxmlformats.org/drawingml/2006/table">
            <a:tbl>
              <a:tblPr/>
              <a:tblGrid>
                <a:gridCol w="1206360"/>
                <a:gridCol w="1206360"/>
                <a:gridCol w="1206360"/>
                <a:gridCol w="1206360"/>
                <a:gridCol w="1206360"/>
                <a:gridCol w="120672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(0,A)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(9,B)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0" name="CustomShape 35"/>
          <p:cNvSpPr/>
          <p:nvPr/>
        </p:nvSpPr>
        <p:spPr>
          <a:xfrm>
            <a:off x="5779080" y="1318680"/>
            <a:ext cx="464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latin typeface="Lato"/>
                <a:ea typeface="Lato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ALGORITMO GULOSO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Georgia"/>
                <a:ea typeface="Georgia"/>
              </a:rPr>
              <a:t>PARTE DE LUIS CARLOS SANTOS GARRIDO FILHO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 rot="2494800">
            <a:off x="6903720" y="399600"/>
            <a:ext cx="1690560" cy="1658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7091280" y="373680"/>
            <a:ext cx="396360" cy="299160"/>
          </a:xfrm>
          <a:prstGeom prst="ellipse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6559200" y="1221120"/>
            <a:ext cx="396360" cy="29916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8178480" y="432360"/>
            <a:ext cx="396360" cy="29916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8262360" y="1419840"/>
            <a:ext cx="396360" cy="299160"/>
          </a:xfrm>
          <a:prstGeom prst="ellipse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7341840" y="1950840"/>
            <a:ext cx="396360" cy="29916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 rot="10800000">
            <a:off x="7290000" y="673560"/>
            <a:ext cx="250200" cy="12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8"/>
          <p:cNvSpPr/>
          <p:nvPr/>
        </p:nvSpPr>
        <p:spPr>
          <a:xfrm flipH="1" rot="10800000">
            <a:off x="6897960" y="688320"/>
            <a:ext cx="133848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9"/>
          <p:cNvSpPr/>
          <p:nvPr/>
        </p:nvSpPr>
        <p:spPr>
          <a:xfrm>
            <a:off x="7665120" y="853920"/>
            <a:ext cx="39636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50" name="CustomShape 10"/>
          <p:cNvSpPr/>
          <p:nvPr/>
        </p:nvSpPr>
        <p:spPr>
          <a:xfrm>
            <a:off x="7530120" y="1279440"/>
            <a:ext cx="33732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6830640" y="1719360"/>
            <a:ext cx="202680" cy="1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6624360" y="798840"/>
            <a:ext cx="337320" cy="1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6662520" y="68760"/>
            <a:ext cx="5022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7897320" y="0"/>
            <a:ext cx="50220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5" name="CustomShape 15"/>
          <p:cNvSpPr/>
          <p:nvPr/>
        </p:nvSpPr>
        <p:spPr>
          <a:xfrm>
            <a:off x="7943760" y="1896120"/>
            <a:ext cx="25020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7382160" y="2320200"/>
            <a:ext cx="36936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7" name="CustomShape 17"/>
          <p:cNvSpPr/>
          <p:nvPr/>
        </p:nvSpPr>
        <p:spPr>
          <a:xfrm rot="10800000">
            <a:off x="6897600" y="1477440"/>
            <a:ext cx="50220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8"/>
          <p:cNvSpPr/>
          <p:nvPr/>
        </p:nvSpPr>
        <p:spPr>
          <a:xfrm flipH="1" rot="10800000">
            <a:off x="6897960" y="629280"/>
            <a:ext cx="251280" cy="63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9"/>
          <p:cNvSpPr/>
          <p:nvPr/>
        </p:nvSpPr>
        <p:spPr>
          <a:xfrm>
            <a:off x="8399880" y="1750320"/>
            <a:ext cx="25020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CustomShape 20"/>
          <p:cNvSpPr/>
          <p:nvPr/>
        </p:nvSpPr>
        <p:spPr>
          <a:xfrm flipH="1" rot="10800000">
            <a:off x="7679880" y="1675800"/>
            <a:ext cx="639720" cy="3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1" name="Table 21"/>
          <p:cNvGraphicFramePr/>
          <p:nvPr/>
        </p:nvGraphicFramePr>
        <p:xfrm>
          <a:off x="43920" y="2663640"/>
          <a:ext cx="7238520" cy="2285640"/>
        </p:xfrm>
        <a:graphic>
          <a:graphicData uri="http://schemas.openxmlformats.org/drawingml/2006/table">
            <a:tbl>
              <a:tblPr/>
              <a:tblGrid>
                <a:gridCol w="1206360"/>
                <a:gridCol w="1206360"/>
                <a:gridCol w="1206360"/>
                <a:gridCol w="1206360"/>
                <a:gridCol w="1206360"/>
                <a:gridCol w="120672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(0,A)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(9,B)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2" name="CustomShape 22"/>
          <p:cNvSpPr/>
          <p:nvPr/>
        </p:nvSpPr>
        <p:spPr>
          <a:xfrm>
            <a:off x="6032160" y="1269720"/>
            <a:ext cx="464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latin typeface="Lato"/>
                <a:ea typeface="Lato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 rot="2332800">
            <a:off x="6521040" y="381240"/>
            <a:ext cx="1903320" cy="1866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"/>
          <p:cNvSpPr/>
          <p:nvPr/>
        </p:nvSpPr>
        <p:spPr>
          <a:xfrm>
            <a:off x="6701400" y="404280"/>
            <a:ext cx="464040" cy="318600"/>
          </a:xfrm>
          <a:prstGeom prst="ellipse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6077880" y="1306800"/>
            <a:ext cx="464040" cy="31860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7975440" y="466920"/>
            <a:ext cx="464040" cy="318600"/>
          </a:xfrm>
          <a:prstGeom prst="ellipse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8073720" y="1518480"/>
            <a:ext cx="464040" cy="318600"/>
          </a:xfrm>
          <a:prstGeom prst="ellipse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6995160" y="2083680"/>
            <a:ext cx="464040" cy="318600"/>
          </a:xfrm>
          <a:prstGeom prst="ellipse">
            <a:avLst/>
          </a:prstGeom>
          <a:solidFill>
            <a:srgbClr val="a4c2f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9" name="CustomShape 7"/>
          <p:cNvSpPr/>
          <p:nvPr/>
        </p:nvSpPr>
        <p:spPr>
          <a:xfrm rot="10800000">
            <a:off x="6933960" y="723240"/>
            <a:ext cx="29340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 flipH="1" rot="10800000">
            <a:off x="6474240" y="739440"/>
            <a:ext cx="1568520" cy="61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7373880" y="915840"/>
            <a:ext cx="4640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72" name="CustomShape 10"/>
          <p:cNvSpPr/>
          <p:nvPr/>
        </p:nvSpPr>
        <p:spPr>
          <a:xfrm>
            <a:off x="7215840" y="1368720"/>
            <a:ext cx="394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73" name="CustomShape 11"/>
          <p:cNvSpPr/>
          <p:nvPr/>
        </p:nvSpPr>
        <p:spPr>
          <a:xfrm>
            <a:off x="6396120" y="1837080"/>
            <a:ext cx="237960" cy="1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4" name="CustomShape 12"/>
          <p:cNvSpPr/>
          <p:nvPr/>
        </p:nvSpPr>
        <p:spPr>
          <a:xfrm>
            <a:off x="6154560" y="857160"/>
            <a:ext cx="394920" cy="1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375" name="CustomShape 13"/>
          <p:cNvSpPr/>
          <p:nvPr/>
        </p:nvSpPr>
        <p:spPr>
          <a:xfrm>
            <a:off x="6396120" y="135000"/>
            <a:ext cx="237960" cy="1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6" name="CustomShape 14"/>
          <p:cNvSpPr/>
          <p:nvPr/>
        </p:nvSpPr>
        <p:spPr>
          <a:xfrm>
            <a:off x="8186760" y="135000"/>
            <a:ext cx="237960" cy="1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>
            <a:off x="7700400" y="2025360"/>
            <a:ext cx="2930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7108560" y="2402640"/>
            <a:ext cx="2379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9" name="CustomShape 17"/>
          <p:cNvSpPr/>
          <p:nvPr/>
        </p:nvSpPr>
        <p:spPr>
          <a:xfrm rot="10800000">
            <a:off x="6474600" y="1579320"/>
            <a:ext cx="588600" cy="55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8"/>
          <p:cNvSpPr/>
          <p:nvPr/>
        </p:nvSpPr>
        <p:spPr>
          <a:xfrm flipH="1" rot="10800000">
            <a:off x="6473880" y="676800"/>
            <a:ext cx="294840" cy="67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9"/>
          <p:cNvSpPr/>
          <p:nvPr/>
        </p:nvSpPr>
        <p:spPr>
          <a:xfrm>
            <a:off x="8234640" y="1870200"/>
            <a:ext cx="2930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2" name="CustomShape 20"/>
          <p:cNvSpPr/>
          <p:nvPr/>
        </p:nvSpPr>
        <p:spPr>
          <a:xfrm flipH="1" rot="10800000">
            <a:off x="7392240" y="1791000"/>
            <a:ext cx="749520" cy="3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>
            <a:off x="7165800" y="563760"/>
            <a:ext cx="657720" cy="5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4" name="Table 22"/>
          <p:cNvGraphicFramePr/>
          <p:nvPr/>
        </p:nvGraphicFramePr>
        <p:xfrm>
          <a:off x="43920" y="2663640"/>
          <a:ext cx="7238520" cy="2285640"/>
        </p:xfrm>
        <a:graphic>
          <a:graphicData uri="http://schemas.openxmlformats.org/drawingml/2006/table">
            <a:tbl>
              <a:tblPr/>
              <a:tblGrid>
                <a:gridCol w="1206360"/>
                <a:gridCol w="1206360"/>
                <a:gridCol w="1206360"/>
                <a:gridCol w="1206360"/>
                <a:gridCol w="1206360"/>
                <a:gridCol w="120672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P3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(0,A)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(2,A)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(4,A)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(6,A)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(5,B)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(9,B)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(6,D)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latin typeface="Arial"/>
                          <a:ea typeface="Arial"/>
                        </a:rPr>
                        <a:t>(6,D)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385" name="CustomShape 23"/>
          <p:cNvSpPr/>
          <p:nvPr/>
        </p:nvSpPr>
        <p:spPr>
          <a:xfrm>
            <a:off x="5452200" y="1202040"/>
            <a:ext cx="464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latin typeface="Lato"/>
                <a:ea typeface="Lato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4;p35" descr=""/>
          <p:cNvPicPr/>
          <p:nvPr/>
        </p:nvPicPr>
        <p:blipFill>
          <a:blip r:embed="rId1"/>
          <a:srcRect l="7873" t="16457" r="52967" b="10846"/>
          <a:stretch/>
        </p:blipFill>
        <p:spPr>
          <a:xfrm>
            <a:off x="2419920" y="107280"/>
            <a:ext cx="4592520" cy="493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9;p36" descr=""/>
          <p:cNvPicPr/>
          <p:nvPr/>
        </p:nvPicPr>
        <p:blipFill>
          <a:blip r:embed="rId1"/>
          <a:srcRect l="8015" t="22234" r="54387" b="8912"/>
          <a:stretch/>
        </p:blipFill>
        <p:spPr>
          <a:xfrm>
            <a:off x="2202480" y="121680"/>
            <a:ext cx="4680360" cy="483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205200"/>
            <a:ext cx="822852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900" spc="-1" strike="noStrike">
                <a:solidFill>
                  <a:srgbClr val="ffffff"/>
                </a:solidFill>
                <a:latin typeface="Georgia"/>
                <a:ea typeface="Georgia"/>
              </a:rPr>
              <a:t>Referências</a:t>
            </a:r>
            <a:endParaRPr b="0" lang="pt-BR" sz="29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1203480"/>
            <a:ext cx="8228520" cy="36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ff"/>
                </a:solidFill>
                <a:latin typeface="Georgia"/>
                <a:ea typeface="Georgia"/>
              </a:rPr>
              <a:t>Disponível em: &lt; </a:t>
            </a:r>
            <a:r>
              <a:rPr b="0" lang="pt-BR" sz="1200" spc="-1" strike="noStrike" u="sng">
                <a:solidFill>
                  <a:srgbClr val="7890cd"/>
                </a:solidFill>
                <a:uFillTx/>
                <a:latin typeface="Georgia"/>
                <a:ea typeface="Georgia"/>
                <a:hlinkClick r:id="rId1"/>
              </a:rPr>
              <a:t>http://www.facom.ufu.br/~backes/gsi011/Aula05-Busca.pdf</a:t>
            </a:r>
            <a:r>
              <a:rPr b="0" lang="pt-BR" sz="1200" spc="-1" strike="noStrike">
                <a:solidFill>
                  <a:srgbClr val="ffffff"/>
                </a:solidFill>
                <a:latin typeface="Georgia"/>
                <a:ea typeface="Georgia"/>
              </a:rPr>
              <a:t> &gt;. Acesso dia: 16 de out. 2020.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r>
              <a:rPr b="0" lang="pt-BR" sz="1200" spc="-1" strike="noStrike" u="sng">
                <a:solidFill>
                  <a:srgbClr val="7890cd"/>
                </a:solidFill>
                <a:uFillTx/>
                <a:latin typeface="Georgia"/>
                <a:ea typeface="Georgia"/>
                <a:hlinkClick r:id="rId2"/>
              </a:rPr>
              <a:t>https://www.ime.usp.br/~pf/analise_de_algoritmos/aulas/guloso.html</a:t>
            </a:r>
            <a:endParaRPr b="0" lang="pt-BR" sz="1200" spc="-1" strike="noStrike">
              <a:latin typeface="Arial"/>
            </a:endParaRPr>
          </a:p>
          <a:p>
            <a:pPr marL="177840">
              <a:lnSpc>
                <a:spcPct val="9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17784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1200" spc="-1" strike="noStrike" u="sng">
                <a:solidFill>
                  <a:srgbClr val="7890cd"/>
                </a:solidFill>
                <a:uFillTx/>
                <a:latin typeface="Georgia"/>
                <a:ea typeface="Georgia"/>
                <a:hlinkClick r:id="rId3"/>
              </a:rPr>
              <a:t>https://sites.google.com/site/tecprojalgoritmos/tecnicas-de-projetos/algoritmo-guloso</a:t>
            </a:r>
            <a:endParaRPr b="0" lang="pt-BR" sz="1200" spc="-1" strike="noStrike">
              <a:latin typeface="Arial"/>
            </a:endParaRPr>
          </a:p>
          <a:p>
            <a:pPr marL="17784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ff"/>
                </a:solidFill>
                <a:latin typeface="Georgia"/>
                <a:ea typeface="Georgia"/>
              </a:rPr>
              <a:t>     </a:t>
            </a:r>
            <a:r>
              <a:rPr b="0" lang="pt-BR" sz="1200" spc="-1" strike="noStrike" u="sng">
                <a:solidFill>
                  <a:srgbClr val="7890cd"/>
                </a:solidFill>
                <a:uFillTx/>
                <a:latin typeface="Georgia"/>
                <a:ea typeface="Georgia"/>
                <a:hlinkClick r:id="rId4"/>
              </a:rPr>
              <a:t>https://www.ic.unicamp.br/~meidanis/courses/mo417/2003s1/aulas/2003-04-09.html</a:t>
            </a:r>
            <a:r>
              <a:rPr b="0" lang="pt-BR" sz="1200" spc="-1" strike="noStrike">
                <a:solidFill>
                  <a:srgbClr val="ffffff"/>
                </a:solidFill>
                <a:latin typeface="Georgia"/>
                <a:ea typeface="Georgia"/>
              </a:rPr>
              <a:t>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700" spc="-1" strike="noStrike">
                <a:solidFill>
                  <a:srgbClr val="ffffff"/>
                </a:solidFill>
                <a:latin typeface="Georgia"/>
                <a:ea typeface="Georgia"/>
              </a:rPr>
              <a:t>   </a:t>
            </a:r>
            <a:r>
              <a:rPr b="0" lang="pt-BR" sz="1200" spc="-1" strike="noStrike" u="sng">
                <a:solidFill>
                  <a:srgbClr val="7890cd"/>
                </a:solidFill>
                <a:uFillTx/>
                <a:latin typeface="Georgia"/>
                <a:ea typeface="Georgia"/>
                <a:hlinkClick r:id="rId5"/>
              </a:rPr>
              <a:t>https://www.ime.usp.br/~pf/analise_de_algoritmos/aulas/dijkstra.html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pt-BR" sz="1700" spc="-1" strike="noStrike">
                <a:solidFill>
                  <a:srgbClr val="ffffff"/>
                </a:solidFill>
                <a:latin typeface="Georgia"/>
                <a:ea typeface="Georgia"/>
              </a:rPr>
              <a:t>   </a:t>
            </a:r>
            <a:r>
              <a:rPr b="0" lang="pt-BR" sz="1200" spc="-1" strike="noStrike">
                <a:solidFill>
                  <a:srgbClr val="ffffff"/>
                </a:solidFill>
                <a:latin typeface="Georgia"/>
                <a:ea typeface="Georgia"/>
              </a:rPr>
              <a:t>https://www.youtube.com/watch?v=aJ_2c9NVCIc&amp;t=296s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28560" y="76212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Introdução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28560" y="1844640"/>
            <a:ext cx="7886520" cy="2089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114120" algn="just">
              <a:lnSpc>
                <a:spcPct val="150000"/>
              </a:lnSpc>
              <a:spcAft>
                <a:spcPts val="1599"/>
              </a:spcAft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Com o avanço da tecnologia e do mundo é sempre preciso pensar em soluções rápidas para resolver certos problemas imediatos que vão desde calcular o troco devolvendo o menor número de moedas possível até calcular a distância de um local, e para isto se foi criado os algoritmos gulosos.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Conceito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78960" y="178632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 algoritmo guloso tem como principal objetivo fazer escolhas que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parecem ser ótimas para o problema/momento sempre procurando o maior/menor valor possível sendo que os resultados exibidos são definitivos, resultados estes que passam a ser adotados pela solução que o algoritmo constrói.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37800">
              <a:lnSpc>
                <a:spcPct val="90000"/>
              </a:lnSpc>
              <a:spcBef>
                <a:spcPts val="7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28560" y="57240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Máximo e maximal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93360" y="1635840"/>
            <a:ext cx="7886520" cy="2447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215640">
              <a:lnSpc>
                <a:spcPct val="150000"/>
              </a:lnSpc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Tendo um determinado conjunto S {1...n} um elemento X é máximo se não for encontrado neste conjunto um y maior que x(|Y|&gt;|X|).é maximal se não existir Y em S igual a Y ⊃ X,ou seja:se nenhum elemento de S é super conjunto próprio de X, apesar de ser muito parecido nem todo máximo é maximal em sua essência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37800">
              <a:lnSpc>
                <a:spcPct val="90000"/>
              </a:lnSpc>
              <a:spcBef>
                <a:spcPts val="7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Exemplo: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628560" y="1369080"/>
            <a:ext cx="7886520" cy="1981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209160">
              <a:lnSpc>
                <a:spcPct val="150000"/>
              </a:lnSpc>
              <a:buClr>
                <a:srgbClr val="1b212c"/>
              </a:buClr>
              <a:buFont typeface="Georgia"/>
              <a:buChar char="●"/>
            </a:pPr>
            <a:r>
              <a:rPr b="0" lang="pt-BR" sz="1700" spc="-1" strike="noStrike">
                <a:solidFill>
                  <a:srgbClr val="ffffff"/>
                </a:solidFill>
                <a:latin typeface="Georgia"/>
                <a:ea typeface="Georgia"/>
              </a:rPr>
              <a:t>Tendo uma coleção de números{1,2},{2,3},{4,5},{1,2,3},{1,2,4},{2,3,4,5}e{1,3,4,5}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177840" indent="-209160">
              <a:lnSpc>
                <a:spcPct val="150000"/>
              </a:lnSpc>
              <a:spcBef>
                <a:spcPts val="799"/>
              </a:spcBef>
              <a:spcAft>
                <a:spcPts val="1599"/>
              </a:spcAft>
              <a:buClr>
                <a:srgbClr val="1b212c"/>
              </a:buClr>
              <a:buFont typeface="Georgia"/>
              <a:buChar char="●"/>
            </a:pPr>
            <a:r>
              <a:rPr b="0" lang="pt-BR" sz="1700" spc="-1" strike="noStrike">
                <a:solidFill>
                  <a:srgbClr val="ffffff"/>
                </a:solidFill>
                <a:latin typeface="Georgia"/>
                <a:ea typeface="Georgia"/>
              </a:rPr>
              <a:t>S teria como máximos:{2,3,4,5}(que são números não contidos em S)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Georgia"/>
                <a:ea typeface="Georgia"/>
              </a:rPr>
              <a:t>Na programação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28560" y="1369080"/>
            <a:ext cx="7886520" cy="2401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215640">
              <a:lnSpc>
                <a:spcPct val="150000"/>
              </a:lnSpc>
              <a:spcAft>
                <a:spcPts val="1599"/>
              </a:spcAft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Procurar por um elemento máximo de S é, em geral, uma tarefa computacionalmente pesada (pois exige que todos os elementos de S sejam examinados).  Já encontrar um elemento maximal de S é muito fácil.  Basta aplicar o seguinte algoritmo guloso, que abocanha o primeiro Y aceitável que vê pela frente: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17040" y="493200"/>
            <a:ext cx="7909920" cy="4156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202680">
              <a:lnSpc>
                <a:spcPct val="70000"/>
              </a:lnSpc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 escolha algum X em 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 enquanto X ⊂ Y para algum Y em 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____ faça  X ← 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 devolva 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É ainda mais fácil encontrar um elemento maximal se a coleção S tiver caráter hereditário, ou seja, se tiver a seguinte propriedade: para cada X em S, todos os subconjuntos de X também estão em S.  Nesse caso, basta executar o seguinte algoritmo guloso: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 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 X ← {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 para cada k em {1,…,n} faça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____ Y ← X ∪ {k}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____ se Y está em 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_______ então  X ← 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02680">
              <a:lnSpc>
                <a:spcPct val="7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_ devolva 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88560">
              <a:lnSpc>
                <a:spcPct val="70000"/>
              </a:lnSpc>
              <a:spcBef>
                <a:spcPts val="7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700" spc="-1" strike="noStrike">
                <a:solidFill>
                  <a:srgbClr val="ffffff"/>
                </a:solidFill>
                <a:latin typeface="Georgia"/>
                <a:ea typeface="Georgia"/>
              </a:rPr>
              <a:t>Na programação dinâmica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215640">
              <a:lnSpc>
                <a:spcPct val="80000"/>
              </a:lnSpc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É difícil diferenciar o algoritmo guloso de um algoritmo de programação dinâmica mas podemos observar algumas coisas: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15640">
              <a:lnSpc>
                <a:spcPct val="8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Enquanto um algoritmo guloso pega somente a alternativa mais promissora o algoritmo dinâmico explora todos os elementos da lista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15640">
              <a:lnSpc>
                <a:spcPct val="8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O algoritmo guloso é mais rápido que o dinâmico devido a sua seleção direta e única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15640">
              <a:lnSpc>
                <a:spcPct val="8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Nunca muda sua decisão , já o dinâmico pode se arrepender e gerar diferentes resultados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215640">
              <a:lnSpc>
                <a:spcPct val="80000"/>
              </a:lnSpc>
              <a:spcBef>
                <a:spcPts val="799"/>
              </a:spcBef>
              <a:buClr>
                <a:srgbClr val="1b212c"/>
              </a:buClr>
              <a:buFont typeface="Georgia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Georgia"/>
                <a:ea typeface="Georgia"/>
              </a:rPr>
              <a:t>Porém a correção do algoritmo guloso é mais difícil do que de um algoritmo dinâmico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2020-10-28T21:50:36Z</dcterms:modified>
  <cp:revision>1</cp:revision>
  <dc:subject/>
  <dc:title/>
</cp:coreProperties>
</file>