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Proxima Nova"/>
      <p:regular r:id="rId21"/>
      <p:bold r:id="rId22"/>
      <p:italic r:id="rId23"/>
      <p:boldItalic r:id="rId24"/>
    </p:embeddedFont>
    <p:embeddedFont>
      <p:font typeface="Roboto"/>
      <p:regular r:id="rId25"/>
      <p:bold r:id="rId26"/>
      <p:italic r:id="rId27"/>
      <p:boldItalic r:id="rId28"/>
    </p:embeddedFont>
    <p:embeddedFont>
      <p:font typeface="Lobster"/>
      <p:regular r:id="rId29"/>
    </p:embeddedFont>
    <p:embeddedFont>
      <p:font typeface="Amatic SC"/>
      <p:regular r:id="rId30"/>
      <p:bold r:id="rId31"/>
    </p:embeddedFont>
    <p:embeddedFont>
      <p:font typeface="Alfa Slab One"/>
      <p:regular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ProximaNova-bold.fntdata"/><Relationship Id="rId21" Type="http://schemas.openxmlformats.org/officeDocument/2006/relationships/font" Target="fonts/ProximaNova-regular.fntdata"/><Relationship Id="rId24" Type="http://schemas.openxmlformats.org/officeDocument/2006/relationships/font" Target="fonts/ProximaNova-boldItalic.fntdata"/><Relationship Id="rId23" Type="http://schemas.openxmlformats.org/officeDocument/2006/relationships/font" Target="fonts/ProximaNova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bold.fntdata"/><Relationship Id="rId25" Type="http://schemas.openxmlformats.org/officeDocument/2006/relationships/font" Target="fonts/Roboto-regular.fntdata"/><Relationship Id="rId28" Type="http://schemas.openxmlformats.org/officeDocument/2006/relationships/font" Target="fonts/Roboto-boldItalic.fntdata"/><Relationship Id="rId27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obster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AmaticSC-bold.fntdata"/><Relationship Id="rId30" Type="http://schemas.openxmlformats.org/officeDocument/2006/relationships/font" Target="fonts/AmaticSC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AlfaSlabOne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9dbb90682c_2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9dbb90682c_2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9dbb90682c_1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9dbb90682c_1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9dbb90682c_1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9dbb90682c_1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9dbb90682c_9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9dbb90682c_9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nothing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9dbb90682c_12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9dbb90682c_12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9dbb90682c_1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9dbb90682c_1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9db349300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9db349300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9dbb90682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9dbb90682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9dbb90682c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9dbb90682c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9dbb90682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9dbb90682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9dbb90682c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9dbb90682c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9dbb90682c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9dbb90682c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9dbb90682c_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9dbb90682c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9dbb90682c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9dbb90682c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edugate.asu.edu.jo/" TargetMode="External"/><Relationship Id="rId4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markdownguide.org/extended-syntax/#strikethrough" TargetMode="External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ASU Presentation Test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Abdullrahman Ghazal</a:t>
            </a:r>
            <a:endParaRPr/>
          </a:p>
        </p:txBody>
      </p:sp>
      <p:sp>
        <p:nvSpPr>
          <p:cNvPr id="122" name="Google Shape;122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solidFill>
            <a:srgbClr val="38761D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3" name="Google Shape;12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5975" y="1484588"/>
            <a:ext cx="6424925" cy="774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5975" y="2309225"/>
            <a:ext cx="6424925" cy="525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Ayman Harb</a:t>
            </a:r>
            <a:endParaRPr/>
          </a:p>
        </p:txBody>
      </p:sp>
      <p:sp>
        <p:nvSpPr>
          <p:cNvPr id="136" name="Google Shape;136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solidFill>
            <a:srgbClr val="0C343D"/>
          </a:solidFill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Command</a:t>
            </a:r>
            <a:r>
              <a:rPr lang="en"/>
              <a:t>: Style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Description </a:t>
            </a:r>
            <a:r>
              <a:rPr lang="en"/>
              <a:t>: change the style of the text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Example :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***Ayman Harb***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Output :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7" name="Google Shape;13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8988" y="3201600"/>
            <a:ext cx="2047875" cy="78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/>
          <p:nvPr>
            <p:ph type="title"/>
          </p:nvPr>
        </p:nvSpPr>
        <p:spPr>
          <a:xfrm>
            <a:off x="163775" y="1539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420">
                <a:solidFill>
                  <a:srgbClr val="FF0000"/>
                </a:solidFill>
              </a:rPr>
              <a:t>Athamneh</a:t>
            </a:r>
            <a:endParaRPr sz="3420">
              <a:solidFill>
                <a:srgbClr val="FF0000"/>
              </a:solidFill>
            </a:endParaRPr>
          </a:p>
        </p:txBody>
      </p:sp>
      <p:sp>
        <p:nvSpPr>
          <p:cNvPr id="143" name="Google Shape;143;p25"/>
          <p:cNvSpPr txBox="1"/>
          <p:nvPr>
            <p:ph idx="1" type="body"/>
          </p:nvPr>
        </p:nvSpPr>
        <p:spPr>
          <a:xfrm>
            <a:off x="388875" y="1005350"/>
            <a:ext cx="7980900" cy="3240900"/>
          </a:xfrm>
          <a:prstGeom prst="rect">
            <a:avLst/>
          </a:prstGeom>
          <a:solidFill>
            <a:schemeClr val="dk1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goat</a:t>
            </a:r>
            <a:endParaRPr/>
          </a:p>
        </p:txBody>
      </p:sp>
      <p:sp>
        <p:nvSpPr>
          <p:cNvPr id="144" name="Google Shape;144;p25"/>
          <p:cNvSpPr/>
          <p:nvPr/>
        </p:nvSpPr>
        <p:spPr>
          <a:xfrm>
            <a:off x="7280225" y="1082575"/>
            <a:ext cx="1008900" cy="1008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يا هلا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0C343D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Jawad 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50" name="Google Shape;150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solidFill>
            <a:srgbClr val="0C343D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Command :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Example :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/>
              <a:t> </a:t>
            </a:r>
            <a:endParaRPr b="1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u="sng">
                <a:solidFill>
                  <a:srgbClr val="212529"/>
                </a:solidFill>
                <a:highlight>
                  <a:schemeClr val="lt1"/>
                </a:highlight>
                <a:latin typeface="Amatic SC"/>
                <a:ea typeface="Amatic SC"/>
                <a:cs typeface="Amatic SC"/>
                <a:sym typeface="Amatic SC"/>
              </a:rPr>
              <a:t>Batool</a:t>
            </a:r>
            <a:endParaRPr i="1" u="sng">
              <a:solidFill>
                <a:srgbClr val="212529"/>
              </a:solidFill>
              <a:highlight>
                <a:schemeClr val="lt1"/>
              </a:highlight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56" name="Google Shape;156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Command: link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Example:[ASU](</a:t>
            </a:r>
            <a:r>
              <a:rPr b="1" lang="en" u="sng">
                <a:solidFill>
                  <a:schemeClr val="hlink"/>
                </a:solidFill>
                <a:hlinkClick r:id="rId3"/>
              </a:rPr>
              <a:t>https://edugate.asu.edu.jo/</a:t>
            </a:r>
            <a:r>
              <a:rPr b="1" lang="en"/>
              <a:t>)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/>
              <a:t>OutPut:</a:t>
            </a:r>
            <a:endParaRPr b="1"/>
          </a:p>
        </p:txBody>
      </p:sp>
      <p:pic>
        <p:nvPicPr>
          <p:cNvPr id="157" name="Google Shape;157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1400" y="2336188"/>
            <a:ext cx="1197025" cy="72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Jalal Kiswani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Command</a:t>
            </a:r>
            <a:r>
              <a:rPr lang="en"/>
              <a:t>:   # Heading :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Description</a:t>
            </a:r>
            <a:r>
              <a:rPr lang="en"/>
              <a:t>: This command add heading to the document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Example: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# Main Title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Output: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Include Screenshot of the output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IBRAHIM MOHAMMAD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solidFill>
            <a:srgbClr val="00FFFF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en" sz="1440">
                <a:solidFill>
                  <a:srgbClr val="FFFFFF"/>
                </a:solidFill>
                <a:latin typeface="Lobster"/>
                <a:ea typeface="Lobster"/>
                <a:cs typeface="Lobster"/>
                <a:sym typeface="Lobster"/>
              </a:rPr>
              <a:t>*****</a:t>
            </a:r>
            <a:endParaRPr sz="1440">
              <a:solidFill>
                <a:srgbClr val="FFFFFF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523"/>
              <a:buNone/>
            </a:pPr>
            <a:r>
              <a:t/>
            </a:r>
            <a:endParaRPr sz="1440">
              <a:solidFill>
                <a:srgbClr val="FFFFFF"/>
              </a:solidFill>
              <a:latin typeface="Lobster"/>
              <a:ea typeface="Lobster"/>
              <a:cs typeface="Lobster"/>
              <a:sym typeface="Lobster"/>
            </a:endParaRPr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6900" y="1253250"/>
            <a:ext cx="4252584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568175" y="3453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Ahmad Abughbosh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425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" sz="1625">
                <a:highlight>
                  <a:srgbClr val="999999"/>
                </a:highlight>
              </a:rPr>
              <a:t> </a:t>
            </a:r>
            <a:r>
              <a:rPr lang="en" sz="1625">
                <a:solidFill>
                  <a:schemeClr val="lt1"/>
                </a:solidFill>
                <a:highlight>
                  <a:srgbClr val="999999"/>
                </a:highlight>
              </a:rPr>
              <a:t>Highlight</a:t>
            </a:r>
            <a:endParaRPr sz="1625">
              <a:solidFill>
                <a:schemeClr val="lt1"/>
              </a:solidFill>
              <a:highlight>
                <a:srgbClr val="999999"/>
              </a:highlight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en" sz="1625">
                <a:solidFill>
                  <a:schemeClr val="lt1"/>
                </a:solidFill>
                <a:highlight>
                  <a:srgbClr val="999999"/>
                </a:highlight>
              </a:rPr>
              <a:t>Command</a:t>
            </a:r>
            <a:r>
              <a:rPr lang="en" sz="1625">
                <a:highlight>
                  <a:srgbClr val="999999"/>
                </a:highlight>
              </a:rPr>
              <a:t>: </a:t>
            </a:r>
            <a:r>
              <a:rPr lang="en" sz="1625">
                <a:highlight>
                  <a:schemeClr val="lt1"/>
                </a:highlight>
              </a:rPr>
              <a:t>==Highlight==, </a:t>
            </a:r>
            <a:r>
              <a:rPr lang="en" sz="1625">
                <a:highlight>
                  <a:schemeClr val="lt1"/>
                </a:highlight>
              </a:rPr>
              <a:t>Subscript</a:t>
            </a:r>
            <a:endParaRPr sz="1625"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en" sz="1625">
                <a:solidFill>
                  <a:schemeClr val="lt1"/>
                </a:solidFill>
                <a:highlight>
                  <a:schemeClr val="dk2"/>
                </a:highlight>
              </a:rPr>
              <a:t>Example</a:t>
            </a:r>
            <a:r>
              <a:rPr lang="en" sz="1625">
                <a:highlight>
                  <a:schemeClr val="lt1"/>
                </a:highlight>
              </a:rPr>
              <a:t>:</a:t>
            </a:r>
            <a:endParaRPr sz="1625"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rPr lang="en" sz="1625">
                <a:highlight>
                  <a:srgbClr val="FFFFFF"/>
                </a:highlight>
              </a:rPr>
              <a:t>I need to highlight these ==very important words==</a:t>
            </a:r>
            <a:endParaRPr sz="1625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en" sz="1625">
                <a:highlight>
                  <a:srgbClr val="FFFFFF"/>
                </a:highlight>
              </a:rPr>
              <a:t>==ASU==</a:t>
            </a:r>
            <a:endParaRPr sz="1625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en" sz="1625">
                <a:highlight>
                  <a:srgbClr val="FFFFFF"/>
                </a:highlight>
              </a:rPr>
              <a:t>H~2~O</a:t>
            </a:r>
            <a:endParaRPr sz="1625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en" sz="1625">
                <a:solidFill>
                  <a:schemeClr val="lt1"/>
                </a:solidFill>
                <a:highlight>
                  <a:schemeClr val="dk2"/>
                </a:highlight>
              </a:rPr>
              <a:t>Results:</a:t>
            </a:r>
            <a:endParaRPr sz="1625">
              <a:solidFill>
                <a:schemeClr val="lt1"/>
              </a:solidFill>
              <a:highlight>
                <a:schemeClr val="dk2"/>
              </a:highlight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en" sz="1625">
                <a:highlight>
                  <a:schemeClr val="lt1"/>
                </a:highlight>
              </a:rPr>
              <a:t>I need to </a:t>
            </a:r>
            <a:r>
              <a:rPr lang="en" sz="1625">
                <a:highlight>
                  <a:schemeClr val="lt1"/>
                </a:highlight>
              </a:rPr>
              <a:t>highlight</a:t>
            </a:r>
            <a:r>
              <a:rPr lang="en" sz="1625">
                <a:highlight>
                  <a:schemeClr val="lt1"/>
                </a:highlight>
              </a:rPr>
              <a:t> these</a:t>
            </a:r>
            <a:r>
              <a:rPr lang="en" sz="1625">
                <a:highlight>
                  <a:srgbClr val="FFFF00"/>
                </a:highlight>
              </a:rPr>
              <a:t> </a:t>
            </a:r>
            <a:r>
              <a:rPr lang="en" sz="1625">
                <a:highlight>
                  <a:srgbClr val="FFFF00"/>
                </a:highlight>
              </a:rPr>
              <a:t>very important words</a:t>
            </a:r>
            <a:br>
              <a:rPr lang="en" sz="1625">
                <a:highlight>
                  <a:srgbClr val="FFFF00"/>
                </a:highlight>
              </a:rPr>
            </a:br>
            <a:r>
              <a:rPr lang="en" sz="1625">
                <a:highlight>
                  <a:srgbClr val="FFFF00"/>
                </a:highlight>
              </a:rPr>
              <a:t>ASU</a:t>
            </a:r>
            <a:endParaRPr sz="1625">
              <a:highlight>
                <a:srgbClr val="FFFF00"/>
              </a:highlight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en" sz="2100">
                <a:solidFill>
                  <a:schemeClr val="dk1"/>
                </a:solidFill>
              </a:rPr>
              <a:t>H</a:t>
            </a:r>
            <a:r>
              <a:rPr baseline="-25000" lang="en" sz="2100">
                <a:solidFill>
                  <a:schemeClr val="dk1"/>
                </a:solidFill>
              </a:rPr>
              <a:t>2</a:t>
            </a:r>
            <a:r>
              <a:rPr lang="en" sz="2100">
                <a:solidFill>
                  <a:schemeClr val="dk1"/>
                </a:solidFill>
              </a:rPr>
              <a:t>O</a:t>
            </a:r>
            <a:endParaRPr sz="2625">
              <a:highlight>
                <a:srgbClr val="FFFF00"/>
              </a:highlight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t/>
            </a:r>
            <a:endParaRPr sz="1625">
              <a:highlight>
                <a:srgbClr val="FFFF00"/>
              </a:highlight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t/>
            </a:r>
            <a:endParaRPr sz="1625">
              <a:highlight>
                <a:srgbClr val="999999"/>
              </a:highlight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t/>
            </a:r>
            <a:endParaRPr sz="1625">
              <a:highlight>
                <a:srgbClr val="999999"/>
              </a:highlight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688"/>
              <a:buNone/>
            </a:pPr>
            <a:r>
              <a:t/>
            </a:r>
            <a:endParaRPr sz="1625">
              <a:highlight>
                <a:srgbClr val="999999"/>
              </a:highligh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94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320"/>
              <a:t>Musaab</a:t>
            </a:r>
            <a:endParaRPr sz="3320"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000">
                <a:solidFill>
                  <a:srgbClr val="007BFF"/>
                </a:solidFill>
                <a:highlight>
                  <a:srgbClr val="FFFFFF"/>
                </a:highlight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Strikethrough</a:t>
            </a:r>
            <a:endParaRPr sz="2300"/>
          </a:p>
        </p:txBody>
      </p:sp>
      <p:sp>
        <p:nvSpPr>
          <p:cNvPr id="83" name="Google Shape;83;p17"/>
          <p:cNvSpPr txBox="1"/>
          <p:nvPr/>
        </p:nvSpPr>
        <p:spPr>
          <a:xfrm>
            <a:off x="2516875" y="1810500"/>
            <a:ext cx="4114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5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~~The world is flat.~~</a:t>
            </a:r>
            <a:endParaRPr sz="2400">
              <a:solidFill>
                <a:schemeClr val="dk2"/>
              </a:solidFill>
            </a:endParaRPr>
          </a:p>
        </p:txBody>
      </p:sp>
      <p:sp>
        <p:nvSpPr>
          <p:cNvPr id="84" name="Google Shape;84;p17"/>
          <p:cNvSpPr txBox="1"/>
          <p:nvPr/>
        </p:nvSpPr>
        <p:spPr>
          <a:xfrm>
            <a:off x="3076950" y="2759200"/>
            <a:ext cx="3120300" cy="9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50" strike="sngStrike">
                <a:solidFill>
                  <a:schemeClr val="dk1"/>
                </a:solidFill>
              </a:rPr>
              <a:t>The world is flat.</a:t>
            </a:r>
            <a:endParaRPr sz="1750" strike="sngStrike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50" strike="sngStrike">
              <a:solidFill>
                <a:schemeClr val="dk1"/>
              </a:solidFill>
            </a:endParaRPr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40838" y="3357250"/>
            <a:ext cx="1666875" cy="55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294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12529"/>
                </a:solidFill>
                <a:highlight>
                  <a:schemeClr val="dk2"/>
                </a:highlight>
              </a:rPr>
              <a:t>Ahmad Mustafa</a:t>
            </a:r>
            <a:endParaRPr>
              <a:solidFill>
                <a:srgbClr val="212529"/>
              </a:solidFill>
              <a:highlight>
                <a:schemeClr val="dk2"/>
              </a:highlight>
            </a:endParaRPr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422550" y="10392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12529"/>
                </a:solidFill>
                <a:highlight>
                  <a:schemeClr val="dk2"/>
                </a:highlight>
                <a:latin typeface="Roboto"/>
                <a:ea typeface="Roboto"/>
                <a:cs typeface="Roboto"/>
                <a:sym typeface="Roboto"/>
              </a:rPr>
              <a:t>Command: Definition</a:t>
            </a:r>
            <a:endParaRPr sz="1200">
              <a:solidFill>
                <a:srgbClr val="212529"/>
              </a:solidFill>
              <a:highlight>
                <a:schemeClr val="dk2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12529"/>
                </a:solidFill>
                <a:highlight>
                  <a:schemeClr val="dk2"/>
                </a:highlight>
                <a:latin typeface="Roboto"/>
                <a:ea typeface="Roboto"/>
                <a:cs typeface="Roboto"/>
                <a:sym typeface="Roboto"/>
              </a:rPr>
              <a:t>Description: This command for explaining a </a:t>
            </a:r>
            <a:r>
              <a:rPr lang="en" sz="1200">
                <a:solidFill>
                  <a:srgbClr val="212529"/>
                </a:solidFill>
                <a:highlight>
                  <a:schemeClr val="dk2"/>
                </a:highlight>
                <a:latin typeface="Roboto"/>
                <a:ea typeface="Roboto"/>
                <a:cs typeface="Roboto"/>
                <a:sym typeface="Roboto"/>
              </a:rPr>
              <a:t>definition</a:t>
            </a:r>
            <a:endParaRPr sz="1200">
              <a:solidFill>
                <a:srgbClr val="212529"/>
              </a:solidFill>
              <a:highlight>
                <a:schemeClr val="dk2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12529"/>
                </a:solidFill>
                <a:highlight>
                  <a:schemeClr val="dk2"/>
                </a:highlight>
                <a:latin typeface="Roboto"/>
                <a:ea typeface="Roboto"/>
                <a:cs typeface="Roboto"/>
                <a:sym typeface="Roboto"/>
              </a:rPr>
              <a:t>Example:</a:t>
            </a:r>
            <a:endParaRPr sz="1200">
              <a:solidFill>
                <a:srgbClr val="212529"/>
              </a:solidFill>
              <a:highlight>
                <a:schemeClr val="dk2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chemeClr val="dk2"/>
                </a:highlight>
                <a:latin typeface="Roboto"/>
                <a:ea typeface="Roboto"/>
                <a:cs typeface="Roboto"/>
                <a:sym typeface="Roboto"/>
              </a:rPr>
              <a:t>Term</a:t>
            </a:r>
            <a:endParaRPr sz="1200">
              <a:solidFill>
                <a:srgbClr val="000000"/>
              </a:solidFill>
              <a:highlight>
                <a:schemeClr val="dk2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12529"/>
                </a:solidFill>
                <a:highlight>
                  <a:schemeClr val="dk2"/>
                </a:highlight>
                <a:latin typeface="Roboto"/>
                <a:ea typeface="Roboto"/>
                <a:cs typeface="Roboto"/>
                <a:sym typeface="Roboto"/>
              </a:rPr>
              <a:t>: </a:t>
            </a:r>
            <a:r>
              <a:rPr lang="en" sz="1200">
                <a:solidFill>
                  <a:srgbClr val="212529"/>
                </a:solidFill>
                <a:highlight>
                  <a:schemeClr val="dk2"/>
                </a:highlight>
                <a:latin typeface="Roboto"/>
                <a:ea typeface="Roboto"/>
                <a:cs typeface="Roboto"/>
                <a:sym typeface="Roboto"/>
              </a:rPr>
              <a:t>definition</a:t>
            </a:r>
            <a:endParaRPr sz="1200">
              <a:solidFill>
                <a:srgbClr val="212529"/>
              </a:solidFill>
              <a:highlight>
                <a:schemeClr val="dk2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chemeClr val="dk2"/>
                </a:highlight>
                <a:latin typeface="Roboto"/>
                <a:ea typeface="Roboto"/>
                <a:cs typeface="Roboto"/>
                <a:sym typeface="Roboto"/>
              </a:rPr>
              <a:t>Output:</a:t>
            </a:r>
            <a:endParaRPr sz="1200">
              <a:solidFill>
                <a:srgbClr val="000000"/>
              </a:solidFill>
              <a:highlight>
                <a:schemeClr val="dk2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3600">
              <a:solidFill>
                <a:srgbClr val="980000"/>
              </a:solidFill>
            </a:endParaRPr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738" y="3119400"/>
            <a:ext cx="6910519" cy="26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308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Khalifa Altawil</a:t>
            </a:r>
            <a:endParaRPr/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311700" y="959600"/>
            <a:ext cx="7697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Command</a:t>
            </a:r>
            <a:r>
              <a:rPr lang="en" sz="2300"/>
              <a:t>: (&lt;br&gt;)</a:t>
            </a:r>
            <a:endParaRPr sz="2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100"/>
              <a:t>Description: This command is </a:t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100"/>
              <a:t>used to break lin</a:t>
            </a:r>
            <a:r>
              <a:rPr lang="en" sz="2100"/>
              <a:t>es.</a:t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3200"/>
          </a:p>
        </p:txBody>
      </p:sp>
      <p:sp>
        <p:nvSpPr>
          <p:cNvPr id="99" name="Google Shape;99;p19"/>
          <p:cNvSpPr txBox="1"/>
          <p:nvPr>
            <p:ph idx="2" type="body"/>
          </p:nvPr>
        </p:nvSpPr>
        <p:spPr>
          <a:xfrm>
            <a:off x="4832400" y="1152475"/>
            <a:ext cx="3999900" cy="11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0" name="Google Shape;1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2238" y="577150"/>
            <a:ext cx="4772025" cy="329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ctrTitle"/>
          </p:nvPr>
        </p:nvSpPr>
        <p:spPr>
          <a:xfrm>
            <a:off x="1104975" y="-518275"/>
            <a:ext cx="7226400" cy="150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Mahmoud Samarah</a:t>
            </a:r>
            <a:endParaRPr/>
          </a:p>
        </p:txBody>
      </p:sp>
      <p:sp>
        <p:nvSpPr>
          <p:cNvPr id="106" name="Google Shape;106;p20"/>
          <p:cNvSpPr txBox="1"/>
          <p:nvPr>
            <p:ph idx="1" type="subTitle"/>
          </p:nvPr>
        </p:nvSpPr>
        <p:spPr>
          <a:xfrm>
            <a:off x="311700" y="987725"/>
            <a:ext cx="8520600" cy="48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t/>
            </a:r>
            <a:endParaRPr sz="1820"/>
          </a:p>
          <a:p>
            <a:pPr indent="0" lvl="0" marL="0" rtl="1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t/>
            </a:r>
            <a:endParaRPr sz="1820"/>
          </a:p>
        </p:txBody>
      </p:sp>
      <p:sp>
        <p:nvSpPr>
          <p:cNvPr id="107" name="Google Shape;107;p20"/>
          <p:cNvSpPr txBox="1"/>
          <p:nvPr/>
        </p:nvSpPr>
        <p:spPr>
          <a:xfrm>
            <a:off x="674725" y="1339650"/>
            <a:ext cx="2523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108" name="Google Shape;108;p20"/>
          <p:cNvSpPr txBox="1"/>
          <p:nvPr/>
        </p:nvSpPr>
        <p:spPr>
          <a:xfrm>
            <a:off x="5779100" y="1613450"/>
            <a:ext cx="3053100" cy="5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09" name="Google Shape;10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9850" y="1647450"/>
            <a:ext cx="5463813" cy="267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idx="1" type="body"/>
          </p:nvPr>
        </p:nvSpPr>
        <p:spPr>
          <a:xfrm>
            <a:off x="311700" y="0"/>
            <a:ext cx="8520600" cy="45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CCCCCC"/>
                </a:solidFill>
                <a:highlight>
                  <a:srgbClr val="0000FF"/>
                </a:highlight>
              </a:rPr>
              <a:t>Ahmad AbuZaid</a:t>
            </a:r>
            <a:endParaRPr b="1" sz="3000">
              <a:solidFill>
                <a:srgbClr val="CCCCCC"/>
              </a:solidFill>
              <a:highlight>
                <a:srgbClr val="0000FF"/>
              </a:highlight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en" sz="2400">
                <a:highlight>
                  <a:srgbClr val="999999"/>
                </a:highlight>
              </a:rPr>
              <a:t>Bold text (**(        )**)</a:t>
            </a:r>
            <a:endParaRPr b="1" i="1" sz="2400">
              <a:highlight>
                <a:srgbClr val="999999"/>
              </a:highlight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14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To bold text, add two asterisks or underscores before and after a word or phrase. To bold the middle of a word for emphasis, add two asterisks without spaces around the letters.</a:t>
            </a:r>
            <a:endParaRPr i="1" sz="14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Ex: </a:t>
            </a:r>
            <a:r>
              <a:rPr b="1" i="1" lang="en" sz="105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 just love **</a:t>
            </a:r>
            <a:r>
              <a:rPr b="1" i="1" lang="en" sz="1050">
                <a:solidFill>
                  <a:srgbClr val="212529"/>
                </a:solidFill>
                <a:highlight>
                  <a:schemeClr val="accent4"/>
                </a:highlight>
                <a:latin typeface="Courier New"/>
                <a:ea typeface="Courier New"/>
                <a:cs typeface="Courier New"/>
                <a:sym typeface="Courier New"/>
              </a:rPr>
              <a:t>bold text</a:t>
            </a:r>
            <a:r>
              <a:rPr b="1" i="1" lang="en" sz="105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**.</a:t>
            </a:r>
            <a:endParaRPr b="1" i="1" sz="1050">
              <a:solidFill>
                <a:srgbClr val="21252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i="1" sz="1050">
              <a:solidFill>
                <a:srgbClr val="21252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i="1" sz="1050">
              <a:solidFill>
                <a:srgbClr val="21252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b="1" i="1" lang="en" sz="195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Output </a:t>
            </a:r>
            <a:endParaRPr b="1" i="1" sz="1950">
              <a:solidFill>
                <a:srgbClr val="21252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15" name="Google Shape;11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8475" y="3508850"/>
            <a:ext cx="18158176" cy="92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6200" y="2287425"/>
            <a:ext cx="3103825" cy="56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