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  <p:sldId id="279" r:id="rId3"/>
    <p:sldId id="612" r:id="rId4"/>
    <p:sldId id="614" r:id="rId5"/>
    <p:sldId id="615" r:id="rId6"/>
    <p:sldId id="6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 Reiff" initials="CR" lastIdx="1" clrIdx="0">
    <p:extLst>
      <p:ext uri="{19B8F6BF-5375-455C-9EA6-DF929625EA0E}">
        <p15:presenceInfo xmlns:p15="http://schemas.microsoft.com/office/powerpoint/2012/main" userId="73ccf8c6d4c075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B4A"/>
    <a:srgbClr val="FCB414"/>
    <a:srgbClr val="282F39"/>
    <a:srgbClr val="007A7D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>
        <p:scale>
          <a:sx n="60" d="100"/>
          <a:sy n="60" d="100"/>
        </p:scale>
        <p:origin x="37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4376058"/>
            <a:ext cx="12192000" cy="2481942"/>
            <a:chOff x="0" y="5204122"/>
            <a:chExt cx="10506757" cy="1653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76F30A-447C-48A1-B84E-D436AF0BEB32}"/>
              </a:ext>
            </a:extLst>
          </p:cNvPr>
          <p:cNvGrpSpPr/>
          <p:nvPr/>
        </p:nvGrpSpPr>
        <p:grpSpPr>
          <a:xfrm>
            <a:off x="581097" y="4689511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D3D92ED4-AEF1-4E41-B93B-FB97F5BC9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B236241F-E108-4E5A-A67A-2CCD5375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5517E576-B23C-4D18-96FF-51733AC2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A481A547-63C7-452D-B73F-68F1941DB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0" y="810566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HMR-ASSAMESE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Ibrahim HASSANI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Lucas MONTATO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Clément REIFF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6D426E-90F0-4A7F-9FB4-9AFA99319362}"/>
              </a:ext>
            </a:extLst>
          </p:cNvPr>
          <p:cNvGrpSpPr/>
          <p:nvPr/>
        </p:nvGrpSpPr>
        <p:grpSpPr>
          <a:xfrm>
            <a:off x="10425623" y="4820784"/>
            <a:ext cx="959348" cy="1170156"/>
            <a:chOff x="7931851" y="2464731"/>
            <a:chExt cx="1002842" cy="1223210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A1D3055B-21A9-456F-92D5-3AB79D533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B1C77D41-A04A-4973-BC1B-6EA285FF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F4F85FB6-B3F8-486C-8024-5D3465E56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00B9A38B-F932-4E94-8D57-B389F30F3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14CA64D-AC43-4DD6-BA6C-65A2B9CAC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4CA1BB6-1CEA-4F33-932D-12A6CF4DE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42D3BA46-C851-4EDF-A8D2-45CF7B0CB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448384A2-35C8-4E17-958E-9B2221E22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1977A44-EA8B-4B92-A343-98D15D162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36F2FE51-267D-4BB0-9772-615CBB79C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86F42967-3FAD-401A-AC4E-9CBB99B6A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4B9AEB0F-22A7-48A3-8B45-76CF95673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A022BEBA-F7A5-4041-AF9C-E1FAC1A2F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FC3FE3DB-0F0B-439F-94C1-4CE8F917E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REX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77957" y="6251877"/>
            <a:ext cx="2437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15329" y="5873951"/>
            <a:ext cx="24360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54629" y="6244949"/>
            <a:ext cx="2437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ORIGINALITE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1" name="Group 108">
            <a:extLst>
              <a:ext uri="{FF2B5EF4-FFF2-40B4-BE49-F238E27FC236}">
                <a16:creationId xmlns:a16="http://schemas.microsoft.com/office/drawing/2014/main" id="{FF258EBE-B76E-4BF5-A2E3-33EB66F3491D}"/>
              </a:ext>
            </a:extLst>
          </p:cNvPr>
          <p:cNvGrpSpPr/>
          <p:nvPr/>
        </p:nvGrpSpPr>
        <p:grpSpPr>
          <a:xfrm>
            <a:off x="2978225" y="4692656"/>
            <a:ext cx="1241562" cy="1307331"/>
            <a:chOff x="5995988" y="2712903"/>
            <a:chExt cx="2457450" cy="2587625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02F4ED08-223E-4453-9206-406DF35C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EC273AA9-D643-45E9-8CE2-F02FAF17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55E45729-5B77-4027-8364-C56C89640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79">
            <a:extLst>
              <a:ext uri="{FF2B5EF4-FFF2-40B4-BE49-F238E27FC236}">
                <a16:creationId xmlns:a16="http://schemas.microsoft.com/office/drawing/2014/main" id="{D576F30A-447C-48A1-B84E-D436AF0BEB32}"/>
              </a:ext>
            </a:extLst>
          </p:cNvPr>
          <p:cNvGrpSpPr/>
          <p:nvPr/>
        </p:nvGrpSpPr>
        <p:grpSpPr>
          <a:xfrm>
            <a:off x="7976882" y="4697652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D3D92ED4-AEF1-4E41-B93B-FB97F5BC9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B236241F-E108-4E5A-A67A-2CCD5375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517E576-B23C-4D18-96FF-51733AC2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A481A547-63C7-452D-B73F-68F1941DB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79">
            <a:extLst>
              <a:ext uri="{FF2B5EF4-FFF2-40B4-BE49-F238E27FC236}">
                <a16:creationId xmlns:a16="http://schemas.microsoft.com/office/drawing/2014/main" id="{D576F30A-447C-48A1-B84E-D436AF0BEB32}"/>
              </a:ext>
            </a:extLst>
          </p:cNvPr>
          <p:cNvGrpSpPr/>
          <p:nvPr/>
        </p:nvGrpSpPr>
        <p:grpSpPr>
          <a:xfrm>
            <a:off x="5496670" y="4727265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D3D92ED4-AEF1-4E41-B93B-FB97F5BC9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B236241F-E108-4E5A-A67A-2CCD5375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5517E576-B23C-4D18-96FF-51733AC2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481A547-63C7-452D-B73F-68F1941DB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68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BDB02E-EEC5-4A03-951E-4D9D13DE18A7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A46F957-BB71-4A23-9A1A-766F6ED8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4E447141-7B0E-4E53-BF30-373846E3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B82E80B4-0DC0-40E8-8691-1A72DD21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0" y="-40426"/>
            <a:ext cx="71019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Présentation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équipe</a:t>
            </a:r>
            <a:endParaRPr lang="en-US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endParaRPr lang="en-US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1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-10183" y="6004197"/>
            <a:ext cx="12192000" cy="839562"/>
            <a:chOff x="0" y="5204122"/>
            <a:chExt cx="10506757" cy="165387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8060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6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1265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67774" y="6237636"/>
            <a:ext cx="2437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05146" y="5859710"/>
            <a:ext cx="24360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9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44446" y="6230708"/>
            <a:ext cx="2437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Originalité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4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5935287"/>
            <a:ext cx="12192000" cy="922713"/>
            <a:chOff x="0" y="5204122"/>
            <a:chExt cx="10506757" cy="16538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1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22841" y="6251877"/>
            <a:ext cx="16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REX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2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77957" y="6251877"/>
            <a:ext cx="24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15329" y="5873951"/>
            <a:ext cx="243608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4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54629" y="6244949"/>
            <a:ext cx="243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8BB34A2-6E06-4D07-9F20-92FE9BD1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77574"/>
              </p:ext>
            </p:extLst>
          </p:nvPr>
        </p:nvGraphicFramePr>
        <p:xfrm>
          <a:off x="870790" y="966205"/>
          <a:ext cx="10134992" cy="4900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7187">
                  <a:extLst>
                    <a:ext uri="{9D8B030D-6E8A-4147-A177-3AD203B41FA5}">
                      <a16:colId xmlns:a16="http://schemas.microsoft.com/office/drawing/2014/main" val="3101483860"/>
                    </a:ext>
                  </a:extLst>
                </a:gridCol>
                <a:gridCol w="3086896">
                  <a:extLst>
                    <a:ext uri="{9D8B030D-6E8A-4147-A177-3AD203B41FA5}">
                      <a16:colId xmlns:a16="http://schemas.microsoft.com/office/drawing/2014/main" val="2402791058"/>
                    </a:ext>
                  </a:extLst>
                </a:gridCol>
                <a:gridCol w="1764508">
                  <a:extLst>
                    <a:ext uri="{9D8B030D-6E8A-4147-A177-3AD203B41FA5}">
                      <a16:colId xmlns:a16="http://schemas.microsoft.com/office/drawing/2014/main" val="4173001005"/>
                    </a:ext>
                  </a:extLst>
                </a:gridCol>
                <a:gridCol w="1908570">
                  <a:extLst>
                    <a:ext uri="{9D8B030D-6E8A-4147-A177-3AD203B41FA5}">
                      <a16:colId xmlns:a16="http://schemas.microsoft.com/office/drawing/2014/main" val="2906876574"/>
                    </a:ext>
                  </a:extLst>
                </a:gridCol>
                <a:gridCol w="1407831">
                  <a:extLst>
                    <a:ext uri="{9D8B030D-6E8A-4147-A177-3AD203B41FA5}">
                      <a16:colId xmlns:a16="http://schemas.microsoft.com/office/drawing/2014/main" val="2178599658"/>
                    </a:ext>
                  </a:extLst>
                </a:gridCol>
              </a:tblGrid>
              <a:tr h="625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Fonction</a:t>
                      </a:r>
                      <a:endParaRPr lang="fr-FR" sz="2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Description</a:t>
                      </a:r>
                      <a:endParaRPr lang="fr-FR" sz="2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Entrée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Sortie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Répartition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4302"/>
                  </a:ext>
                </a:extLst>
              </a:tr>
              <a:tr h="610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Etiquetage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Détermine les CC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BW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Image étiquetée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Ibrahim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6038231"/>
                  </a:ext>
                </a:extLst>
              </a:tr>
              <a:tr h="610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Gestion des bords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Etendre les bords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BW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BW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Ibrahim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632848"/>
                  </a:ext>
                </a:extLst>
              </a:tr>
              <a:tr h="610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Elmt structurant, Erosion, Dilatation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Morphologie mathématiques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BW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BW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Clément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4811350"/>
                  </a:ext>
                </a:extLst>
              </a:tr>
              <a:tr h="610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Nombre d’Euler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Comptage des trous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BW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Nombre de trou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Ibrahim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5586912"/>
                  </a:ext>
                </a:extLst>
              </a:tr>
              <a:tr h="610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Division Image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Séparation en deux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Image 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Nord / Sud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Lucas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5159608"/>
                  </a:ext>
                </a:extLst>
              </a:tr>
              <a:tr h="610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R inscrit / R circonscrit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Détermine si l’objet est circulaire 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Image binaire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Rapport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Lucas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8595488"/>
                  </a:ext>
                </a:extLst>
              </a:tr>
              <a:tr h="610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Tophat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Soustrait deux images BW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BW1 BW2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Image soustrait</a:t>
                      </a:r>
                      <a:endParaRPr lang="fr-FR" sz="2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Ibrahim</a:t>
                      </a:r>
                      <a:endParaRPr lang="fr-FR" sz="2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060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BDB02E-EEC5-4A03-951E-4D9D13DE18A7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A46F957-BB71-4A23-9A1A-766F6ED8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4E447141-7B0E-4E53-BF30-373846E3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B82E80B4-0DC0-40E8-8691-1A72DD21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964" y="7609"/>
            <a:ext cx="708563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Objectifs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REX</a:t>
            </a:r>
          </a:p>
          <a:p>
            <a:pPr lvl="0" algn="ctr">
              <a:defRPr/>
            </a:pPr>
            <a:endParaRPr lang="en-US" sz="28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US" sz="24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Objectifs</a:t>
            </a:r>
            <a:r>
              <a:rPr lang="en-US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</a:t>
            </a:r>
          </a:p>
          <a:p>
            <a:pPr lvl="0">
              <a:defRPr/>
            </a:pPr>
            <a:r>
              <a:rPr lang="en-US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US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Réaliser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un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outil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reconnaissance de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chiffres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indiens</a:t>
            </a:r>
            <a:endParaRPr lang="en-US" sz="2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-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Outil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à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réaliser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sous C</a:t>
            </a:r>
          </a:p>
          <a:p>
            <a:pPr lvl="0">
              <a:defRPr/>
            </a:pP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-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Taux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detection &gt; 50% pour </a:t>
            </a:r>
            <a:r>
              <a:rPr lang="en-US" sz="20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certains</a:t>
            </a:r>
            <a:r>
              <a:rPr lang="en-US" sz="20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0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chiffres</a:t>
            </a:r>
            <a:endParaRPr lang="en-US" sz="2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</a:p>
          <a:p>
            <a:pPr lvl="0">
              <a:defRPr/>
            </a:pPr>
            <a:endParaRPr lang="en-US" sz="24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r>
              <a:rPr lang="en-US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REX:</a:t>
            </a:r>
          </a:p>
          <a:p>
            <a:pPr lvl="0">
              <a:defRPr/>
            </a:pPr>
            <a:r>
              <a:rPr lang="en-US" sz="24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Taux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réussite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élevé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sur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Matlab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(~60%)</a:t>
            </a:r>
          </a:p>
          <a:p>
            <a:pPr lvl="0">
              <a:defRPr/>
            </a:pP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 ~20%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en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langage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C</a:t>
            </a:r>
          </a:p>
          <a:p>
            <a:pPr lvl="0">
              <a:defRPr/>
            </a:pP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	-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Taux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de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répétabilité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relativement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faible</a:t>
            </a:r>
            <a:endParaRPr lang="en-US" sz="2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	-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Demande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du temps, de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l’investissement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et de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l’experience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en</a:t>
            </a:r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programmation</a:t>
            </a:r>
            <a:endParaRPr lang="en-US" sz="2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1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-10183" y="6004197"/>
            <a:ext cx="12192000" cy="839562"/>
            <a:chOff x="0" y="5204122"/>
            <a:chExt cx="10506757" cy="165387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8060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6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1265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67774" y="6237636"/>
            <a:ext cx="2437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05146" y="5859710"/>
            <a:ext cx="24360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9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44446" y="6230708"/>
            <a:ext cx="2437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Originalité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4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5935287"/>
            <a:ext cx="12192000" cy="922713"/>
            <a:chOff x="0" y="5204122"/>
            <a:chExt cx="10506757" cy="16538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90791" y="6251877"/>
            <a:ext cx="16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1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REX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2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77957" y="6251877"/>
            <a:ext cx="24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15329" y="5873951"/>
            <a:ext cx="243608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4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54629" y="6244949"/>
            <a:ext cx="243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41" y="1514475"/>
            <a:ext cx="47625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10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BDB02E-EEC5-4A03-951E-4D9D13DE18A7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A46F957-BB71-4A23-9A1A-766F6ED8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4E447141-7B0E-4E53-BF30-373846E3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B82E80B4-0DC0-40E8-8691-1A72DD21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964" y="91288"/>
            <a:ext cx="12191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 / </a:t>
            </a: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programmation</a:t>
            </a:r>
            <a:endParaRPr lang="en-US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1600200" lvl="2" indent="-68580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IHM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 lecture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d’images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entrée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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arbre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décisionnel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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affichage </a:t>
            </a:r>
            <a:r>
              <a:rPr kumimoji="0" lang="en-US" sz="200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matrice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de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confusion</a:t>
            </a:r>
            <a:endParaRPr kumimoji="0" lang="en-US" sz="200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Wingdings" panose="05000000000000000000" pitchFamily="2" charset="2"/>
            </a:endParaRPr>
          </a:p>
        </p:txBody>
      </p:sp>
      <p:grpSp>
        <p:nvGrpSpPr>
          <p:cNvPr id="61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-10183" y="6004197"/>
            <a:ext cx="12192000" cy="839562"/>
            <a:chOff x="0" y="5204122"/>
            <a:chExt cx="10506757" cy="165387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8060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6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1265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67774" y="6237636"/>
            <a:ext cx="2437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05146" y="5859710"/>
            <a:ext cx="24360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9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44446" y="6230708"/>
            <a:ext cx="2437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Originalité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4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5935287"/>
            <a:ext cx="12192000" cy="922713"/>
            <a:chOff x="0" y="5204122"/>
            <a:chExt cx="10506757" cy="16538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90791" y="6251877"/>
            <a:ext cx="16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1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22841" y="6251877"/>
            <a:ext cx="16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REX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2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77957" y="6251877"/>
            <a:ext cx="2437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15329" y="5873951"/>
            <a:ext cx="243608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4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54629" y="6244949"/>
            <a:ext cx="243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81"/>
          <a:stretch/>
        </p:blipFill>
        <p:spPr>
          <a:xfrm>
            <a:off x="634677" y="1780958"/>
            <a:ext cx="5691835" cy="3999511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 t="47482" r="-1627" b="1755"/>
          <a:stretch/>
        </p:blipFill>
        <p:spPr>
          <a:xfrm>
            <a:off x="6535491" y="1813853"/>
            <a:ext cx="5446021" cy="39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1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-10183" y="6004197"/>
            <a:ext cx="12192000" cy="839562"/>
            <a:chOff x="0" y="5204122"/>
            <a:chExt cx="10506757" cy="165387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8060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6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1265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67774" y="6237636"/>
            <a:ext cx="2437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05146" y="5859710"/>
            <a:ext cx="24360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9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44446" y="6230708"/>
            <a:ext cx="2437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Originalité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4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5935287"/>
            <a:ext cx="12192000" cy="922713"/>
            <a:chOff x="0" y="5204122"/>
            <a:chExt cx="10506757" cy="16538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90791" y="6251877"/>
            <a:ext cx="16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1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22841" y="6251877"/>
            <a:ext cx="16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REX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2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77957" y="6251877"/>
            <a:ext cx="24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15329" y="5873951"/>
            <a:ext cx="24360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4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54629" y="6244949"/>
            <a:ext cx="243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964" y="7609"/>
            <a:ext cx="12191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Analyse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d’image</a:t>
            </a:r>
            <a:r>
              <a:rPr lang="en-US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/ Signatures</a:t>
            </a:r>
          </a:p>
          <a:p>
            <a:pPr lvl="0" algn="ctr">
              <a:defRPr/>
            </a:pPr>
            <a:endParaRPr lang="en-US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12445C1-F02A-42BA-AD7D-201817EBF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" y="1338620"/>
            <a:ext cx="5327029" cy="33507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25" y="1677419"/>
            <a:ext cx="6711692" cy="26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63" y="1674524"/>
            <a:ext cx="5061374" cy="293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96CA70-0FA4-4C69-9A3F-8CEDD606DB28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500" noProof="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3F589-818F-47CE-83D1-E8F35397C17A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CDC466-23DA-4A95-B4EB-C4F5213D4396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BDB02E-EEC5-4A03-951E-4D9D13DE18A7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EA46F957-BB71-4A23-9A1A-766F6ED8D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4E447141-7B0E-4E53-BF30-373846E3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B82E80B4-0DC0-40E8-8691-1A72DD21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C5CF9E-B314-4F68-80D8-9A9A658BDEAF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334E38-B15E-4845-8669-45F8FCD9BAF5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250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1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-10183" y="6004197"/>
            <a:ext cx="12192000" cy="839562"/>
            <a:chOff x="0" y="5204122"/>
            <a:chExt cx="10506757" cy="165387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8060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6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12658" y="6237636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But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7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67774" y="6237636"/>
            <a:ext cx="2437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8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05146" y="5859710"/>
            <a:ext cx="24360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9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44446" y="6230708"/>
            <a:ext cx="2437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Originalité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4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5935287"/>
            <a:ext cx="12192000" cy="922713"/>
            <a:chOff x="0" y="5204122"/>
            <a:chExt cx="10506757" cy="16538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90791" y="6251877"/>
            <a:ext cx="16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EQUIPE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1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22841" y="6251877"/>
            <a:ext cx="162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REX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2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4877957" y="6251877"/>
            <a:ext cx="24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FRAMEWORK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315329" y="5873951"/>
            <a:ext cx="243608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SIGNATURES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4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9754629" y="6244949"/>
            <a:ext cx="24373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6CCC4-F99D-4AEC-97D5-FD5DA4691F87}"/>
              </a:ext>
            </a:extLst>
          </p:cNvPr>
          <p:cNvSpPr txBox="1"/>
          <p:nvPr/>
        </p:nvSpPr>
        <p:spPr>
          <a:xfrm>
            <a:off x="92629" y="258751"/>
            <a:ext cx="71313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Originalité</a:t>
            </a:r>
            <a:endParaRPr lang="en-US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>
              <a:defRPr/>
            </a:pPr>
            <a:endParaRPr lang="en-US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457200" lvl="0" indent="-457200">
              <a:buFontTx/>
              <a:buChar char="-"/>
              <a:defRPr/>
            </a:pPr>
            <a:r>
              <a:rPr lang="en-US" sz="32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Prise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2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2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compte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tout les </a:t>
            </a:r>
            <a:r>
              <a:rPr lang="en-US" sz="32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cas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figure possible 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 </a:t>
            </a:r>
            <a:r>
              <a:rPr lang="en-US" sz="32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robustesse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théorique</a:t>
            </a:r>
            <a:endParaRPr lang="en-US" sz="32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Wingdings" panose="05000000000000000000" pitchFamily="2" charset="2"/>
            </a:endParaRPr>
          </a:p>
          <a:p>
            <a:pPr marL="457200" lvl="0" indent="-457200">
              <a:buFontTx/>
              <a:buChar char="-"/>
              <a:defRPr/>
            </a:pPr>
            <a:r>
              <a:rPr lang="en-US" sz="32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Taux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de </a:t>
            </a:r>
            <a:r>
              <a:rPr lang="en-US" sz="32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réussite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 du </a:t>
            </a:r>
            <a:r>
              <a:rPr lang="en-US" sz="32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“4” </a:t>
            </a:r>
            <a:r>
              <a:rPr lang="en-US" sz="32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&gt; </a:t>
            </a:r>
            <a:r>
              <a:rPr lang="en-US" sz="32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Wingdings" panose="05000000000000000000" pitchFamily="2" charset="2"/>
              </a:rPr>
              <a:t>82,05%</a:t>
            </a:r>
            <a:endParaRPr lang="en-US" sz="2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362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14060</TotalTime>
  <Words>216</Words>
  <Application>Microsoft Office PowerPoint</Application>
  <PresentationFormat>Grand écran</PresentationFormat>
  <Paragraphs>156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Noto Sans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ibrahim hassani</cp:lastModifiedBy>
  <cp:revision>1041</cp:revision>
  <dcterms:created xsi:type="dcterms:W3CDTF">2017-12-05T16:25:52Z</dcterms:created>
  <dcterms:modified xsi:type="dcterms:W3CDTF">2020-06-07T21:30:11Z</dcterms:modified>
</cp:coreProperties>
</file>