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  <p:sldMasterId id="2147483672" r:id="rId2"/>
    <p:sldMasterId id="2147483674" r:id="rId3"/>
  </p:sldMasterIdLst>
  <p:notesMasterIdLst>
    <p:notesMasterId r:id="rId36"/>
  </p:notesMasterIdLst>
  <p:sldIdLst>
    <p:sldId id="298" r:id="rId4"/>
    <p:sldId id="288" r:id="rId5"/>
    <p:sldId id="258" r:id="rId6"/>
    <p:sldId id="300" r:id="rId7"/>
    <p:sldId id="257" r:id="rId8"/>
    <p:sldId id="259" r:id="rId9"/>
    <p:sldId id="260" r:id="rId10"/>
    <p:sldId id="302" r:id="rId11"/>
    <p:sldId id="301" r:id="rId12"/>
    <p:sldId id="261" r:id="rId13"/>
    <p:sldId id="262" r:id="rId14"/>
    <p:sldId id="263" r:id="rId15"/>
    <p:sldId id="264" r:id="rId16"/>
    <p:sldId id="291" r:id="rId17"/>
    <p:sldId id="297" r:id="rId18"/>
    <p:sldId id="290" r:id="rId19"/>
    <p:sldId id="269" r:id="rId20"/>
    <p:sldId id="270" r:id="rId21"/>
    <p:sldId id="271" r:id="rId22"/>
    <p:sldId id="292" r:id="rId23"/>
    <p:sldId id="267" r:id="rId24"/>
    <p:sldId id="296" r:id="rId25"/>
    <p:sldId id="268" r:id="rId26"/>
    <p:sldId id="293" r:id="rId27"/>
    <p:sldId id="272" r:id="rId28"/>
    <p:sldId id="274" r:id="rId29"/>
    <p:sldId id="294" r:id="rId30"/>
    <p:sldId id="275" r:id="rId31"/>
    <p:sldId id="295" r:id="rId32"/>
    <p:sldId id="265" r:id="rId33"/>
    <p:sldId id="277" r:id="rId34"/>
    <p:sldId id="27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>
      <p:cViewPr varScale="1">
        <p:scale>
          <a:sx n="160" d="100"/>
          <a:sy n="160" d="100"/>
        </p:scale>
        <p:origin x="22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a3e7a0f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a3e7a0f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a3e7a0f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fa3e7a0f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a3e7a0f8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a3e7a0f8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a3e7a0f8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a3e7a0f8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a3e7a0f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fa3e7a0f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a3e7a0f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a3e7a0f8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a3e7a0f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a3e7a0f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a3e7a0f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a3e7a0f8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fa3e7a0f8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fa3e7a0f8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a3e7a0f8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a3e7a0f8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Add Slide to preview what we're going to work on and steps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go deeper into docker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a3e7a0f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a3e7a0f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a3e7a0f8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a3e7a0f8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fa3e7a0f8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fa3e7a0f8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a3e7a0f8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fa3e7a0f8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a3e7a0f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a3e7a0f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a3e7a0f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a3e7a0f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a3e7a0f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a3e7a0f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a3e7a0f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a3e7a0f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a3e7a0f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a3e7a0f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Provisioning container engines is easy - Helps with scaling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4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591060F1-0FB3-3346-8E91-B8026EB375A8}" type="datetimeFigureOut">
              <a:rPr lang="en-US" smtClean="0"/>
              <a:pPr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E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548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buFont typeface="Lucida Grande"/>
              <a:buChar char="▿"/>
              <a:defRPr/>
            </a:lvl1pPr>
            <a:lvl2pPr marL="742950" indent="-285750">
              <a:buFont typeface="Lucida Grande"/>
              <a:buChar char="▿"/>
              <a:defRPr/>
            </a:lvl2pPr>
            <a:lvl3pPr marL="1143000" indent="-228600">
              <a:buFont typeface="Lucida Grande"/>
              <a:buChar char="▿"/>
              <a:defRPr/>
            </a:lvl3pPr>
            <a:lvl4pPr marL="1600200" indent="-228600">
              <a:buFont typeface="Lucida Grande"/>
              <a:buChar char="▿"/>
              <a:defRPr/>
            </a:lvl4pPr>
            <a:lvl5pPr marL="2057400" indent="-228600">
              <a:buFont typeface="Lucida Grande"/>
              <a:buChar char="▿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48431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>
            <a:lvl1pPr marL="342900" indent="-342900">
              <a:buFont typeface="Lucida Grande"/>
              <a:buChar char="▿"/>
              <a:defRPr/>
            </a:lvl1pPr>
            <a:lvl2pPr marL="742950" indent="-285750">
              <a:buFont typeface="Lucida Grande"/>
              <a:buChar char="▿"/>
              <a:defRPr/>
            </a:lvl2pPr>
            <a:lvl3pPr marL="1143000" indent="-228600">
              <a:buFont typeface="Lucida Grande"/>
              <a:buChar char="▿"/>
              <a:defRPr/>
            </a:lvl3pPr>
            <a:lvl4pPr marL="1600200" indent="-228600">
              <a:buFont typeface="Lucida Grande"/>
              <a:buChar char="▿"/>
              <a:defRPr/>
            </a:lvl4pPr>
            <a:lvl5pPr marL="2057400" indent="-228600">
              <a:buFont typeface="Lucida Grande"/>
              <a:buChar char="▿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68048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88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591060F1-0FB3-3346-8E91-B8026EB375A8}" type="datetimeFigureOut">
              <a:rPr lang="en-US" smtClean="0"/>
              <a:pPr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E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93789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07883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1520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0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6603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3207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342900" indent="-342900">
              <a:buFont typeface="Lucida Grande"/>
              <a:buChar char="▹"/>
              <a:defRPr sz="2800"/>
            </a:lvl1pPr>
            <a:lvl2pPr marL="742950" indent="-285750">
              <a:buFont typeface="Lucida Grande"/>
              <a:buChar char="▹"/>
              <a:defRPr sz="2400"/>
            </a:lvl2pPr>
            <a:lvl3pPr marL="1143000" indent="-228600">
              <a:buFont typeface="Lucida Grande"/>
              <a:buChar char="▹"/>
              <a:defRPr sz="2000"/>
            </a:lvl3pPr>
            <a:lvl4pPr marL="1600200" indent="-228600">
              <a:buFont typeface="Lucida Grande"/>
              <a:buChar char="▹"/>
              <a:defRPr sz="1800"/>
            </a:lvl4pPr>
            <a:lvl5pPr marL="2057400" indent="-228600">
              <a:buFont typeface="Lucida Grande"/>
              <a:buChar char="▹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indent="-342900">
              <a:buFont typeface="Lucida Grande"/>
              <a:buChar char="▹"/>
              <a:defRPr sz="2800"/>
            </a:lvl1pPr>
            <a:lvl2pPr marL="742950" indent="-285750">
              <a:buFont typeface="Lucida Grande"/>
              <a:buChar char="▹"/>
              <a:defRPr sz="2400"/>
            </a:lvl2pPr>
            <a:lvl3pPr marL="1143000" indent="-228600">
              <a:buFont typeface="Lucida Grande"/>
              <a:buChar char="▹"/>
              <a:defRPr sz="2000"/>
            </a:lvl3pPr>
            <a:lvl4pPr marL="1600200" indent="-228600">
              <a:buFont typeface="Lucida Grande"/>
              <a:buChar char="▹"/>
              <a:defRPr sz="1800"/>
            </a:lvl4pPr>
            <a:lvl5pPr marL="2057400" indent="-228600">
              <a:buFont typeface="Lucida Grande"/>
              <a:buChar char="▹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9146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0835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3595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3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60457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0F1-0FB3-3346-8E91-B8026EB375A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06091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61495" y="4688252"/>
            <a:ext cx="415364" cy="35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E"/>
                </a:solidFill>
              </a:defRPr>
            </a:lvl1pPr>
          </a:lstStyle>
          <a:p>
            <a:fld id="{591060F1-0FB3-3346-8E91-B8026EB375A8}" type="datetimeFigureOut">
              <a:rPr lang="en-US" smtClean="0"/>
              <a:pPr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E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AchieversTech_Logos[3]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1" y="4579315"/>
            <a:ext cx="2138385" cy="5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▹"/>
        <a:defRPr sz="3200" b="0" i="0" kern="1200">
          <a:solidFill>
            <a:srgbClr val="FFFFFE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▹"/>
        <a:defRPr sz="2800" b="0" i="0" kern="1200">
          <a:solidFill>
            <a:srgbClr val="FFFFFE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▹"/>
        <a:defRPr sz="2400" b="0" i="0" kern="1200">
          <a:solidFill>
            <a:srgbClr val="FFFFFE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▹"/>
        <a:defRPr sz="2000" b="0" i="0" kern="1200">
          <a:solidFill>
            <a:srgbClr val="FFFFFE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▹"/>
        <a:defRPr sz="2000" b="0" i="0" kern="1200">
          <a:solidFill>
            <a:srgbClr val="FFFFFE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13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2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E8E6-A0DC-184D-BDD8-A2AD59D6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63390"/>
            <a:ext cx="7772400" cy="1102519"/>
          </a:xfrm>
        </p:spPr>
        <p:txBody>
          <a:bodyPr/>
          <a:lstStyle/>
          <a:p>
            <a:r>
              <a:rPr lang="en-US" b="1" dirty="0" err="1"/>
              <a:t>Symfony</a:t>
            </a:r>
            <a:r>
              <a:rPr lang="en-US" b="1" dirty="0"/>
              <a:t> </a:t>
            </a:r>
            <a:r>
              <a:rPr lang="en-US" b="1" dirty="0" err="1"/>
              <a:t>Dockerized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62AF0-A0AA-D04C-ADDE-3A17E54D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72908"/>
            <a:ext cx="6400800" cy="1314450"/>
          </a:xfrm>
        </p:spPr>
        <p:txBody>
          <a:bodyPr/>
          <a:lstStyle/>
          <a:p>
            <a:r>
              <a:rPr lang="en-US" dirty="0"/>
              <a:t>Maximizing Microservices</a:t>
            </a:r>
          </a:p>
        </p:txBody>
      </p:sp>
      <p:pic>
        <p:nvPicPr>
          <p:cNvPr id="4" name="Picture 3" descr="TechTalkTransparent.png">
            <a:extLst>
              <a:ext uri="{FF2B5EF4-FFF2-40B4-BE49-F238E27FC236}">
                <a16:creationId xmlns:a16="http://schemas.microsoft.com/office/drawing/2014/main" id="{4B109C26-B769-A745-88CC-B458D238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0335"/>
            <a:ext cx="7741989" cy="18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0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Docker? (Microservice?)</a:t>
            </a:r>
            <a:endParaRPr dirty="0"/>
          </a:p>
        </p:txBody>
      </p:sp>
      <p:sp>
        <p:nvSpPr>
          <p:cNvPr id="101" name="Google Shape;101;p18"/>
          <p:cNvSpPr txBox="1"/>
          <p:nvPr/>
        </p:nvSpPr>
        <p:spPr>
          <a:xfrm>
            <a:off x="303300" y="1051175"/>
            <a:ext cx="5901600" cy="24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sz="2000" dirty="0">
                <a:solidFill>
                  <a:schemeClr val="bg1"/>
                </a:solidFill>
              </a:rPr>
              <a:t>Docker - Everyone said so</a:t>
            </a:r>
            <a:endParaRPr sz="2000" dirty="0">
              <a:solidFill>
                <a:schemeClr val="bg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○"/>
            </a:pPr>
            <a:r>
              <a:rPr lang="en" sz="2000" dirty="0">
                <a:solidFill>
                  <a:schemeClr val="bg1"/>
                </a:solidFill>
              </a:rPr>
              <a:t>Widely Used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sz="2000" dirty="0">
                <a:solidFill>
                  <a:schemeClr val="bg1"/>
                </a:solidFill>
              </a:rPr>
              <a:t>Container Technology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sz="2000" dirty="0">
                <a:solidFill>
                  <a:schemeClr val="bg1"/>
                </a:solidFill>
              </a:rPr>
              <a:t>Simplified Deployment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sz="2000" dirty="0">
                <a:solidFill>
                  <a:schemeClr val="bg1"/>
                </a:solidFill>
              </a:rPr>
              <a:t>Build Once, Deploy Many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sz="2000" dirty="0">
                <a:solidFill>
                  <a:schemeClr val="bg1"/>
                </a:solidFill>
              </a:rPr>
              <a:t>Minimal Impact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sz="2000" dirty="0">
                <a:solidFill>
                  <a:schemeClr val="bg1"/>
                </a:solidFill>
              </a:rPr>
              <a:t>Independent Deployments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99E8C8-60C1-3248-BCC5-C02C7D71DE5D}"/>
              </a:ext>
            </a:extLst>
          </p:cNvPr>
          <p:cNvSpPr/>
          <p:nvPr/>
        </p:nvSpPr>
        <p:spPr>
          <a:xfrm>
            <a:off x="0" y="979091"/>
            <a:ext cx="9144000" cy="3606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 - Traditional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063229"/>
            <a:ext cx="61150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357385" y="2932060"/>
            <a:ext cx="4767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Dependency</a:t>
            </a:r>
            <a:r>
              <a:rPr lang="en" dirty="0"/>
              <a:t> Mismatch 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External Dependencies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Different services = Different dependencies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Provisioning Servers per Service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Harder to Scale</a:t>
            </a:r>
          </a:p>
          <a:p>
            <a:pPr marL="139700" lv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C4AEE6-DC16-8242-B5FE-A6D483969688}"/>
              </a:ext>
            </a:extLst>
          </p:cNvPr>
          <p:cNvSpPr/>
          <p:nvPr/>
        </p:nvSpPr>
        <p:spPr>
          <a:xfrm>
            <a:off x="0" y="938144"/>
            <a:ext cx="9144000" cy="3606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 - Containers!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969895"/>
            <a:ext cx="67818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4FFB31-55BE-2243-ADC1-E41413522B14}"/>
              </a:ext>
            </a:extLst>
          </p:cNvPr>
          <p:cNvSpPr/>
          <p:nvPr/>
        </p:nvSpPr>
        <p:spPr>
          <a:xfrm>
            <a:off x="0" y="906808"/>
            <a:ext cx="9144000" cy="3606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 - Microservices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575" y="1085850"/>
            <a:ext cx="42100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ECF670-A92B-F342-B445-C6A3404F8CE7}"/>
              </a:ext>
            </a:extLst>
          </p:cNvPr>
          <p:cNvSpPr/>
          <p:nvPr/>
        </p:nvSpPr>
        <p:spPr>
          <a:xfrm>
            <a:off x="0" y="1140488"/>
            <a:ext cx="9144000" cy="3606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4DBD8-F19A-074A-BD51-C635E28C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&amp; </a:t>
            </a:r>
            <a:r>
              <a:rPr lang="en-US" dirty="0" err="1"/>
              <a:t>Symfony</a:t>
            </a:r>
            <a:r>
              <a:rPr lang="en-US" dirty="0"/>
              <a:t> -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F8B86-6F70-234E-A91B-68616E6D9B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683" y="1140489"/>
            <a:ext cx="3098800" cy="360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12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9EAE-921F-A648-A026-CF8CAD88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&amp; </a:t>
            </a:r>
            <a:r>
              <a:rPr lang="en-US" dirty="0" err="1"/>
              <a:t>Symfony</a:t>
            </a:r>
            <a:r>
              <a:rPr lang="en-US" dirty="0"/>
              <a:t> -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4E414-5A8F-8846-8B9F-33D29185769A}"/>
              </a:ext>
            </a:extLst>
          </p:cNvPr>
          <p:cNvSpPr txBox="1"/>
          <p:nvPr/>
        </p:nvSpPr>
        <p:spPr>
          <a:xfrm>
            <a:off x="776177" y="1297172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/user/{id}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/user/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B7AF-A9D8-F546-B2E5-6059DFA340B3}"/>
              </a:ext>
            </a:extLst>
          </p:cNvPr>
          <p:cNvSpPr txBox="1"/>
          <p:nvPr/>
        </p:nvSpPr>
        <p:spPr>
          <a:xfrm>
            <a:off x="3508744" y="2764465"/>
            <a:ext cx="13740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id,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name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0C0C-7DA2-364D-A343-EB990343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C312E-61FC-1444-A431-E914D33BBF47}"/>
              </a:ext>
            </a:extLst>
          </p:cNvPr>
          <p:cNvSpPr txBox="1"/>
          <p:nvPr/>
        </p:nvSpPr>
        <p:spPr>
          <a:xfrm>
            <a:off x="787179" y="1256306"/>
            <a:ext cx="42594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Container-Code Sync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Deploying Code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Building with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Configuration Settings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Accessing credentials / secrets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Orchestrating different containers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Service Reuse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55921C-56D5-F947-A643-70A1FFE2FCC8}"/>
              </a:ext>
            </a:extLst>
          </p:cNvPr>
          <p:cNvSpPr/>
          <p:nvPr/>
        </p:nvSpPr>
        <p:spPr>
          <a:xfrm>
            <a:off x="0" y="967474"/>
            <a:ext cx="9144000" cy="3606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Code Sync</a:t>
            </a:r>
            <a:endParaRPr dirty="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1142100"/>
            <a:ext cx="56864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Volumes - Mapping</a:t>
            </a:r>
            <a:endParaRPr dirty="0"/>
          </a:p>
        </p:txBody>
      </p:sp>
      <p:sp>
        <p:nvSpPr>
          <p:cNvPr id="158" name="Google Shape;158;p27"/>
          <p:cNvSpPr txBox="1"/>
          <p:nvPr/>
        </p:nvSpPr>
        <p:spPr>
          <a:xfrm>
            <a:off x="481575" y="1250025"/>
            <a:ext cx="5901600" cy="15675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# docker-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compose.yml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services: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symfony_app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	volumes: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		- ./local/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:/container/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58;p27">
            <a:extLst>
              <a:ext uri="{FF2B5EF4-FFF2-40B4-BE49-F238E27FC236}">
                <a16:creationId xmlns:a16="http://schemas.microsoft.com/office/drawing/2014/main" id="{66134EAE-0CAC-0647-84DC-931CF91276AA}"/>
              </a:ext>
            </a:extLst>
          </p:cNvPr>
          <p:cNvSpPr txBox="1"/>
          <p:nvPr/>
        </p:nvSpPr>
        <p:spPr>
          <a:xfrm>
            <a:off x="481575" y="3016375"/>
            <a:ext cx="5901600" cy="15675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ocker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run –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ti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–v “$(PWD)/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”:/container/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Volumes - Embedding</a:t>
            </a:r>
            <a:endParaRPr dirty="0"/>
          </a:p>
        </p:txBody>
      </p:sp>
      <p:sp>
        <p:nvSpPr>
          <p:cNvPr id="164" name="Google Shape;164;p28"/>
          <p:cNvSpPr txBox="1"/>
          <p:nvPr/>
        </p:nvSpPr>
        <p:spPr>
          <a:xfrm>
            <a:off x="303300" y="1051175"/>
            <a:ext cx="5901600" cy="6885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build.sh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git archive master --format=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tar.gz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-o 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src.tar.gz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34050" y="1993800"/>
            <a:ext cx="5901600" cy="6885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# Dockerfile 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 ./src.tar.gz /container/src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3E0BF-BC39-9A41-B893-3C8F3C31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66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4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0C0C-7DA2-364D-A343-EB990343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C312E-61FC-1444-A431-E914D33BBF47}"/>
              </a:ext>
            </a:extLst>
          </p:cNvPr>
          <p:cNvSpPr txBox="1"/>
          <p:nvPr/>
        </p:nvSpPr>
        <p:spPr>
          <a:xfrm>
            <a:off x="787179" y="1256306"/>
            <a:ext cx="42594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Container Code Sync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Deploying Code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Building with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Configuration Settings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Accessing credentials / secrets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Orchestrating different containers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Service Reuse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2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Deploying Code – Composer Install</a:t>
            </a:r>
            <a:endParaRPr sz="3200" dirty="0"/>
          </a:p>
        </p:txBody>
      </p:sp>
      <p:sp>
        <p:nvSpPr>
          <p:cNvPr id="137" name="Google Shape;137;p24"/>
          <p:cNvSpPr txBox="1"/>
          <p:nvPr/>
        </p:nvSpPr>
        <p:spPr>
          <a:xfrm>
            <a:off x="768450" y="1444700"/>
            <a:ext cx="5901600" cy="12885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Dockerfile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 ./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src.tar.gz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RUN cd /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 &amp;&amp; composer install --no-dev --optimize-autoloader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94275" y="3391425"/>
            <a:ext cx="5901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dirty="0">
                <a:solidFill>
                  <a:schemeClr val="bg1"/>
                </a:solidFill>
              </a:rPr>
              <a:t>Improves start up time of container</a:t>
            </a:r>
            <a:endParaRPr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dirty="0">
                <a:solidFill>
                  <a:schemeClr val="bg1"/>
                </a:solidFill>
              </a:rPr>
              <a:t>Reduces network pull on container startup</a:t>
            </a:r>
            <a:endParaRPr dirty="0">
              <a:solidFill>
                <a:schemeClr val="bg1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b="1" dirty="0">
                <a:solidFill>
                  <a:schemeClr val="bg1"/>
                </a:solidFill>
              </a:rPr>
              <a:t>Creates static source image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CE1305-BB25-5B43-B32D-DE238188A311}"/>
              </a:ext>
            </a:extLst>
          </p:cNvPr>
          <p:cNvSpPr/>
          <p:nvPr/>
        </p:nvSpPr>
        <p:spPr>
          <a:xfrm>
            <a:off x="0" y="957608"/>
            <a:ext cx="9144000" cy="3606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4F979-76FB-564E-8FB1-9D0F8741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Composer Install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8CBFE-2843-CA41-B6DB-748986FA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0" y="1435395"/>
            <a:ext cx="8462086" cy="29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4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Symfony</a:t>
            </a:r>
            <a:r>
              <a:rPr lang="en" dirty="0"/>
              <a:t> Commands Runtime</a:t>
            </a:r>
            <a:endParaRPr dirty="0"/>
          </a:p>
        </p:txBody>
      </p:sp>
      <p:sp>
        <p:nvSpPr>
          <p:cNvPr id="144" name="Google Shape;144;p25"/>
          <p:cNvSpPr txBox="1"/>
          <p:nvPr/>
        </p:nvSpPr>
        <p:spPr>
          <a:xfrm>
            <a:off x="1024600" y="1334925"/>
            <a:ext cx="5901600" cy="6885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# Dockerfile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CMD /opt/scripts/startup.sh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024600" y="2307175"/>
            <a:ext cx="5901600" cy="1488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#!/bin/sh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cd /src/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php bin/console ...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899775" y="4300225"/>
            <a:ext cx="6478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dirty="0">
                <a:solidFill>
                  <a:schemeClr val="bg1"/>
                </a:solidFill>
              </a:rPr>
              <a:t>Clear and Build Cache</a:t>
            </a:r>
            <a:endParaRPr dirty="0">
              <a:solidFill>
                <a:schemeClr val="bg1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dirty="0">
                <a:solidFill>
                  <a:schemeClr val="bg1"/>
                </a:solidFill>
              </a:rPr>
              <a:t>Run Migration Scripts etc.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0C0C-7DA2-364D-A343-EB990343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C312E-61FC-1444-A431-E914D33BBF47}"/>
              </a:ext>
            </a:extLst>
          </p:cNvPr>
          <p:cNvSpPr txBox="1"/>
          <p:nvPr/>
        </p:nvSpPr>
        <p:spPr>
          <a:xfrm>
            <a:off x="787179" y="1256306"/>
            <a:ext cx="42594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Container Code Sync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Deploying Code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Building with </a:t>
            </a:r>
            <a:r>
              <a:rPr lang="en-US" sz="2000" strike="sngStrik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composer</a:t>
            </a:r>
            <a:endParaRPr lang="en-US" sz="2000" strike="sngStrike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Configuration Settings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Accessing credentials / secrets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Orchestrating different containers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Service Reuse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0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Environmentalize</a:t>
            </a:r>
            <a:r>
              <a:rPr lang="en" dirty="0"/>
              <a:t> Parameters</a:t>
            </a:r>
            <a:endParaRPr dirty="0"/>
          </a:p>
        </p:txBody>
      </p:sp>
      <p:sp>
        <p:nvSpPr>
          <p:cNvPr id="171" name="Google Shape;171;p29"/>
          <p:cNvSpPr txBox="1"/>
          <p:nvPr/>
        </p:nvSpPr>
        <p:spPr>
          <a:xfrm>
            <a:off x="635250" y="1383200"/>
            <a:ext cx="5901600" cy="1946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parameters.yml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(PROJECT_DATABASE_PORT): 3306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doctrine: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dbal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	host: ‘%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(PROJECT_DATABASE_HOST)%’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port: ‘%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(PROJECT_DATABASE_PORT)%’   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SECRETS</a:t>
            </a:r>
            <a:endParaRPr dirty="0"/>
          </a:p>
        </p:txBody>
      </p:sp>
      <p:sp>
        <p:nvSpPr>
          <p:cNvPr id="184" name="Google Shape;184;p31"/>
          <p:cNvSpPr txBox="1"/>
          <p:nvPr/>
        </p:nvSpPr>
        <p:spPr>
          <a:xfrm>
            <a:off x="645500" y="3125025"/>
            <a:ext cx="5901600" cy="15984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(DB_PASSWORD): ‘/run/secrets/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database_password</a:t>
            </a:r>
            <a:r>
              <a:rPr 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(API_PASSWORD): ‘/run/secrets/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api_password</a:t>
            </a:r>
            <a:r>
              <a:rPr 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database_password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 “%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file:DB_PASSWORD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)%”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api_password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 “%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file:API_PASSWORD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)%”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645500" y="1168050"/>
            <a:ext cx="5901600" cy="17418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 cd /run/secrets/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 ls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database_password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api_password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 cat api_password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my_api</a:t>
            </a:r>
            <a:endParaRPr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0C0C-7DA2-364D-A343-EB990343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C312E-61FC-1444-A431-E914D33BBF47}"/>
              </a:ext>
            </a:extLst>
          </p:cNvPr>
          <p:cNvSpPr txBox="1"/>
          <p:nvPr/>
        </p:nvSpPr>
        <p:spPr>
          <a:xfrm>
            <a:off x="787179" y="1256306"/>
            <a:ext cx="42594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Container Code Sync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Deploying Code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Building with </a:t>
            </a:r>
            <a:r>
              <a:rPr lang="en-US" sz="2000" strike="sngStrik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composer</a:t>
            </a:r>
            <a:endParaRPr lang="en-US" sz="2000" strike="sngStrike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Configuration Settings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Accessing credentials / secrets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Orchestrating different containers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Service Reuse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7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compose</a:t>
            </a:r>
            <a:endParaRPr dirty="0"/>
          </a:p>
        </p:txBody>
      </p:sp>
      <p:sp>
        <p:nvSpPr>
          <p:cNvPr id="191" name="Google Shape;191;p32"/>
          <p:cNvSpPr txBox="1"/>
          <p:nvPr/>
        </p:nvSpPr>
        <p:spPr>
          <a:xfrm>
            <a:off x="303300" y="1051175"/>
            <a:ext cx="5901600" cy="23052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#docker-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compose.yml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services: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user_service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report_service</a:t>
            </a: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database: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0C0C-7DA2-364D-A343-EB990343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C312E-61FC-1444-A431-E914D33BBF47}"/>
              </a:ext>
            </a:extLst>
          </p:cNvPr>
          <p:cNvSpPr txBox="1"/>
          <p:nvPr/>
        </p:nvSpPr>
        <p:spPr>
          <a:xfrm>
            <a:off x="787179" y="1256306"/>
            <a:ext cx="42594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Container Code Sync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Deploying Code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Building with </a:t>
            </a:r>
            <a:r>
              <a:rPr lang="en-US" sz="2000" strike="sngStrik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composer</a:t>
            </a:r>
            <a:endParaRPr lang="en-US" sz="2000" strike="sngStrike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Configuration Settings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Accessing credentials / secrets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Orchestrating different containers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Service Reuse</a:t>
            </a:r>
          </a:p>
          <a:p>
            <a:pPr>
              <a:buClr>
                <a:srgbClr val="C00000"/>
              </a:buClr>
            </a:pPr>
            <a:endParaRPr lang="en-US" sz="2000" strike="sngStrike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llie_demo">
            <a:hlinkClick r:id="" action="ppaction://media"/>
            <a:extLst>
              <a:ext uri="{FF2B5EF4-FFF2-40B4-BE49-F238E27FC236}">
                <a16:creationId xmlns:a16="http://schemas.microsoft.com/office/drawing/2014/main" id="{1BBBB9FB-F286-D743-9BEF-4A7DB40E35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5208" y="0"/>
            <a:ext cx="6096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9557A4-C400-9640-80DD-CB91B3A8214B}"/>
              </a:ext>
            </a:extLst>
          </p:cNvPr>
          <p:cNvSpPr/>
          <p:nvPr/>
        </p:nvSpPr>
        <p:spPr>
          <a:xfrm>
            <a:off x="0" y="849629"/>
            <a:ext cx="9144000" cy="3606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Service Reuse</a:t>
            </a:r>
            <a:endParaRPr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0DE6F-3D5B-1944-8590-2629DEE44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62" y="887729"/>
            <a:ext cx="2558875" cy="353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Work Arounds</a:t>
            </a:r>
            <a:endParaRPr dirty="0"/>
          </a:p>
        </p:txBody>
      </p:sp>
      <p:sp>
        <p:nvSpPr>
          <p:cNvPr id="209" name="Google Shape;209;p34"/>
          <p:cNvSpPr txBox="1"/>
          <p:nvPr/>
        </p:nvSpPr>
        <p:spPr>
          <a:xfrm>
            <a:off x="303300" y="1051175"/>
            <a:ext cx="5901600" cy="29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Debugging?</a:t>
            </a:r>
            <a:endParaRPr sz="1600" dirty="0">
              <a:solidFill>
                <a:schemeClr val="bg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○"/>
            </a:pPr>
            <a:r>
              <a:rPr lang="en" sz="1600" dirty="0">
                <a:solidFill>
                  <a:schemeClr val="bg1"/>
                </a:solidFill>
              </a:rPr>
              <a:t>Production and Development Containers</a:t>
            </a:r>
            <a:endParaRPr sz="1600" dirty="0">
              <a:solidFill>
                <a:schemeClr val="bg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■"/>
            </a:pPr>
            <a:r>
              <a:rPr lang="en" sz="1600" dirty="0">
                <a:solidFill>
                  <a:schemeClr val="bg1"/>
                </a:solidFill>
              </a:rPr>
              <a:t>Simulated Deployment</a:t>
            </a:r>
            <a:r>
              <a:rPr lang="en" sz="1600" b="1" dirty="0">
                <a:solidFill>
                  <a:schemeClr val="bg1"/>
                </a:solidFill>
              </a:rPr>
              <a:t> </a:t>
            </a:r>
            <a:r>
              <a:rPr lang="en" sz="16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docker-</a:t>
            </a:r>
            <a:r>
              <a:rPr lang="en" sz="16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compose.yml</a:t>
            </a:r>
            <a:endParaRPr sz="16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Unit Tests?</a:t>
            </a:r>
            <a:endParaRPr sz="1600" dirty="0">
              <a:solidFill>
                <a:schemeClr val="bg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○"/>
            </a:pPr>
            <a:r>
              <a:rPr lang="en" sz="1600" dirty="0">
                <a:solidFill>
                  <a:schemeClr val="bg1"/>
                </a:solidFill>
              </a:rPr>
              <a:t>Separate container / volume mounted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Production Containers Used for Deployable Environments</a:t>
            </a:r>
            <a:endParaRPr sz="1600" dirty="0">
              <a:solidFill>
                <a:schemeClr val="bg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○"/>
            </a:pPr>
            <a:r>
              <a:rPr lang="en" sz="1600" dirty="0">
                <a:solidFill>
                  <a:schemeClr val="bg1"/>
                </a:solidFill>
              </a:rPr>
              <a:t>QA, Staging, etc.</a:t>
            </a: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QUESTIONS?????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54036-3641-C04E-891E-4AE80CED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23" y="850789"/>
            <a:ext cx="5903030" cy="33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03300" y="1051175"/>
            <a:ext cx="59016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New Product</a:t>
            </a:r>
            <a:endParaRPr sz="24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New Market</a:t>
            </a:r>
            <a:endParaRPr sz="24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Minimal Infrastructure</a:t>
            </a:r>
            <a:endParaRPr sz="2400" dirty="0">
              <a:solidFill>
                <a:schemeClr val="bg1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No Impact</a:t>
            </a:r>
            <a:endParaRPr sz="2400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What?</a:t>
            </a:r>
            <a:endParaRPr dirty="0"/>
          </a:p>
        </p:txBody>
      </p:sp>
      <p:sp>
        <p:nvSpPr>
          <p:cNvPr id="89" name="Google Shape;89;p16"/>
          <p:cNvSpPr txBox="1"/>
          <p:nvPr/>
        </p:nvSpPr>
        <p:spPr>
          <a:xfrm>
            <a:off x="303300" y="1051175"/>
            <a:ext cx="64785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" sz="1800" b="1" dirty="0" err="1">
                <a:solidFill>
                  <a:schemeClr val="bg1"/>
                </a:solidFill>
              </a:rPr>
              <a:t>Symfony</a:t>
            </a:r>
            <a:endParaRPr sz="1800" b="1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PHP Framework</a:t>
            </a:r>
            <a:endParaRPr sz="1800" dirty="0">
              <a:solidFill>
                <a:schemeClr val="bg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sz="1800" dirty="0">
                <a:solidFill>
                  <a:schemeClr val="bg1"/>
                </a:solidFill>
              </a:rPr>
              <a:t>Organize and Develop Complex Applications</a:t>
            </a:r>
            <a:endParaRPr sz="1800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endParaRPr sz="1800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" sz="1800" b="1" dirty="0">
                <a:solidFill>
                  <a:schemeClr val="bg1"/>
                </a:solidFill>
              </a:rPr>
              <a:t>Docker</a:t>
            </a:r>
            <a:endParaRPr sz="1800" b="1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Container Technology</a:t>
            </a:r>
            <a:endParaRPr sz="1800" dirty="0">
              <a:solidFill>
                <a:schemeClr val="bg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sz="1800" dirty="0">
                <a:solidFill>
                  <a:schemeClr val="bg1"/>
                </a:solidFill>
              </a:rPr>
              <a:t>Build, Package and Deploy Applications</a:t>
            </a:r>
            <a:endParaRPr sz="1800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endParaRPr sz="1800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" sz="1800" b="1" dirty="0" err="1">
                <a:solidFill>
                  <a:schemeClr val="bg1"/>
                </a:solidFill>
              </a:rPr>
              <a:t>MicroService</a:t>
            </a:r>
            <a:endParaRPr sz="1800" b="1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Discretely Functional</a:t>
            </a:r>
            <a:endParaRPr sz="18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Loosely Coupled</a:t>
            </a:r>
            <a:endParaRPr sz="18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Independently Developed and Deployed Software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Symfony?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03300" y="1051175"/>
            <a:ext cx="5901600" cy="30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>
              <a:buClr>
                <a:srgbClr val="C00000"/>
              </a:buClr>
              <a:buSzPts val="1400"/>
              <a:buFont typeface="Wingdings" pitchFamily="2" charset="2"/>
              <a:buChar char="q"/>
            </a:pPr>
            <a:endParaRPr lang="en-CA" sz="2000" dirty="0">
              <a:solidFill>
                <a:schemeClr val="bg1"/>
              </a:solidFill>
            </a:endParaRPr>
          </a:p>
          <a:p>
            <a:pPr marL="139700" lvl="0">
              <a:buClr>
                <a:srgbClr val="C00000"/>
              </a:buClr>
              <a:buSzPts val="1400"/>
            </a:pPr>
            <a:r>
              <a:rPr lang="en-CA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https://symfony.com/</a:t>
            </a:r>
            <a:endParaRPr lang="en-CA" sz="2000" dirty="0">
              <a:solidFill>
                <a:schemeClr val="bg1"/>
              </a:solidFill>
            </a:endParaRPr>
          </a:p>
          <a:p>
            <a:pPr marL="425450" lvl="0" indent="-285750">
              <a:buClr>
                <a:srgbClr val="C00000"/>
              </a:buClr>
              <a:buSzPts val="1400"/>
              <a:buFont typeface="Wingdings" pitchFamily="2" charset="2"/>
              <a:buChar char="q"/>
            </a:pPr>
            <a:endParaRPr lang="en" sz="2000" dirty="0">
              <a:solidFill>
                <a:schemeClr val="bg1"/>
              </a:solidFill>
            </a:endParaRPr>
          </a:p>
          <a:p>
            <a:pPr marL="457200" indent="-317500">
              <a:buClr>
                <a:srgbClr val="C00000"/>
              </a:buClr>
              <a:buSzPts val="1400"/>
              <a:buFont typeface="Wingdings" pitchFamily="2" charset="2"/>
              <a:buChar char="q"/>
            </a:pPr>
            <a:r>
              <a:rPr lang="en-CA" sz="2000" dirty="0">
                <a:solidFill>
                  <a:schemeClr val="bg1"/>
                </a:solidFill>
              </a:rPr>
              <a:t>PHP Shop – Developers Developers Developers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Wingdings" pitchFamily="2" charset="2"/>
              <a:buChar char="q"/>
            </a:pPr>
            <a:r>
              <a:rPr lang="en" sz="2000" dirty="0">
                <a:solidFill>
                  <a:schemeClr val="bg1"/>
                </a:solidFill>
              </a:rPr>
              <a:t>Proven Framework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Wingdings" pitchFamily="2" charset="2"/>
              <a:buChar char="q"/>
            </a:pPr>
            <a:r>
              <a:rPr lang="en" sz="2000" dirty="0">
                <a:solidFill>
                  <a:schemeClr val="bg1"/>
                </a:solidFill>
              </a:rPr>
              <a:t>Active Development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Wingdings" pitchFamily="2" charset="2"/>
              <a:buChar char="q"/>
            </a:pPr>
            <a:r>
              <a:rPr lang="en" sz="2000" dirty="0">
                <a:solidFill>
                  <a:schemeClr val="bg1"/>
                </a:solidFill>
              </a:rPr>
              <a:t>Widely Used - (</a:t>
            </a:r>
            <a:r>
              <a:rPr lang="en" sz="2000" dirty="0" err="1">
                <a:solidFill>
                  <a:schemeClr val="bg1"/>
                </a:solidFill>
              </a:rPr>
              <a:t>stackoverflow</a:t>
            </a:r>
            <a:r>
              <a:rPr lang="en" sz="2000" dirty="0">
                <a:solidFill>
                  <a:schemeClr val="bg1"/>
                </a:solidFill>
              </a:rPr>
              <a:t>!)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Wingdings" pitchFamily="2" charset="2"/>
              <a:buChar char="q"/>
            </a:pPr>
            <a:r>
              <a:rPr lang="en" sz="2000" dirty="0">
                <a:solidFill>
                  <a:schemeClr val="bg1"/>
                </a:solidFill>
              </a:rPr>
              <a:t>Bundles Packaging – </a:t>
            </a:r>
            <a:r>
              <a:rPr lang="e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composer</a:t>
            </a:r>
            <a:r>
              <a:rPr lang="en" sz="2000" dirty="0">
                <a:solidFill>
                  <a:schemeClr val="bg1"/>
                </a:solidFill>
              </a:rPr>
              <a:t> based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Wingdings" pitchFamily="2" charset="2"/>
              <a:buChar char="q"/>
            </a:pPr>
            <a:r>
              <a:rPr lang="en" sz="2000" dirty="0">
                <a:solidFill>
                  <a:schemeClr val="bg1"/>
                </a:solidFill>
              </a:rPr>
              <a:t>Easily Extensible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Wingdings" pitchFamily="2" charset="2"/>
              <a:buChar char="q"/>
            </a:pPr>
            <a:r>
              <a:rPr lang="en" sz="2000" dirty="0">
                <a:solidFill>
                  <a:schemeClr val="bg1"/>
                </a:solidFill>
              </a:rPr>
              <a:t>Database Agnostic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Wingdings" pitchFamily="2" charset="2"/>
              <a:buChar char="q"/>
            </a:pPr>
            <a:r>
              <a:rPr lang="en" sz="2000" dirty="0">
                <a:solidFill>
                  <a:schemeClr val="bg1"/>
                </a:solidFill>
              </a:rPr>
              <a:t>Shallow Learning Curve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q"/>
            </a:pPr>
            <a:endParaRPr sz="2000" dirty="0">
              <a:solidFill>
                <a:schemeClr val="bg1"/>
              </a:solidFill>
            </a:endParaRPr>
          </a:p>
          <a:p>
            <a:pPr marL="742950" lvl="0" indent="-28575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q"/>
            </a:pP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FDFA-B56C-9B4F-879A-5B9AF3E6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Docker? (Microservice?)</a:t>
            </a:r>
          </a:p>
        </p:txBody>
      </p:sp>
    </p:spTree>
    <p:extLst>
      <p:ext uri="{BB962C8B-B14F-4D97-AF65-F5344CB8AC3E}">
        <p14:creationId xmlns:p14="http://schemas.microsoft.com/office/powerpoint/2010/main" val="209663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918BC-BD85-EE4D-9099-53EBEA62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98" y="0"/>
            <a:ext cx="51728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76715"/>
      </p:ext>
    </p:extLst>
  </p:cSld>
  <p:clrMapOvr>
    <a:masterClrMapping/>
  </p:clrMapOvr>
</p:sld>
</file>

<file path=ppt/theme/theme1.xml><?xml version="1.0" encoding="utf-8"?>
<a:theme xmlns:a="http://schemas.openxmlformats.org/drawingml/2006/main" name="Achiever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hievers" id="{79B79E4D-87FB-C34B-BFE5-5A6FD1DEAE70}" vid="{37FD7E48-4FDE-0D43-A128-10C6F424D6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</TotalTime>
  <Words>587</Words>
  <Application>Microsoft Macintosh PowerPoint</Application>
  <PresentationFormat>On-screen Show (16:9)</PresentationFormat>
  <Paragraphs>174</Paragraphs>
  <Slides>32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Calibri</vt:lpstr>
      <vt:lpstr>Arial</vt:lpstr>
      <vt:lpstr>Wingdings</vt:lpstr>
      <vt:lpstr>Lucida Grande</vt:lpstr>
      <vt:lpstr>Consolas</vt:lpstr>
      <vt:lpstr>Avenir Book</vt:lpstr>
      <vt:lpstr>Achievers</vt:lpstr>
      <vt:lpstr>Custom Design</vt:lpstr>
      <vt:lpstr>1_Custom Design</vt:lpstr>
      <vt:lpstr>Symfony Dockerized</vt:lpstr>
      <vt:lpstr>PowerPoint Presentation</vt:lpstr>
      <vt:lpstr>PowerPoint Presentation</vt:lpstr>
      <vt:lpstr>PowerPoint Presentation</vt:lpstr>
      <vt:lpstr>Requirements</vt:lpstr>
      <vt:lpstr>What?</vt:lpstr>
      <vt:lpstr>Why Symfony?</vt:lpstr>
      <vt:lpstr>Why Docker? (Microservice?)</vt:lpstr>
      <vt:lpstr>PowerPoint Presentation</vt:lpstr>
      <vt:lpstr>Why Docker? (Microservice?)</vt:lpstr>
      <vt:lpstr>How? - Traditional</vt:lpstr>
      <vt:lpstr>How? - Containers!</vt:lpstr>
      <vt:lpstr>How? - Microservices</vt:lpstr>
      <vt:lpstr>Docker &amp; Symfony - CODE</vt:lpstr>
      <vt:lpstr>Docker &amp; Symfony - CODE</vt:lpstr>
      <vt:lpstr>Challenges</vt:lpstr>
      <vt:lpstr>Container Code Sync</vt:lpstr>
      <vt:lpstr>Volumes - Mapping</vt:lpstr>
      <vt:lpstr>Volumes - Embedding</vt:lpstr>
      <vt:lpstr>Challenges</vt:lpstr>
      <vt:lpstr>Deploying Code – Composer Install</vt:lpstr>
      <vt:lpstr>Composer Install Pipeline</vt:lpstr>
      <vt:lpstr>Symfony Commands Runtime</vt:lpstr>
      <vt:lpstr>Challenges</vt:lpstr>
      <vt:lpstr>Environmentalize Parameters</vt:lpstr>
      <vt:lpstr>SECRETS</vt:lpstr>
      <vt:lpstr>Challenges</vt:lpstr>
      <vt:lpstr>docker compose</vt:lpstr>
      <vt:lpstr>Challenges</vt:lpstr>
      <vt:lpstr>Service Reuse</vt:lpstr>
      <vt:lpstr>Development Work Arounds</vt:lpstr>
      <vt:lpstr>QUESTIONS?????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Symfony Dockerized</dc:title>
  <cp:lastModifiedBy>Lin Chear</cp:lastModifiedBy>
  <cp:revision>33</cp:revision>
  <dcterms:modified xsi:type="dcterms:W3CDTF">2018-08-23T15:11:40Z</dcterms:modified>
</cp:coreProperties>
</file>