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Source Sans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.fntdata"/><Relationship Id="rId3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99d05fd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99d05fd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99d05fd8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99d05fd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99d05fd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99d05fd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699d05fd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699d05fd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99d05fd8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99d05fd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6b97b99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6b97b99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b97b99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6b97b99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b97b996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b97b996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699d05fd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699d05fd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699d05fd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699d05fd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699d05fd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699d05f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6b97b996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6b97b996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99d05fd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99d05fd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99d05fd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99d05f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99d05fd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99d05fd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699d05fd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699d05f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99d05fd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699d05fd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699d05f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699d05f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99d05fd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99d05fd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.ly/3OPQ75K" TargetMode="External"/><Relationship Id="rId4" Type="http://schemas.openxmlformats.org/officeDocument/2006/relationships/hyperlink" Target="https://bit.ly/3Lzbfev" TargetMode="External"/><Relationship Id="rId5" Type="http://schemas.openxmlformats.org/officeDocument/2006/relationships/hyperlink" Target="https://bit.ly/3Lzbfe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86800" y="1001500"/>
            <a:ext cx="4045200" cy="22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888"/>
              <a:t>How does a Bike-Share Navigate Speedy Success?</a:t>
            </a:r>
            <a:endParaRPr sz="28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86800" y="341997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Presented by: Ibrahim Volpi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</a:rPr>
              <a:t>April 30th, 2022</a:t>
            </a:r>
            <a:endParaRPr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25" y="1218850"/>
            <a:ext cx="4234399" cy="2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86800" y="1001500"/>
            <a:ext cx="4045200" cy="22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Story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25" y="1218850"/>
            <a:ext cx="4234399" cy="2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3197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4952325" y="1843975"/>
            <a:ext cx="275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distribution of casual and member rides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is similar,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more member rides than casuals. </a:t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952325" y="3022500"/>
            <a:ext cx="246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Cyclist's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finance analysts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have determined that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annual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members are much more profitable than casual riders. </a:t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4364550" y="149225"/>
            <a:ext cx="2308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Average duration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between 10 to 35 minutes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, with durations for</a:t>
            </a:r>
            <a:r>
              <a:rPr lang="en" sz="16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 sz="16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members lower than casuals. </a:t>
            </a:r>
            <a:endParaRPr b="1" sz="1600"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6703025" y="149225"/>
            <a:ext cx="2253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Average duration</a:t>
            </a: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 of trips is </a:t>
            </a:r>
            <a:r>
              <a:rPr b="1" lang="en" sz="16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higher on weekends for both casual and members.</a:t>
            </a:r>
            <a:endParaRPr b="1" sz="1600"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478200" y="2229325"/>
            <a:ext cx="4263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There are </a:t>
            </a:r>
            <a:r>
              <a:rPr b="1" lang="en" sz="1600" u="sng">
                <a:solidFill>
                  <a:srgbClr val="E06666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more  casual trips on weekends</a:t>
            </a:r>
            <a:r>
              <a:rPr b="1" lang="en" sz="1600" u="sng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than member trips.</a:t>
            </a:r>
            <a:endParaRPr b="1" sz="1600" u="sng"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364550" y="3929650"/>
            <a:ext cx="48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E06666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More distance</a:t>
            </a:r>
            <a:r>
              <a:rPr b="1" lang="en" sz="1600" u="sng">
                <a:solidFill>
                  <a:schemeClr val="dk1"/>
                </a:solidFill>
                <a:highlight>
                  <a:schemeClr val="lt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travelled on rides on weekends</a:t>
            </a:r>
            <a:endParaRPr b="1" sz="1600" u="sng">
              <a:solidFill>
                <a:schemeClr val="dk1"/>
              </a:solidFill>
              <a:highlight>
                <a:schemeClr val="l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6200"/>
            <a:ext cx="3817876" cy="50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59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994500" y="1375250"/>
            <a:ext cx="310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Three of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top five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stations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terms of rides have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majority of casual rides.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186800" y="1001500"/>
            <a:ext cx="4045200" cy="22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25" y="1218850"/>
            <a:ext cx="4234399" cy="2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60850" y="1641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88775" y="1244725"/>
            <a:ext cx="2501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Majority of revenue is collected from member users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which have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lesser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average time and distance travelled on their rides than casual riders.</a:t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254900" y="2370050"/>
            <a:ext cx="313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 weekends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, there is an </a:t>
            </a:r>
            <a:r>
              <a:rPr b="1"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increase on casual rides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with longer duration and distance travelled.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6801425" y="3652825"/>
            <a:ext cx="194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 weekends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there are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1"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casual rides than member rides</a:t>
            </a:r>
            <a:endParaRPr b="1"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5581450" y="503425"/>
            <a:ext cx="30000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15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Conclusions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186800" y="1001500"/>
            <a:ext cx="4045200" cy="22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1,2,3…Action!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25" y="1218850"/>
            <a:ext cx="4234399" cy="2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9375" y="164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851" y="60075"/>
            <a:ext cx="1947375" cy="15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 txBox="1"/>
          <p:nvPr/>
        </p:nvSpPr>
        <p:spPr>
          <a:xfrm>
            <a:off x="472150" y="1216150"/>
            <a:ext cx="6974700" cy="6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promote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conversion from casual riders  to members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several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actions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may be taken from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marketing and digital media areas:</a:t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Targeted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campaign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to promote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free membership trials for casual riders who ride on weekends.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may be for example a few months under member rate per month or three times the average revenue from casual riders per weekend as a fixed fee for a few months.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 on the riders app for casual riders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offering stats of costs, ride duration and distance travelled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comparing with the costs for members.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 ads for promotions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conversion from casual to members on at least the top 20 stations analysed. </a:t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Provided the revenue and repitance of casual rides,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better estimations of promotions and conversions may be established.</a:t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72150" y="565150"/>
            <a:ext cx="447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Actions</a:t>
            </a: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86800" y="1001500"/>
            <a:ext cx="4045200" cy="22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25" y="1218850"/>
            <a:ext cx="4234399" cy="2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93250" y="1623850"/>
            <a:ext cx="85467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817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15"/>
              <a:buFont typeface="Source Sans Pro"/>
              <a:buChar char="●"/>
            </a:pPr>
            <a:r>
              <a:rPr lang="en" sz="3615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Useful links:</a:t>
            </a:r>
            <a:endParaRPr sz="3615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488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9"/>
              <a:buFont typeface="Source Sans Pro"/>
              <a:buChar char="○"/>
            </a:pPr>
            <a:r>
              <a:rPr lang="en" sz="1358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for source data:</a:t>
            </a:r>
            <a:r>
              <a:rPr lang="en" sz="1358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358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https://bit.ly/3OPQ75K</a:t>
            </a:r>
            <a:endParaRPr sz="1358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488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9"/>
              <a:buFont typeface="Source Sans Pro"/>
              <a:buChar char="○"/>
            </a:pPr>
            <a:r>
              <a:rPr lang="en" sz="1358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to CSV file after merging: </a:t>
            </a:r>
            <a:r>
              <a:rPr lang="en" sz="1358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https://bit.ly/3F63uKr</a:t>
            </a:r>
            <a:endParaRPr sz="1358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488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9"/>
              <a:buFont typeface="Source Sans Pro"/>
              <a:buChar char="○"/>
            </a:pPr>
            <a:r>
              <a:rPr lang="en" sz="1358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to the Journal for data acquisition and data cleaning:</a:t>
            </a:r>
            <a:r>
              <a:rPr lang="en" sz="1358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358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https://bit.ly/3Lzbfev</a:t>
            </a:r>
            <a:endParaRPr sz="1358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488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9"/>
              <a:buFont typeface="Source Sans Pro"/>
              <a:buChar char="○"/>
            </a:pPr>
            <a:r>
              <a:rPr lang="en" sz="1358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to CSV file after cleaning: </a:t>
            </a:r>
            <a:r>
              <a:rPr lang="en" sz="1358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https://bit.ly/3Lzbfev</a:t>
            </a:r>
            <a:endParaRPr sz="1358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488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9"/>
              <a:buFont typeface="Source Sans Pro"/>
              <a:buChar char="○"/>
            </a:pPr>
            <a:r>
              <a:rPr lang="en" sz="1358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Link to Github repository: </a:t>
            </a:r>
            <a:r>
              <a:rPr lang="en" sz="1358" u="sng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https://bit.ly/3vWquri</a:t>
            </a:r>
            <a:endParaRPr sz="1358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300"/>
              <a:t>Table of contents</a:t>
            </a:r>
            <a:endParaRPr b="0" sz="23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32825" y="1385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Objective of this presentation: </a:t>
            </a:r>
            <a:r>
              <a:rPr lang="en">
                <a:solidFill>
                  <a:schemeClr val="dk2"/>
                </a:solidFill>
              </a:rPr>
              <a:t>Casual Riders vs Member Riders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nalysis of the situ</a:t>
            </a:r>
            <a:r>
              <a:rPr lang="en">
                <a:solidFill>
                  <a:schemeClr val="dk1"/>
                </a:solidFill>
              </a:rPr>
              <a:t>ation:</a:t>
            </a:r>
            <a:r>
              <a:rPr lang="en">
                <a:solidFill>
                  <a:schemeClr val="dk2"/>
                </a:solidFill>
              </a:rPr>
              <a:t> Cyclistic bike-share story through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Conclusions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Appendix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198" y="60075"/>
            <a:ext cx="1418025" cy="10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86800" y="1001500"/>
            <a:ext cx="4045200" cy="22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r>
              <a:rPr lang="en"/>
              <a:t> you!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25" y="1218850"/>
            <a:ext cx="4234399" cy="2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08275" y="1015825"/>
            <a:ext cx="4045200" cy="22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25" y="1218850"/>
            <a:ext cx="4234399" cy="2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41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Gain a better understanding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on how</a:t>
            </a: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casual riders differ from member riders </a:t>
            </a:r>
            <a:r>
              <a:rPr lang="en">
                <a:solidFill>
                  <a:schemeClr val="dk2"/>
                </a:solidFill>
              </a:rPr>
              <a:t>based on the data provided by Cyclistic for the last year.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Provide these insights to the marketing and digital media teams to be able to design marketing strategies aimed at</a:t>
            </a: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converting casual riders to members.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86800" y="1001500"/>
            <a:ext cx="4045200" cy="22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25" y="1218850"/>
            <a:ext cx="4234399" cy="28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33">
                <a:solidFill>
                  <a:schemeClr val="dk1"/>
                </a:solidFill>
              </a:rPr>
              <a:t>Analysis of the situation: </a:t>
            </a:r>
            <a:r>
              <a:rPr b="0" lang="en" sz="2133"/>
              <a:t>Cyclistic bike-share story through data</a:t>
            </a:r>
            <a:endParaRPr b="0" sz="2133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38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collection: </a:t>
            </a:r>
            <a:r>
              <a:rPr b="0" lang="en" sz="1800">
                <a:latin typeface="Source Sans Pro"/>
                <a:ea typeface="Source Sans Pro"/>
                <a:cs typeface="Source Sans Pro"/>
                <a:sym typeface="Source Sans Pro"/>
              </a:rPr>
              <a:t>correspondent to</a:t>
            </a:r>
            <a:r>
              <a:rPr b="0" lang="en" sz="18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8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rides for casual riders and members</a:t>
            </a:r>
            <a:r>
              <a:rPr b="0" lang="en" sz="18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lang="en" sz="1800">
                <a:latin typeface="Source Sans Pro"/>
                <a:ea typeface="Source Sans Pro"/>
                <a:cs typeface="Source Sans Pro"/>
                <a:sym typeface="Source Sans Pro"/>
              </a:rPr>
              <a:t>in the </a:t>
            </a:r>
            <a:r>
              <a:rPr lang="en" sz="1800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period between 2021-05-01 and 2022-03-31</a:t>
            </a:r>
            <a:endParaRPr sz="1800"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2314925"/>
            <a:ext cx="8520600" cy="3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317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00">
                <a:solidFill>
                  <a:schemeClr val="dk1"/>
                </a:solidFill>
              </a:rPr>
              <a:t>Data Preparation - extraction and merge</a:t>
            </a:r>
            <a:endParaRPr sz="2600">
              <a:solidFill>
                <a:schemeClr val="dk1"/>
              </a:solidFill>
            </a:endParaRPr>
          </a:p>
          <a:p>
            <a:pPr indent="-319484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90">
                <a:solidFill>
                  <a:schemeClr val="dk1"/>
                </a:solidFill>
              </a:rPr>
              <a:t>Merging </a:t>
            </a:r>
            <a:r>
              <a:rPr lang="en" sz="2290">
                <a:solidFill>
                  <a:schemeClr val="dk2"/>
                </a:solidFill>
              </a:rPr>
              <a:t>of the separate files downloaded</a:t>
            </a:r>
            <a:r>
              <a:rPr lang="en" sz="2290">
                <a:solidFill>
                  <a:srgbClr val="E06666"/>
                </a:solidFill>
              </a:rPr>
              <a:t> using SQL queries </a:t>
            </a:r>
            <a:endParaRPr sz="2290">
              <a:solidFill>
                <a:srgbClr val="E06666"/>
              </a:solidFill>
            </a:endParaRPr>
          </a:p>
          <a:p>
            <a:pPr indent="-319484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90">
                <a:solidFill>
                  <a:schemeClr val="dk1"/>
                </a:solidFill>
              </a:rPr>
              <a:t>Creation</a:t>
            </a:r>
            <a:r>
              <a:rPr lang="en" sz="2290">
                <a:solidFill>
                  <a:schemeClr val="dk2"/>
                </a:solidFill>
              </a:rPr>
              <a:t> </a:t>
            </a:r>
            <a:r>
              <a:rPr lang="en" sz="2290">
                <a:solidFill>
                  <a:srgbClr val="E06666"/>
                </a:solidFill>
              </a:rPr>
              <a:t>of CSV file</a:t>
            </a:r>
            <a:r>
              <a:rPr lang="en" sz="2290">
                <a:solidFill>
                  <a:schemeClr val="dk2"/>
                </a:solidFill>
              </a:rPr>
              <a:t> with all the data correspondent to the period of time aforementioned.</a:t>
            </a:r>
            <a:endParaRPr sz="2290">
              <a:solidFill>
                <a:schemeClr val="dk2"/>
              </a:solidFill>
            </a:endParaRPr>
          </a:p>
          <a:p>
            <a:pPr indent="-319484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2290">
                <a:solidFill>
                  <a:schemeClr val="dk1"/>
                </a:solidFill>
              </a:rPr>
              <a:t>Export</a:t>
            </a:r>
            <a:r>
              <a:rPr lang="en" sz="2290">
                <a:solidFill>
                  <a:schemeClr val="dk2"/>
                </a:solidFill>
              </a:rPr>
              <a:t> </a:t>
            </a:r>
            <a:r>
              <a:rPr lang="en" sz="2290">
                <a:solidFill>
                  <a:srgbClr val="E06666"/>
                </a:solidFill>
              </a:rPr>
              <a:t>of CSV file to Rstudio</a:t>
            </a:r>
            <a:r>
              <a:rPr lang="en" sz="2290">
                <a:solidFill>
                  <a:schemeClr val="dk2"/>
                </a:solidFill>
              </a:rPr>
              <a:t> for data cleaning.</a:t>
            </a:r>
            <a:endParaRPr sz="229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58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1562"/>
              <a:buFont typeface="Arial"/>
              <a:buNone/>
            </a:pPr>
            <a:r>
              <a:rPr b="0" lang="en" sz="2133"/>
              <a:t>Analysis of the situation: Cyclistic bike-share story through data</a:t>
            </a:r>
            <a:endParaRPr b="0" sz="21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Data cleaning – Attributes exploration</a:t>
            </a:r>
            <a:endParaRPr sz="165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The data used is a </a:t>
            </a:r>
            <a:r>
              <a:rPr lang="en">
                <a:solidFill>
                  <a:schemeClr val="dk1"/>
                </a:solidFill>
              </a:rPr>
              <a:t>CSV file with 5,917,935 rows</a:t>
            </a:r>
            <a:r>
              <a:rPr lang="en">
                <a:solidFill>
                  <a:schemeClr val="dk2"/>
                </a:solidFill>
              </a:rPr>
              <a:t>, each row corresponds to one ride and the categories informed on each ride are: 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rgbClr val="E06666"/>
                </a:solidFill>
              </a:rPr>
              <a:t>Ride Id.</a:t>
            </a:r>
            <a:r>
              <a:rPr lang="en">
                <a:solidFill>
                  <a:schemeClr val="dk2"/>
                </a:solidFill>
              </a:rPr>
              <a:t> (Alphanumeric unique identificator)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rgbClr val="E06666"/>
                </a:solidFill>
              </a:rPr>
              <a:t>Rideable type</a:t>
            </a:r>
            <a:r>
              <a:rPr lang="en">
                <a:solidFill>
                  <a:schemeClr val="dk2"/>
                </a:solidFill>
              </a:rPr>
              <a:t> (type of bike used, from traditional to ebikes)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rgbClr val="E06666"/>
                </a:solidFill>
              </a:rPr>
              <a:t>Start /End date and time</a:t>
            </a:r>
            <a:r>
              <a:rPr lang="en">
                <a:solidFill>
                  <a:schemeClr val="dk2"/>
                </a:solidFill>
              </a:rPr>
              <a:t> for the ride. 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rgbClr val="E06666"/>
                </a:solidFill>
              </a:rPr>
              <a:t>Geographical coordinates</a:t>
            </a:r>
            <a:r>
              <a:rPr lang="en">
                <a:solidFill>
                  <a:schemeClr val="dk2"/>
                </a:solidFill>
              </a:rPr>
              <a:t> at Start and End of the ride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rgbClr val="E06666"/>
                </a:solidFill>
              </a:rPr>
              <a:t>Name of station</a:t>
            </a:r>
            <a:r>
              <a:rPr lang="en">
                <a:solidFill>
                  <a:schemeClr val="dk2"/>
                </a:solidFill>
              </a:rPr>
              <a:t> at start and end of the ride.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Identificator for casual or member rides.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51562"/>
              <a:buFont typeface="Arial"/>
              <a:buNone/>
            </a:pPr>
            <a:r>
              <a:rPr b="0" lang="en" sz="2133"/>
              <a:t>Analysis of the situation: Cyclistic bike-share story through data</a:t>
            </a:r>
            <a:endParaRPr b="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25800"/>
            <a:ext cx="85206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600">
                <a:solidFill>
                  <a:schemeClr val="dk1"/>
                </a:solidFill>
              </a:rPr>
              <a:t>Data Cleaning - Attributes preparation and duplication removal. </a:t>
            </a:r>
            <a:endParaRPr sz="6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51300" y="1852800"/>
            <a:ext cx="8441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Elimination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duplicated rows.</a:t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Elimination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rows with no End Coordinates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Transformation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date and time at start and end of the rides.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Creation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different fields for time and date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Creation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a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field for the weekday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 each ride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Calculation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the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duration in minutes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the ride.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Calculation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the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distance in Km travelled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based on geographical coordinates.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1562"/>
              <a:buFont typeface="Arial"/>
              <a:buNone/>
            </a:pPr>
            <a:r>
              <a:rPr b="0" lang="en" sz="2133"/>
              <a:t>Analysis of the situation: Cyclistic bike-share story through data</a:t>
            </a:r>
            <a:endParaRPr b="0" sz="213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37275"/>
            <a:ext cx="8520600" cy="1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409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015">
                <a:solidFill>
                  <a:schemeClr val="dk1"/>
                </a:solidFill>
              </a:rPr>
              <a:t>Data Cleaning - Outliers</a:t>
            </a:r>
            <a:endParaRPr sz="6015">
              <a:solidFill>
                <a:schemeClr val="dk1"/>
              </a:solidFill>
            </a:endParaRPr>
          </a:p>
          <a:p>
            <a:pPr indent="-3177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5615">
                <a:solidFill>
                  <a:schemeClr val="dk1"/>
                </a:solidFill>
              </a:rPr>
              <a:t>Removal</a:t>
            </a:r>
            <a:r>
              <a:rPr lang="en" sz="5615">
                <a:solidFill>
                  <a:schemeClr val="dk2"/>
                </a:solidFill>
              </a:rPr>
              <a:t> of rides with </a:t>
            </a:r>
            <a:r>
              <a:rPr lang="en" sz="5615">
                <a:solidFill>
                  <a:schemeClr val="dk1"/>
                </a:solidFill>
              </a:rPr>
              <a:t>duration</a:t>
            </a:r>
            <a:r>
              <a:rPr lang="en" sz="5615">
                <a:solidFill>
                  <a:schemeClr val="dk1"/>
                </a:solidFill>
              </a:rPr>
              <a:t> less than 5 minutes </a:t>
            </a:r>
            <a:r>
              <a:rPr lang="en" sz="5615">
                <a:solidFill>
                  <a:schemeClr val="dk2"/>
                </a:solidFill>
              </a:rPr>
              <a:t>with </a:t>
            </a:r>
            <a:r>
              <a:rPr lang="en" sz="5615">
                <a:solidFill>
                  <a:schemeClr val="dk1"/>
                </a:solidFill>
              </a:rPr>
              <a:t>start and end on the same station</a:t>
            </a:r>
            <a:r>
              <a:rPr lang="en" sz="5615">
                <a:solidFill>
                  <a:schemeClr val="dk2"/>
                </a:solidFill>
              </a:rPr>
              <a:t>, these rides represent </a:t>
            </a:r>
            <a:r>
              <a:rPr lang="en" sz="5615">
                <a:solidFill>
                  <a:srgbClr val="E06666"/>
                </a:solidFill>
              </a:rPr>
              <a:t>rides where the rider changed their mind and didn’t use the </a:t>
            </a:r>
            <a:r>
              <a:rPr lang="en" sz="5615">
                <a:solidFill>
                  <a:srgbClr val="E06666"/>
                </a:solidFill>
              </a:rPr>
              <a:t>service</a:t>
            </a:r>
            <a:r>
              <a:rPr lang="en" sz="5615">
                <a:solidFill>
                  <a:srgbClr val="E06666"/>
                </a:solidFill>
              </a:rPr>
              <a:t>. </a:t>
            </a:r>
            <a:endParaRPr sz="5615">
              <a:solidFill>
                <a:srgbClr val="E06666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11700" y="2060250"/>
            <a:ext cx="8415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Removal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outlier in terms of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distances travelled more than 1000 KM. </a:t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Removal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 outlier of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duration more than 5 hours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based on maximum distance travelled. 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Removal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 wrong data collected,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arrival time before departure time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Removal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 rides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>
                <a:solidFill>
                  <a:srgbClr val="E0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no end or start station identification. </a:t>
            </a:r>
            <a:endParaRPr>
              <a:solidFill>
                <a:srgbClr val="E0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