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Evolventa" panose="020B0604020202020204" charset="0"/>
      <p:regular r:id="rId16"/>
    </p:embeddedFont>
    <p:embeddedFont>
      <p:font typeface="Jura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804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iplom-project-by-ibragim.netlify.app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2738184" y="-5638509"/>
            <a:ext cx="17012157" cy="17259226"/>
          </a:xfrm>
          <a:custGeom>
            <a:avLst/>
            <a:gdLst/>
            <a:ahLst/>
            <a:cxnLst/>
            <a:rect l="l" t="t" r="r" b="b"/>
            <a:pathLst>
              <a:path w="17012157" h="17259226">
                <a:moveTo>
                  <a:pt x="0" y="0"/>
                </a:moveTo>
                <a:lnTo>
                  <a:pt x="17012157" y="0"/>
                </a:lnTo>
                <a:lnTo>
                  <a:pt x="17012157" y="17259226"/>
                </a:lnTo>
                <a:lnTo>
                  <a:pt x="0" y="172592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569" t="-430" b="-430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604407" y="2756630"/>
            <a:ext cx="12726510" cy="4945675"/>
            <a:chOff x="0" y="0"/>
            <a:chExt cx="16968680" cy="6594233"/>
          </a:xfrm>
        </p:grpSpPr>
        <p:sp>
          <p:nvSpPr>
            <p:cNvPr id="4" name="TextBox 4"/>
            <p:cNvSpPr txBox="1"/>
            <p:nvPr/>
          </p:nvSpPr>
          <p:spPr>
            <a:xfrm>
              <a:off x="0" y="1877165"/>
              <a:ext cx="16968680" cy="31248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617"/>
                </a:lnSpc>
              </a:pPr>
              <a:r>
                <a:rPr lang="en-US" sz="9575">
                  <a:solidFill>
                    <a:srgbClr val="FFFFFF"/>
                  </a:solidFill>
                  <a:latin typeface="Jura Bold"/>
                </a:rPr>
                <a:t>Онлайн магазин товаров STUFF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32080"/>
              <a:ext cx="16968680" cy="6013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endParaRPr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5979553"/>
              <a:ext cx="16968680" cy="6227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FFFFFF"/>
                  </a:solidFill>
                  <a:latin typeface="Jura Bold"/>
                </a:rPr>
                <a:t>Работу выполнил: Алакпаров Ибрагим.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455382" y="2441411"/>
            <a:ext cx="16305327" cy="16843704"/>
          </a:xfrm>
          <a:custGeom>
            <a:avLst/>
            <a:gdLst/>
            <a:ahLst/>
            <a:cxnLst/>
            <a:rect l="l" t="t" r="r" b="b"/>
            <a:pathLst>
              <a:path w="16305327" h="16843704">
                <a:moveTo>
                  <a:pt x="0" y="0"/>
                </a:moveTo>
                <a:lnTo>
                  <a:pt x="16305327" y="0"/>
                </a:lnTo>
                <a:lnTo>
                  <a:pt x="16305327" y="16843703"/>
                </a:lnTo>
                <a:lnTo>
                  <a:pt x="0" y="168437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623" r="-4980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205788" y="4400550"/>
            <a:ext cx="14567289" cy="1466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16"/>
              </a:lnSpc>
            </a:pPr>
            <a:r>
              <a:rPr lang="en-US" sz="9514">
                <a:solidFill>
                  <a:srgbClr val="FFFFFF"/>
                </a:solidFill>
                <a:latin typeface="Jura Bold"/>
              </a:rPr>
              <a:t>Спасибо за внимание 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721518" y="5420242"/>
            <a:ext cx="15154497" cy="13038663"/>
          </a:xfrm>
          <a:custGeom>
            <a:avLst/>
            <a:gdLst/>
            <a:ahLst/>
            <a:cxnLst/>
            <a:rect l="l" t="t" r="r" b="b"/>
            <a:pathLst>
              <a:path w="15154497" h="13038663">
                <a:moveTo>
                  <a:pt x="0" y="0"/>
                </a:moveTo>
                <a:lnTo>
                  <a:pt x="15154497" y="0"/>
                </a:lnTo>
                <a:lnTo>
                  <a:pt x="15154497" y="13038663"/>
                </a:lnTo>
                <a:lnTo>
                  <a:pt x="0" y="130386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836" t="-4906" r="-3591" b="-116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0"/>
            <a:ext cx="9857779" cy="10287000"/>
          </a:xfrm>
          <a:custGeom>
            <a:avLst/>
            <a:gdLst/>
            <a:ahLst/>
            <a:cxnLst/>
            <a:rect l="l" t="t" r="r" b="b"/>
            <a:pathLst>
              <a:path w="9857779" h="10287000">
                <a:moveTo>
                  <a:pt x="0" y="0"/>
                </a:moveTo>
                <a:lnTo>
                  <a:pt x="9857779" y="0"/>
                </a:lnTo>
                <a:lnTo>
                  <a:pt x="9857779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609907" y="1028700"/>
            <a:ext cx="6182877" cy="5685753"/>
            <a:chOff x="0" y="0"/>
            <a:chExt cx="8243837" cy="7581004"/>
          </a:xfrm>
        </p:grpSpPr>
        <p:sp>
          <p:nvSpPr>
            <p:cNvPr id="5" name="TextBox 5"/>
            <p:cNvSpPr txBox="1"/>
            <p:nvPr/>
          </p:nvSpPr>
          <p:spPr>
            <a:xfrm>
              <a:off x="0" y="153842"/>
              <a:ext cx="8243837" cy="14328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479"/>
                </a:lnSpc>
              </a:pPr>
              <a:r>
                <a:rPr lang="en-US" sz="7066">
                  <a:solidFill>
                    <a:srgbClr val="FFFFFF"/>
                  </a:solidFill>
                  <a:latin typeface="Jura Bold"/>
                </a:rPr>
                <a:t>О сайте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487392"/>
              <a:ext cx="8243837" cy="7383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655"/>
                </a:lnSpc>
                <a:spcBef>
                  <a:spcPct val="0"/>
                </a:spcBef>
              </a:pPr>
              <a:endParaRPr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4155612"/>
              <a:ext cx="8243837" cy="33907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66"/>
                </a:lnSpc>
              </a:pPr>
              <a:r>
                <a:rPr lang="en-US" sz="2404" dirty="0" err="1">
                  <a:solidFill>
                    <a:srgbClr val="FFFFFF"/>
                  </a:solidFill>
                  <a:latin typeface="Evolventa"/>
                </a:rPr>
                <a:t>Данный</a:t>
              </a:r>
              <a:r>
                <a:rPr lang="en-US" sz="2404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2404" dirty="0" err="1">
                  <a:solidFill>
                    <a:srgbClr val="FFFFFF"/>
                  </a:solidFill>
                  <a:latin typeface="Evolventa"/>
                </a:rPr>
                <a:t>сайт</a:t>
              </a:r>
              <a:r>
                <a:rPr lang="en-US" sz="2404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2404" dirty="0" err="1">
                  <a:solidFill>
                    <a:srgbClr val="FFFFFF"/>
                  </a:solidFill>
                  <a:latin typeface="Evolventa"/>
                </a:rPr>
                <a:t>предлагает</a:t>
              </a:r>
              <a:r>
                <a:rPr lang="en-US" sz="2404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2404" dirty="0" err="1">
                  <a:solidFill>
                    <a:srgbClr val="FFFFFF"/>
                  </a:solidFill>
                  <a:latin typeface="Evolventa"/>
                </a:rPr>
                <a:t>удобный</a:t>
              </a:r>
              <a:r>
                <a:rPr lang="en-US" sz="2404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2404" dirty="0" err="1">
                  <a:solidFill>
                    <a:srgbClr val="FFFFFF"/>
                  </a:solidFill>
                  <a:latin typeface="Evolventa"/>
                </a:rPr>
                <a:t>интерфейс</a:t>
              </a:r>
              <a:r>
                <a:rPr lang="en-US" sz="2404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2404" dirty="0" err="1">
                  <a:solidFill>
                    <a:srgbClr val="FFFFFF"/>
                  </a:solidFill>
                  <a:latin typeface="Evolventa"/>
                </a:rPr>
                <a:t>для</a:t>
              </a:r>
              <a:r>
                <a:rPr lang="en-US" sz="2404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2404" dirty="0" err="1">
                  <a:solidFill>
                    <a:srgbClr val="FFFFFF"/>
                  </a:solidFill>
                  <a:latin typeface="Evolventa"/>
                </a:rPr>
                <a:t>выбора</a:t>
              </a:r>
              <a:r>
                <a:rPr lang="en-US" sz="2404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2404" dirty="0" err="1">
                  <a:solidFill>
                    <a:srgbClr val="FFFFFF"/>
                  </a:solidFill>
                  <a:latin typeface="Evolventa"/>
                </a:rPr>
                <a:t>товаров</a:t>
              </a:r>
              <a:r>
                <a:rPr lang="en-US" sz="2404" dirty="0">
                  <a:solidFill>
                    <a:srgbClr val="FFFFFF"/>
                  </a:solidFill>
                  <a:latin typeface="Evolventa"/>
                </a:rPr>
                <a:t>. </a:t>
              </a:r>
              <a:r>
                <a:rPr lang="en-US" sz="2404" dirty="0" err="1">
                  <a:solidFill>
                    <a:srgbClr val="FFFFFF"/>
                  </a:solidFill>
                  <a:latin typeface="Evolventa"/>
                </a:rPr>
                <a:t>Так</a:t>
              </a:r>
              <a:r>
                <a:rPr lang="en-US" sz="2404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2404" dirty="0" err="1">
                  <a:solidFill>
                    <a:srgbClr val="FFFFFF"/>
                  </a:solidFill>
                  <a:latin typeface="Evolventa"/>
                </a:rPr>
                <a:t>же</a:t>
              </a:r>
              <a:r>
                <a:rPr lang="en-US" sz="2404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2404" dirty="0" err="1">
                  <a:solidFill>
                    <a:srgbClr val="FFFFFF"/>
                  </a:solidFill>
                  <a:latin typeface="Evolventa"/>
                </a:rPr>
                <a:t>сайт</a:t>
              </a:r>
              <a:r>
                <a:rPr lang="en-US" sz="2404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2404" dirty="0" err="1">
                  <a:solidFill>
                    <a:srgbClr val="FFFFFF"/>
                  </a:solidFill>
                  <a:latin typeface="Evolventa"/>
                </a:rPr>
                <a:t>обеспечивает</a:t>
              </a:r>
              <a:r>
                <a:rPr lang="en-US" sz="2404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2404" dirty="0" err="1">
                  <a:solidFill>
                    <a:srgbClr val="FFFFFF"/>
                  </a:solidFill>
                  <a:latin typeface="Evolventa"/>
                </a:rPr>
                <a:t>быстрый</a:t>
              </a:r>
              <a:r>
                <a:rPr lang="en-US" sz="2404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2404" dirty="0" err="1">
                  <a:solidFill>
                    <a:srgbClr val="FFFFFF"/>
                  </a:solidFill>
                  <a:latin typeface="Evolventa"/>
                </a:rPr>
                <a:t>доступ</a:t>
              </a:r>
              <a:r>
                <a:rPr lang="en-US" sz="2404" dirty="0">
                  <a:solidFill>
                    <a:srgbClr val="FFFFFF"/>
                  </a:solidFill>
                  <a:latin typeface="Evolventa"/>
                </a:rPr>
                <a:t> к </a:t>
              </a:r>
              <a:r>
                <a:rPr lang="en-US" sz="2404" dirty="0" err="1">
                  <a:solidFill>
                    <a:srgbClr val="FFFFFF"/>
                  </a:solidFill>
                  <a:latin typeface="Evolventa"/>
                </a:rPr>
                <a:t>широкому</a:t>
              </a:r>
              <a:r>
                <a:rPr lang="en-US" sz="2404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2404" dirty="0" err="1">
                  <a:solidFill>
                    <a:srgbClr val="FFFFFF"/>
                  </a:solidFill>
                  <a:latin typeface="Evolventa"/>
                </a:rPr>
                <a:t>ассортименту</a:t>
              </a:r>
              <a:r>
                <a:rPr lang="en-US" sz="2404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2404" dirty="0" err="1">
                  <a:solidFill>
                    <a:srgbClr val="FFFFFF"/>
                  </a:solidFill>
                  <a:latin typeface="Evolventa"/>
                </a:rPr>
                <a:t>товаров</a:t>
              </a:r>
              <a:r>
                <a:rPr lang="en-US" sz="2404" dirty="0">
                  <a:solidFill>
                    <a:srgbClr val="FFFFFF"/>
                  </a:solidFill>
                  <a:latin typeface="Evolventa"/>
                </a:rPr>
                <a:t>, </a:t>
              </a:r>
              <a:r>
                <a:rPr lang="en-US" sz="2404" dirty="0" err="1">
                  <a:solidFill>
                    <a:srgbClr val="FFFFFF"/>
                  </a:solidFill>
                  <a:latin typeface="Evolventa"/>
                </a:rPr>
                <a:t>помогая</a:t>
              </a:r>
              <a:r>
                <a:rPr lang="en-US" sz="2404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2404" dirty="0" err="1">
                  <a:solidFill>
                    <a:srgbClr val="FFFFFF"/>
                  </a:solidFill>
                  <a:latin typeface="Evolventa"/>
                </a:rPr>
                <a:t>пользователям</a:t>
              </a:r>
              <a:r>
                <a:rPr lang="en-US" sz="2404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2404" dirty="0" err="1">
                  <a:solidFill>
                    <a:srgbClr val="FFFFFF"/>
                  </a:solidFill>
                  <a:latin typeface="Evolventa"/>
                </a:rPr>
                <a:t>легко</a:t>
              </a:r>
              <a:r>
                <a:rPr lang="en-US" sz="2404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2404" dirty="0" err="1">
                  <a:solidFill>
                    <a:srgbClr val="FFFFFF"/>
                  </a:solidFill>
                  <a:latin typeface="Evolventa"/>
                </a:rPr>
                <a:t>найти</a:t>
              </a:r>
              <a:r>
                <a:rPr lang="en-US" sz="2404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2404" dirty="0" err="1">
                  <a:solidFill>
                    <a:srgbClr val="FFFFFF"/>
                  </a:solidFill>
                  <a:latin typeface="Evolventa"/>
                </a:rPr>
                <a:t>то</a:t>
              </a:r>
              <a:r>
                <a:rPr lang="en-US" sz="2404" dirty="0">
                  <a:solidFill>
                    <a:srgbClr val="FFFFFF"/>
                  </a:solidFill>
                  <a:latin typeface="Evolventa"/>
                </a:rPr>
                <a:t>, </a:t>
              </a:r>
              <a:r>
                <a:rPr lang="en-US" sz="2404" dirty="0" err="1">
                  <a:solidFill>
                    <a:srgbClr val="FFFFFF"/>
                  </a:solidFill>
                  <a:latin typeface="Evolventa"/>
                </a:rPr>
                <a:t>что</a:t>
              </a:r>
              <a:r>
                <a:rPr lang="en-US" sz="2404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2404" dirty="0" err="1">
                  <a:solidFill>
                    <a:srgbClr val="FFFFFF"/>
                  </a:solidFill>
                  <a:latin typeface="Evolventa"/>
                </a:rPr>
                <a:t>им</a:t>
              </a:r>
              <a:r>
                <a:rPr lang="en-US" sz="2404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2404" dirty="0" err="1">
                  <a:solidFill>
                    <a:srgbClr val="FFFFFF"/>
                  </a:solidFill>
                  <a:latin typeface="Evolventa"/>
                </a:rPr>
                <a:t>нужно</a:t>
              </a:r>
              <a:r>
                <a:rPr lang="en-US" sz="2404" dirty="0">
                  <a:solidFill>
                    <a:srgbClr val="FFFFFF"/>
                  </a:solidFill>
                  <a:latin typeface="Evolventa"/>
                </a:rPr>
                <a:t>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455382" y="2441411"/>
            <a:ext cx="16305327" cy="16843704"/>
          </a:xfrm>
          <a:custGeom>
            <a:avLst/>
            <a:gdLst/>
            <a:ahLst/>
            <a:cxnLst/>
            <a:rect l="l" t="t" r="r" b="b"/>
            <a:pathLst>
              <a:path w="16305327" h="16843704">
                <a:moveTo>
                  <a:pt x="0" y="0"/>
                </a:moveTo>
                <a:lnTo>
                  <a:pt x="16305327" y="0"/>
                </a:lnTo>
                <a:lnTo>
                  <a:pt x="16305327" y="16843703"/>
                </a:lnTo>
                <a:lnTo>
                  <a:pt x="0" y="168437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623" r="-498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7741036" y="5895628"/>
            <a:ext cx="2805928" cy="2805928"/>
          </a:xfrm>
          <a:custGeom>
            <a:avLst/>
            <a:gdLst/>
            <a:ahLst/>
            <a:cxnLst/>
            <a:rect l="l" t="t" r="r" b="b"/>
            <a:pathLst>
              <a:path w="2805928" h="2805928">
                <a:moveTo>
                  <a:pt x="0" y="0"/>
                </a:moveTo>
                <a:lnTo>
                  <a:pt x="2805928" y="0"/>
                </a:lnTo>
                <a:lnTo>
                  <a:pt x="2805928" y="2805927"/>
                </a:lnTo>
                <a:lnTo>
                  <a:pt x="0" y="28059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187487" y="2205037"/>
            <a:ext cx="13913025" cy="3524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99"/>
              </a:lnSpc>
            </a:pPr>
            <a:r>
              <a:rPr lang="en-US" sz="7749">
                <a:solidFill>
                  <a:srgbClr val="FFFFFF"/>
                </a:solidFill>
                <a:latin typeface="Jura Bold"/>
              </a:rPr>
              <a:t>STUFF store был спроектирован на базе</a:t>
            </a:r>
          </a:p>
          <a:p>
            <a:pPr algn="ctr">
              <a:lnSpc>
                <a:spcPts val="9300"/>
              </a:lnSpc>
            </a:pPr>
            <a:r>
              <a:rPr lang="en-US" sz="7750">
                <a:solidFill>
                  <a:srgbClr val="FFFFFF"/>
                </a:solidFill>
                <a:latin typeface="Jura Bold"/>
              </a:rPr>
              <a:t>Platzi Fake Store API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067925" y="-8764931"/>
            <a:ext cx="18621375" cy="13279088"/>
          </a:xfrm>
          <a:custGeom>
            <a:avLst/>
            <a:gdLst/>
            <a:ahLst/>
            <a:cxnLst/>
            <a:rect l="l" t="t" r="r" b="b"/>
            <a:pathLst>
              <a:path w="18621375" h="13279088">
                <a:moveTo>
                  <a:pt x="0" y="0"/>
                </a:moveTo>
                <a:lnTo>
                  <a:pt x="18621375" y="0"/>
                </a:lnTo>
                <a:lnTo>
                  <a:pt x="18621375" y="13279088"/>
                </a:lnTo>
                <a:lnTo>
                  <a:pt x="0" y="132790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874" r="-1430" b="-18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123950" y="5073102"/>
            <a:ext cx="17164050" cy="253591"/>
            <a:chOff x="0" y="0"/>
            <a:chExt cx="22885400" cy="338121"/>
          </a:xfrm>
        </p:grpSpPr>
        <p:sp>
          <p:nvSpPr>
            <p:cNvPr id="4" name="AutoShape 4"/>
            <p:cNvSpPr/>
            <p:nvPr/>
          </p:nvSpPr>
          <p:spPr>
            <a:xfrm>
              <a:off x="169060" y="156360"/>
              <a:ext cx="22716340" cy="0"/>
            </a:xfrm>
            <a:prstGeom prst="line">
              <a:avLst/>
            </a:prstGeom>
            <a:ln w="25400" cap="rnd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5" name="Group 5"/>
            <p:cNvGrpSpPr/>
            <p:nvPr/>
          </p:nvGrpSpPr>
          <p:grpSpPr>
            <a:xfrm rot="5423755">
              <a:off x="1156" y="1156"/>
              <a:ext cx="335808" cy="335808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 rot="5423755">
              <a:off x="4278354" y="1156"/>
              <a:ext cx="335808" cy="335808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 rot="5423755">
              <a:off x="13524447" y="1156"/>
              <a:ext cx="335808" cy="335808"/>
              <a:chOff x="0" y="0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 rot="5423755">
              <a:off x="18108745" y="1156"/>
              <a:ext cx="335808" cy="335808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3" name="Group 13"/>
            <p:cNvGrpSpPr/>
            <p:nvPr/>
          </p:nvGrpSpPr>
          <p:grpSpPr>
            <a:xfrm rot="5423755">
              <a:off x="8927951" y="1156"/>
              <a:ext cx="335808" cy="335808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sp>
        <p:nvSpPr>
          <p:cNvPr id="15" name="Freeform 15"/>
          <p:cNvSpPr/>
          <p:nvPr/>
        </p:nvSpPr>
        <p:spPr>
          <a:xfrm>
            <a:off x="10067925" y="1478032"/>
            <a:ext cx="1694180" cy="1694180"/>
          </a:xfrm>
          <a:custGeom>
            <a:avLst/>
            <a:gdLst/>
            <a:ahLst/>
            <a:cxnLst/>
            <a:rect l="l" t="t" r="r" b="b"/>
            <a:pathLst>
              <a:path w="1694180" h="1694180">
                <a:moveTo>
                  <a:pt x="0" y="0"/>
                </a:moveTo>
                <a:lnTo>
                  <a:pt x="1694180" y="0"/>
                </a:lnTo>
                <a:lnTo>
                  <a:pt x="1694180" y="1694180"/>
                </a:lnTo>
                <a:lnTo>
                  <a:pt x="0" y="16941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16" name="Group 16"/>
          <p:cNvGrpSpPr/>
          <p:nvPr/>
        </p:nvGrpSpPr>
        <p:grpSpPr>
          <a:xfrm>
            <a:off x="4331848" y="6049841"/>
            <a:ext cx="2702757" cy="2737853"/>
            <a:chOff x="0" y="0"/>
            <a:chExt cx="3603676" cy="3650471"/>
          </a:xfrm>
        </p:grpSpPr>
        <p:sp>
          <p:nvSpPr>
            <p:cNvPr id="17" name="TextBox 17"/>
            <p:cNvSpPr txBox="1"/>
            <p:nvPr/>
          </p:nvSpPr>
          <p:spPr>
            <a:xfrm>
              <a:off x="0" y="-57150"/>
              <a:ext cx="3603676" cy="6162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799">
                  <a:solidFill>
                    <a:srgbClr val="6147FF"/>
                  </a:solidFill>
                  <a:latin typeface="Jura Bold"/>
                </a:rPr>
                <a:t>Categories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839177"/>
              <a:ext cx="3603676" cy="28112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76"/>
                </a:lnSpc>
              </a:pPr>
              <a:r>
                <a:rPr lang="en-US" sz="2340" dirty="0" err="1">
                  <a:solidFill>
                    <a:srgbClr val="FFFFFF"/>
                  </a:solidFill>
                  <a:latin typeface="Evolventa"/>
                </a:rPr>
                <a:t>Все</a:t>
              </a:r>
              <a:r>
                <a:rPr lang="en-US" sz="2340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2340" dirty="0" err="1">
                  <a:solidFill>
                    <a:srgbClr val="FFFFFF"/>
                  </a:solidFill>
                  <a:latin typeface="Evolventa"/>
                </a:rPr>
                <a:t>предложенне</a:t>
              </a:r>
              <a:r>
                <a:rPr lang="en-US" sz="2340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2340" dirty="0" err="1">
                  <a:solidFill>
                    <a:srgbClr val="FFFFFF"/>
                  </a:solidFill>
                  <a:latin typeface="Evolventa"/>
                </a:rPr>
                <a:t>продукты</a:t>
              </a:r>
              <a:r>
                <a:rPr lang="en-US" sz="2340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2340" dirty="0" err="1">
                  <a:solidFill>
                    <a:srgbClr val="FFFFFF"/>
                  </a:solidFill>
                  <a:latin typeface="Evolventa"/>
                </a:rPr>
                <a:t>уже</a:t>
              </a:r>
              <a:r>
                <a:rPr lang="en-US" sz="2340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2340" dirty="0" err="1">
                  <a:solidFill>
                    <a:srgbClr val="FFFFFF"/>
                  </a:solidFill>
                  <a:latin typeface="Evolventa"/>
                </a:rPr>
                <a:t>сформированы</a:t>
              </a:r>
              <a:r>
                <a:rPr lang="en-US" sz="2340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2340" dirty="0" err="1">
                  <a:solidFill>
                    <a:srgbClr val="FFFFFF"/>
                  </a:solidFill>
                  <a:latin typeface="Evolventa"/>
                </a:rPr>
                <a:t>по</a:t>
              </a:r>
              <a:r>
                <a:rPr lang="en-US" sz="2340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2340" dirty="0" err="1">
                  <a:solidFill>
                    <a:srgbClr val="FFFFFF"/>
                  </a:solidFill>
                  <a:latin typeface="Evolventa"/>
                </a:rPr>
                <a:t>категориям</a:t>
              </a:r>
              <a:r>
                <a:rPr lang="en-US" sz="2340" dirty="0">
                  <a:solidFill>
                    <a:srgbClr val="FFFFFF"/>
                  </a:solidFill>
                  <a:latin typeface="Evolventa"/>
                </a:rPr>
                <a:t>.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123950" y="6049841"/>
            <a:ext cx="2459408" cy="1907832"/>
            <a:chOff x="0" y="0"/>
            <a:chExt cx="3279211" cy="2543776"/>
          </a:xfrm>
        </p:grpSpPr>
        <p:sp>
          <p:nvSpPr>
            <p:cNvPr id="20" name="TextBox 20"/>
            <p:cNvSpPr txBox="1"/>
            <p:nvPr/>
          </p:nvSpPr>
          <p:spPr>
            <a:xfrm>
              <a:off x="0" y="-57150"/>
              <a:ext cx="3279211" cy="6162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799">
                  <a:solidFill>
                    <a:srgbClr val="6147FF"/>
                  </a:solidFill>
                  <a:latin typeface="Jura Bold"/>
                </a:rPr>
                <a:t>Product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839177"/>
              <a:ext cx="3279211" cy="17045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76"/>
                </a:lnSpc>
              </a:pPr>
              <a:r>
                <a:rPr lang="en-US" sz="2340" dirty="0" err="1">
                  <a:solidFill>
                    <a:srgbClr val="FFFFFF"/>
                  </a:solidFill>
                  <a:latin typeface="Evolventa"/>
                </a:rPr>
                <a:t>Предоставляет</a:t>
              </a:r>
              <a:r>
                <a:rPr lang="en-US" sz="2340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2340" dirty="0" err="1">
                  <a:solidFill>
                    <a:srgbClr val="FFFFFF"/>
                  </a:solidFill>
                  <a:latin typeface="Evolventa"/>
                </a:rPr>
                <a:t>ряд</a:t>
              </a:r>
              <a:r>
                <a:rPr lang="en-US" sz="2340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2340" dirty="0" err="1">
                  <a:solidFill>
                    <a:srgbClr val="FFFFFF"/>
                  </a:solidFill>
                  <a:latin typeface="Evolventa"/>
                </a:rPr>
                <a:t>своих</a:t>
              </a:r>
              <a:r>
                <a:rPr lang="en-US" sz="2340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2340" dirty="0" err="1">
                  <a:solidFill>
                    <a:srgbClr val="FFFFFF"/>
                  </a:solidFill>
                  <a:latin typeface="Evolventa"/>
                </a:rPr>
                <a:t>продуктов</a:t>
              </a:r>
              <a:r>
                <a:rPr lang="en-US" sz="2340" dirty="0">
                  <a:solidFill>
                    <a:srgbClr val="FFFFFF"/>
                  </a:solidFill>
                  <a:latin typeface="Evolventa"/>
                </a:rPr>
                <a:t>.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7819046" y="6049841"/>
            <a:ext cx="2818547" cy="1790370"/>
            <a:chOff x="0" y="0"/>
            <a:chExt cx="3758062" cy="2387160"/>
          </a:xfrm>
        </p:grpSpPr>
        <p:sp>
          <p:nvSpPr>
            <p:cNvPr id="23" name="TextBox 23"/>
            <p:cNvSpPr txBox="1"/>
            <p:nvPr/>
          </p:nvSpPr>
          <p:spPr>
            <a:xfrm>
              <a:off x="0" y="-76200"/>
              <a:ext cx="3758062" cy="7169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92"/>
                </a:lnSpc>
              </a:pPr>
              <a:r>
                <a:rPr lang="en-US" sz="3208">
                  <a:solidFill>
                    <a:srgbClr val="6147FF"/>
                  </a:solidFill>
                  <a:latin typeface="Jura Bold"/>
                </a:rPr>
                <a:t>Search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998851"/>
              <a:ext cx="3758062" cy="13883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06"/>
                </a:lnSpc>
              </a:pPr>
              <a:r>
                <a:rPr lang="en-US" sz="1933" dirty="0" err="1">
                  <a:solidFill>
                    <a:srgbClr val="FFFFFF"/>
                  </a:solidFill>
                  <a:latin typeface="Evolventa"/>
                </a:rPr>
                <a:t>Предоставляет</a:t>
              </a:r>
              <a:r>
                <a:rPr lang="en-US" sz="1933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1933" dirty="0" err="1">
                  <a:solidFill>
                    <a:srgbClr val="FFFFFF"/>
                  </a:solidFill>
                  <a:latin typeface="Evolventa"/>
                </a:rPr>
                <a:t>свою</a:t>
              </a:r>
              <a:r>
                <a:rPr lang="en-US" sz="1933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1933" dirty="0" err="1">
                  <a:solidFill>
                    <a:srgbClr val="FFFFFF"/>
                  </a:solidFill>
                  <a:latin typeface="Evolventa"/>
                </a:rPr>
                <a:t>логику</a:t>
              </a:r>
              <a:r>
                <a:rPr lang="en-US" sz="1933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1933" dirty="0" err="1">
                  <a:solidFill>
                    <a:srgbClr val="FFFFFF"/>
                  </a:solidFill>
                  <a:latin typeface="Evolventa"/>
                </a:rPr>
                <a:t>поиска</a:t>
              </a:r>
              <a:r>
                <a:rPr lang="en-US" sz="1933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1933" dirty="0" err="1">
                  <a:solidFill>
                    <a:srgbClr val="FFFFFF"/>
                  </a:solidFill>
                  <a:latin typeface="Evolventa"/>
                </a:rPr>
                <a:t>товаров</a:t>
              </a:r>
              <a:r>
                <a:rPr lang="en-US" sz="1933" dirty="0">
                  <a:solidFill>
                    <a:srgbClr val="FFFFFF"/>
                  </a:solidFill>
                  <a:latin typeface="Evolventa"/>
                </a:rPr>
                <a:t>.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1266418" y="6049841"/>
            <a:ext cx="2680634" cy="2297187"/>
            <a:chOff x="0" y="0"/>
            <a:chExt cx="3574179" cy="3062916"/>
          </a:xfrm>
        </p:grpSpPr>
        <p:sp>
          <p:nvSpPr>
            <p:cNvPr id="26" name="TextBox 26"/>
            <p:cNvSpPr txBox="1"/>
            <p:nvPr/>
          </p:nvSpPr>
          <p:spPr>
            <a:xfrm>
              <a:off x="0" y="-57150"/>
              <a:ext cx="3574179" cy="6162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800">
                  <a:solidFill>
                    <a:srgbClr val="6147FF"/>
                  </a:solidFill>
                  <a:latin typeface="Jura Bold"/>
                </a:rPr>
                <a:t>User</a:t>
              </a: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858227"/>
              <a:ext cx="3574179" cy="22046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11"/>
                </a:lnSpc>
              </a:pPr>
              <a:r>
                <a:rPr lang="en-US" sz="1865" dirty="0" err="1">
                  <a:solidFill>
                    <a:srgbClr val="FFFFFF"/>
                  </a:solidFill>
                  <a:latin typeface="Evolventa"/>
                </a:rPr>
                <a:t>Регистрация</a:t>
              </a:r>
              <a:r>
                <a:rPr lang="en-US" sz="1865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1865" dirty="0" err="1">
                  <a:solidFill>
                    <a:srgbClr val="FFFFFF"/>
                  </a:solidFill>
                  <a:latin typeface="Evolventa"/>
                </a:rPr>
                <a:t>на</a:t>
              </a:r>
              <a:r>
                <a:rPr lang="en-US" sz="1865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1865" dirty="0" err="1">
                  <a:solidFill>
                    <a:srgbClr val="FFFFFF"/>
                  </a:solidFill>
                  <a:latin typeface="Evolventa"/>
                </a:rPr>
                <a:t>сайте</a:t>
              </a:r>
              <a:r>
                <a:rPr lang="en-US" sz="1865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1865" dirty="0" err="1">
                  <a:solidFill>
                    <a:srgbClr val="FFFFFF"/>
                  </a:solidFill>
                  <a:latin typeface="Evolventa"/>
                </a:rPr>
                <a:t>это</a:t>
              </a:r>
              <a:r>
                <a:rPr lang="en-US" sz="1865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1865" dirty="0" err="1">
                  <a:solidFill>
                    <a:srgbClr val="FFFFFF"/>
                  </a:solidFill>
                  <a:latin typeface="Evolventa"/>
                </a:rPr>
                <a:t>не</a:t>
              </a:r>
              <a:r>
                <a:rPr lang="en-US" sz="1865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1865" dirty="0" err="1">
                  <a:solidFill>
                    <a:srgbClr val="FFFFFF"/>
                  </a:solidFill>
                  <a:latin typeface="Evolventa"/>
                </a:rPr>
                <a:t>просто</a:t>
              </a:r>
              <a:r>
                <a:rPr lang="en-US" sz="1865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1865" dirty="0" err="1">
                  <a:solidFill>
                    <a:srgbClr val="FFFFFF"/>
                  </a:solidFill>
                  <a:latin typeface="Evolventa"/>
                </a:rPr>
                <a:t>обложка</a:t>
              </a:r>
              <a:r>
                <a:rPr lang="en-US" sz="1865" dirty="0">
                  <a:solidFill>
                    <a:srgbClr val="FFFFFF"/>
                  </a:solidFill>
                  <a:latin typeface="Evolventa"/>
                </a:rPr>
                <a:t>. </a:t>
              </a:r>
              <a:r>
                <a:rPr lang="en-US" sz="1865" dirty="0" err="1">
                  <a:solidFill>
                    <a:srgbClr val="FFFFFF"/>
                  </a:solidFill>
                  <a:latin typeface="Evolventa"/>
                </a:rPr>
                <a:t>Ваши</a:t>
              </a:r>
              <a:r>
                <a:rPr lang="en-US" sz="1865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1865" dirty="0" err="1">
                  <a:solidFill>
                    <a:srgbClr val="FFFFFF"/>
                  </a:solidFill>
                  <a:latin typeface="Evolventa"/>
                </a:rPr>
                <a:t>данные</a:t>
              </a:r>
              <a:r>
                <a:rPr lang="en-US" sz="1865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1865" dirty="0" err="1">
                  <a:solidFill>
                    <a:srgbClr val="FFFFFF"/>
                  </a:solidFill>
                  <a:latin typeface="Evolventa"/>
                </a:rPr>
                <a:t>сохраняются</a:t>
              </a:r>
              <a:r>
                <a:rPr lang="en-US" sz="1865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1865" dirty="0" err="1">
                  <a:solidFill>
                    <a:srgbClr val="FFFFFF"/>
                  </a:solidFill>
                  <a:latin typeface="Evolventa"/>
                </a:rPr>
                <a:t>на</a:t>
              </a:r>
              <a:r>
                <a:rPr lang="en-US" sz="1865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1865" dirty="0" err="1">
                  <a:solidFill>
                    <a:srgbClr val="FFFFFF"/>
                  </a:solidFill>
                  <a:latin typeface="Evolventa"/>
                </a:rPr>
                <a:t>серевере</a:t>
              </a:r>
              <a:r>
                <a:rPr lang="en-US" sz="1865" dirty="0">
                  <a:solidFill>
                    <a:srgbClr val="FFFFFF"/>
                  </a:solidFill>
                  <a:latin typeface="Evolventa"/>
                </a:rPr>
                <a:t> API.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4704642" y="6049841"/>
            <a:ext cx="2459408" cy="3412434"/>
            <a:chOff x="0" y="0"/>
            <a:chExt cx="3279211" cy="4549911"/>
          </a:xfrm>
        </p:grpSpPr>
        <p:sp>
          <p:nvSpPr>
            <p:cNvPr id="29" name="TextBox 29"/>
            <p:cNvSpPr txBox="1"/>
            <p:nvPr/>
          </p:nvSpPr>
          <p:spPr>
            <a:xfrm>
              <a:off x="0" y="-57150"/>
              <a:ext cx="3279211" cy="6162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799">
                  <a:solidFill>
                    <a:srgbClr val="6147FF"/>
                  </a:solidFill>
                  <a:latin typeface="Jura Bold"/>
                </a:rPr>
                <a:t>AI Products</a:t>
              </a: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848702"/>
              <a:ext cx="3279211" cy="37012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10"/>
                </a:lnSpc>
              </a:pPr>
              <a:r>
                <a:rPr lang="en-US" sz="2221" dirty="0" err="1">
                  <a:solidFill>
                    <a:srgbClr val="FFFFFF"/>
                  </a:solidFill>
                  <a:latin typeface="Evolventa"/>
                </a:rPr>
                <a:t>Все</a:t>
              </a:r>
              <a:r>
                <a:rPr lang="en-US" sz="2221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2221" dirty="0" err="1">
                  <a:solidFill>
                    <a:srgbClr val="FFFFFF"/>
                  </a:solidFill>
                  <a:latin typeface="Evolventa"/>
                </a:rPr>
                <a:t>изображения</a:t>
              </a:r>
              <a:r>
                <a:rPr lang="en-US" sz="2221" dirty="0">
                  <a:solidFill>
                    <a:srgbClr val="FFFFFF"/>
                  </a:solidFill>
                  <a:latin typeface="Evolventa"/>
                </a:rPr>
                <a:t> и </a:t>
              </a:r>
              <a:r>
                <a:rPr lang="en-US" sz="2221" dirty="0" err="1">
                  <a:solidFill>
                    <a:srgbClr val="FFFFFF"/>
                  </a:solidFill>
                  <a:latin typeface="Evolventa"/>
                </a:rPr>
                <a:t>описания</a:t>
              </a:r>
              <a:r>
                <a:rPr lang="en-US" sz="2221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2221" dirty="0" err="1">
                  <a:solidFill>
                    <a:srgbClr val="FFFFFF"/>
                  </a:solidFill>
                  <a:latin typeface="Evolventa"/>
                </a:rPr>
                <a:t>продуктов</a:t>
              </a:r>
              <a:r>
                <a:rPr lang="en-US" sz="2221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2221" dirty="0" err="1">
                  <a:solidFill>
                    <a:srgbClr val="FFFFFF"/>
                  </a:solidFill>
                  <a:latin typeface="Evolventa"/>
                </a:rPr>
                <a:t>сгенерированы</a:t>
              </a:r>
              <a:r>
                <a:rPr lang="en-US" sz="2221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2221" dirty="0" err="1">
                  <a:solidFill>
                    <a:srgbClr val="FFFFFF"/>
                  </a:solidFill>
                  <a:latin typeface="Evolventa"/>
                </a:rPr>
                <a:t>исскуственным</a:t>
              </a:r>
              <a:r>
                <a:rPr lang="en-US" sz="2221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2221" dirty="0" err="1">
                  <a:solidFill>
                    <a:srgbClr val="FFFFFF"/>
                  </a:solidFill>
                  <a:latin typeface="Evolventa"/>
                </a:rPr>
                <a:t>интеллектом</a:t>
              </a:r>
              <a:r>
                <a:rPr lang="en-US" sz="2221" dirty="0">
                  <a:solidFill>
                    <a:srgbClr val="FFFFFF"/>
                  </a:solidFill>
                  <a:latin typeface="Evolventa"/>
                </a:rPr>
                <a:t>.</a:t>
              </a:r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1028700" y="1829822"/>
            <a:ext cx="11515725" cy="9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680"/>
              </a:lnSpc>
              <a:spcBef>
                <a:spcPct val="0"/>
              </a:spcBef>
            </a:pPr>
            <a:r>
              <a:rPr lang="en-US" sz="6400">
                <a:solidFill>
                  <a:srgbClr val="FFFFFF"/>
                </a:solidFill>
                <a:latin typeface="Jura Bold"/>
              </a:rPr>
              <a:t>Platzi Fake Store API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5243924" y="-4172384"/>
            <a:ext cx="14995432" cy="13621935"/>
          </a:xfrm>
          <a:custGeom>
            <a:avLst/>
            <a:gdLst/>
            <a:ahLst/>
            <a:cxnLst/>
            <a:rect l="l" t="t" r="r" b="b"/>
            <a:pathLst>
              <a:path w="14995432" h="13621935">
                <a:moveTo>
                  <a:pt x="0" y="0"/>
                </a:moveTo>
                <a:lnTo>
                  <a:pt x="14995432" y="0"/>
                </a:lnTo>
                <a:lnTo>
                  <a:pt x="14995432" y="13621935"/>
                </a:lnTo>
                <a:lnTo>
                  <a:pt x="0" y="136219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3753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91981" y="2629059"/>
            <a:ext cx="8115300" cy="3750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461"/>
              </a:lnSpc>
              <a:spcBef>
                <a:spcPct val="0"/>
              </a:spcBef>
            </a:pPr>
            <a:r>
              <a:rPr lang="en-US" sz="6217">
                <a:solidFill>
                  <a:srgbClr val="FFFFFF"/>
                </a:solidFill>
                <a:latin typeface="Jura Bold"/>
              </a:rPr>
              <a:t>Функции, предоставляемые сайтом для пользователя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274310" y="1918494"/>
            <a:ext cx="1108479" cy="720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39"/>
              </a:lnSpc>
            </a:pPr>
            <a:r>
              <a:rPr lang="en-US" sz="4099">
                <a:solidFill>
                  <a:srgbClr val="FFFFFF"/>
                </a:solidFill>
                <a:latin typeface="Jura Bold"/>
              </a:rPr>
              <a:t>1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274310" y="3350027"/>
            <a:ext cx="1125997" cy="720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39"/>
              </a:lnSpc>
            </a:pPr>
            <a:r>
              <a:rPr lang="en-US" sz="4099">
                <a:solidFill>
                  <a:srgbClr val="FFFFFF"/>
                </a:solidFill>
                <a:latin typeface="Jura Bold"/>
              </a:rPr>
              <a:t>2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274310" y="4735989"/>
            <a:ext cx="1125997" cy="720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39"/>
              </a:lnSpc>
            </a:pPr>
            <a:r>
              <a:rPr lang="en-US" sz="4099">
                <a:solidFill>
                  <a:srgbClr val="FFFFFF"/>
                </a:solidFill>
                <a:latin typeface="Jura Bold"/>
              </a:rPr>
              <a:t>3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283068" y="6061023"/>
            <a:ext cx="1125997" cy="720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39"/>
              </a:lnSpc>
            </a:pPr>
            <a:r>
              <a:rPr lang="en-US" sz="4099">
                <a:solidFill>
                  <a:srgbClr val="FFFFFF"/>
                </a:solidFill>
                <a:latin typeface="Jura Bold"/>
              </a:rPr>
              <a:t>4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274310" y="7390412"/>
            <a:ext cx="1125997" cy="720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39"/>
              </a:lnSpc>
            </a:pPr>
            <a:r>
              <a:rPr lang="en-US" sz="4099">
                <a:solidFill>
                  <a:srgbClr val="FFFFFF"/>
                </a:solidFill>
                <a:latin typeface="Jura Bold"/>
              </a:rPr>
              <a:t>5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837308" y="2063517"/>
            <a:ext cx="6648324" cy="524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9"/>
              </a:lnSpc>
              <a:spcBef>
                <a:spcPct val="0"/>
              </a:spcBef>
            </a:pPr>
            <a:r>
              <a:rPr lang="en-US" sz="2599" dirty="0" err="1">
                <a:solidFill>
                  <a:srgbClr val="FFFFFF"/>
                </a:solidFill>
                <a:latin typeface="Evolventa"/>
              </a:rPr>
              <a:t>Система</a:t>
            </a:r>
            <a:r>
              <a:rPr lang="en-US" sz="2599" dirty="0">
                <a:solidFill>
                  <a:srgbClr val="FFFFFF"/>
                </a:solidFill>
                <a:latin typeface="Evolventa"/>
              </a:rPr>
              <a:t> </a:t>
            </a:r>
            <a:r>
              <a:rPr lang="en-US" sz="2599" dirty="0" err="1">
                <a:solidFill>
                  <a:srgbClr val="FFFFFF"/>
                </a:solidFill>
                <a:latin typeface="Evolventa"/>
              </a:rPr>
              <a:t>регистрации</a:t>
            </a:r>
            <a:r>
              <a:rPr lang="en-US" sz="2599" dirty="0">
                <a:solidFill>
                  <a:srgbClr val="FFFFFF"/>
                </a:solidFill>
                <a:latin typeface="Evolventa"/>
              </a:rPr>
              <a:t> и </a:t>
            </a:r>
            <a:r>
              <a:rPr lang="en-US" sz="2599" dirty="0" err="1">
                <a:solidFill>
                  <a:srgbClr val="FFFFFF"/>
                </a:solidFill>
                <a:latin typeface="Evolventa"/>
              </a:rPr>
              <a:t>авторизации</a:t>
            </a:r>
            <a:endParaRPr lang="en-US" sz="2599" dirty="0">
              <a:solidFill>
                <a:srgbClr val="FFFFFF"/>
              </a:solidFill>
              <a:latin typeface="Evolventa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009939" y="3449478"/>
            <a:ext cx="6648324" cy="524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9"/>
              </a:lnSpc>
              <a:spcBef>
                <a:spcPct val="0"/>
              </a:spcBef>
            </a:pPr>
            <a:r>
              <a:rPr lang="en-US" sz="2599" dirty="0" err="1">
                <a:solidFill>
                  <a:srgbClr val="FFFFFF"/>
                </a:solidFill>
                <a:latin typeface="Evolventa"/>
              </a:rPr>
              <a:t>Поиск</a:t>
            </a:r>
            <a:r>
              <a:rPr lang="en-US" sz="2599" dirty="0">
                <a:solidFill>
                  <a:srgbClr val="FFFFFF"/>
                </a:solidFill>
                <a:latin typeface="Evolventa"/>
              </a:rPr>
              <a:t> </a:t>
            </a:r>
            <a:r>
              <a:rPr lang="en-US" sz="2599" dirty="0" err="1">
                <a:solidFill>
                  <a:srgbClr val="FFFFFF"/>
                </a:solidFill>
                <a:latin typeface="Evolventa"/>
              </a:rPr>
              <a:t>товаров</a:t>
            </a:r>
            <a:r>
              <a:rPr lang="en-US" sz="2599" dirty="0">
                <a:solidFill>
                  <a:srgbClr val="FFFFFF"/>
                </a:solidFill>
                <a:latin typeface="Evolventa"/>
              </a:rPr>
              <a:t> </a:t>
            </a:r>
            <a:r>
              <a:rPr lang="en-US" sz="2599" dirty="0" err="1">
                <a:solidFill>
                  <a:srgbClr val="FFFFFF"/>
                </a:solidFill>
                <a:latin typeface="Evolventa"/>
              </a:rPr>
              <a:t>по</a:t>
            </a:r>
            <a:r>
              <a:rPr lang="en-US" sz="2599" dirty="0">
                <a:solidFill>
                  <a:srgbClr val="FFFFFF"/>
                </a:solidFill>
                <a:latin typeface="Evolventa"/>
              </a:rPr>
              <a:t> </a:t>
            </a:r>
            <a:r>
              <a:rPr lang="en-US" sz="2599" dirty="0" err="1">
                <a:solidFill>
                  <a:srgbClr val="FFFFFF"/>
                </a:solidFill>
                <a:latin typeface="Evolventa"/>
              </a:rPr>
              <a:t>названию</a:t>
            </a:r>
            <a:endParaRPr lang="en-US" sz="2599" dirty="0">
              <a:solidFill>
                <a:srgbClr val="FFFFFF"/>
              </a:solidFill>
              <a:latin typeface="Evolventa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009939" y="4784265"/>
            <a:ext cx="6648324" cy="524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9"/>
              </a:lnSpc>
            </a:pPr>
            <a:r>
              <a:rPr lang="en-US" sz="2599" dirty="0" err="1">
                <a:solidFill>
                  <a:srgbClr val="FFFFFF"/>
                </a:solidFill>
                <a:latin typeface="Evolventa"/>
              </a:rPr>
              <a:t>Добавление</a:t>
            </a:r>
            <a:r>
              <a:rPr lang="en-US" sz="2599" dirty="0">
                <a:solidFill>
                  <a:srgbClr val="FFFFFF"/>
                </a:solidFill>
                <a:latin typeface="Evolventa"/>
              </a:rPr>
              <a:t> </a:t>
            </a:r>
            <a:r>
              <a:rPr lang="en-US" sz="2599" dirty="0" err="1">
                <a:solidFill>
                  <a:srgbClr val="FFFFFF"/>
                </a:solidFill>
                <a:latin typeface="Evolventa"/>
              </a:rPr>
              <a:t>товаров</a:t>
            </a:r>
            <a:r>
              <a:rPr lang="en-US" sz="2599" dirty="0">
                <a:solidFill>
                  <a:srgbClr val="FFFFFF"/>
                </a:solidFill>
                <a:latin typeface="Evolventa"/>
              </a:rPr>
              <a:t> в </a:t>
            </a:r>
            <a:r>
              <a:rPr lang="en-US" sz="2599" dirty="0" err="1">
                <a:solidFill>
                  <a:srgbClr val="FFFFFF"/>
                </a:solidFill>
                <a:latin typeface="Evolventa"/>
              </a:rPr>
              <a:t>корзину</a:t>
            </a:r>
            <a:endParaRPr lang="en-US" sz="2599" dirty="0">
              <a:solidFill>
                <a:srgbClr val="FFFFFF"/>
              </a:solidFill>
              <a:latin typeface="Evolventa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009939" y="6037104"/>
            <a:ext cx="6648324" cy="981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 dirty="0" err="1">
                <a:solidFill>
                  <a:srgbClr val="FFFFFF"/>
                </a:solidFill>
                <a:latin typeface="Evolventa"/>
              </a:rPr>
              <a:t>Возможность</a:t>
            </a:r>
            <a:r>
              <a:rPr lang="en-US" sz="2600" dirty="0">
                <a:solidFill>
                  <a:srgbClr val="FFFFFF"/>
                </a:solidFill>
                <a:latin typeface="Evolventa"/>
              </a:rPr>
              <a:t> </a:t>
            </a:r>
            <a:r>
              <a:rPr lang="en-US" sz="2600" dirty="0" err="1">
                <a:solidFill>
                  <a:srgbClr val="FFFFFF"/>
                </a:solidFill>
                <a:latin typeface="Evolventa"/>
              </a:rPr>
              <a:t>редактировать</a:t>
            </a:r>
            <a:r>
              <a:rPr lang="en-US" sz="2600" dirty="0">
                <a:solidFill>
                  <a:srgbClr val="FFFFFF"/>
                </a:solidFill>
                <a:latin typeface="Evolventa"/>
              </a:rPr>
              <a:t> </a:t>
            </a:r>
            <a:r>
              <a:rPr lang="en-US" sz="2600" dirty="0" err="1">
                <a:solidFill>
                  <a:srgbClr val="FFFFFF"/>
                </a:solidFill>
                <a:latin typeface="Evolventa"/>
              </a:rPr>
              <a:t>свой</a:t>
            </a:r>
            <a:r>
              <a:rPr lang="en-US" sz="2600" dirty="0">
                <a:solidFill>
                  <a:srgbClr val="FFFFFF"/>
                </a:solidFill>
                <a:latin typeface="Evolventa"/>
              </a:rPr>
              <a:t> </a:t>
            </a:r>
            <a:r>
              <a:rPr lang="en-US" sz="2600" dirty="0" err="1">
                <a:solidFill>
                  <a:srgbClr val="FFFFFF"/>
                </a:solidFill>
                <a:latin typeface="Evolventa"/>
              </a:rPr>
              <a:t>профиль</a:t>
            </a:r>
            <a:endParaRPr lang="en-US" sz="2600" dirty="0">
              <a:solidFill>
                <a:srgbClr val="FFFFFF"/>
              </a:solidFill>
              <a:latin typeface="Evolventa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009939" y="7240528"/>
            <a:ext cx="7249361" cy="868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7"/>
              </a:lnSpc>
            </a:pPr>
            <a:r>
              <a:rPr lang="en-US" sz="2598" dirty="0" err="1">
                <a:solidFill>
                  <a:srgbClr val="FFFFFF"/>
                </a:solidFill>
                <a:latin typeface="Evolventa"/>
              </a:rPr>
              <a:t>Поиск</a:t>
            </a:r>
            <a:r>
              <a:rPr lang="en-US" sz="2598" dirty="0">
                <a:solidFill>
                  <a:srgbClr val="FFFFFF"/>
                </a:solidFill>
                <a:latin typeface="Evolventa"/>
              </a:rPr>
              <a:t> </a:t>
            </a:r>
            <a:r>
              <a:rPr lang="en-US" sz="2598" dirty="0" err="1">
                <a:solidFill>
                  <a:srgbClr val="FFFFFF"/>
                </a:solidFill>
                <a:latin typeface="Evolventa"/>
              </a:rPr>
              <a:t>товаров</a:t>
            </a:r>
            <a:r>
              <a:rPr lang="en-US" sz="2598" dirty="0">
                <a:solidFill>
                  <a:srgbClr val="FFFFFF"/>
                </a:solidFill>
                <a:latin typeface="Evolventa"/>
              </a:rPr>
              <a:t> в </a:t>
            </a:r>
            <a:r>
              <a:rPr lang="en-US" sz="2598" dirty="0" err="1">
                <a:solidFill>
                  <a:srgbClr val="FFFFFF"/>
                </a:solidFill>
                <a:latin typeface="Evolventa"/>
              </a:rPr>
              <a:t>категори</a:t>
            </a:r>
            <a:r>
              <a:rPr lang="en-US" sz="2598" dirty="0">
                <a:solidFill>
                  <a:srgbClr val="FFFFFF"/>
                </a:solidFill>
                <a:latin typeface="Evolventa"/>
              </a:rPr>
              <a:t> </a:t>
            </a:r>
            <a:r>
              <a:rPr lang="en-US" sz="2598" dirty="0" err="1">
                <a:solidFill>
                  <a:srgbClr val="FFFFFF"/>
                </a:solidFill>
                <a:latin typeface="Evolventa"/>
              </a:rPr>
              <a:t>при</a:t>
            </a:r>
            <a:r>
              <a:rPr lang="en-US" sz="2598" dirty="0">
                <a:solidFill>
                  <a:srgbClr val="FFFFFF"/>
                </a:solidFill>
                <a:latin typeface="Evolventa"/>
              </a:rPr>
              <a:t> </a:t>
            </a:r>
            <a:r>
              <a:rPr lang="en-US" sz="2598" dirty="0" err="1">
                <a:solidFill>
                  <a:srgbClr val="FFFFFF"/>
                </a:solidFill>
                <a:latin typeface="Evolventa"/>
              </a:rPr>
              <a:t>помощи</a:t>
            </a:r>
            <a:r>
              <a:rPr lang="en-US" sz="2598" dirty="0">
                <a:solidFill>
                  <a:srgbClr val="FFFFFF"/>
                </a:solidFill>
                <a:latin typeface="Evolventa"/>
              </a:rPr>
              <a:t> </a:t>
            </a:r>
            <a:r>
              <a:rPr lang="en-US" sz="2598" dirty="0" err="1">
                <a:solidFill>
                  <a:srgbClr val="FFFFFF"/>
                </a:solidFill>
                <a:latin typeface="Evolventa"/>
              </a:rPr>
              <a:t>фил</a:t>
            </a:r>
            <a:r>
              <a:rPr lang="ru-RU" sz="2598" dirty="0">
                <a:solidFill>
                  <a:srgbClr val="FFFFFF"/>
                </a:solidFill>
                <a:latin typeface="Evolventa"/>
              </a:rPr>
              <a:t>ь</a:t>
            </a:r>
            <a:r>
              <a:rPr lang="en-US" sz="2598" dirty="0" err="1">
                <a:solidFill>
                  <a:srgbClr val="FFFFFF"/>
                </a:solidFill>
                <a:latin typeface="Evolventa"/>
              </a:rPr>
              <a:t>трации</a:t>
            </a:r>
            <a:endParaRPr lang="en-US" sz="2598" dirty="0">
              <a:solidFill>
                <a:srgbClr val="FFFFFF"/>
              </a:solidFill>
              <a:latin typeface="Evolvent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721518" y="5420242"/>
            <a:ext cx="15154497" cy="13038663"/>
          </a:xfrm>
          <a:custGeom>
            <a:avLst/>
            <a:gdLst/>
            <a:ahLst/>
            <a:cxnLst/>
            <a:rect l="l" t="t" r="r" b="b"/>
            <a:pathLst>
              <a:path w="15154497" h="13038663">
                <a:moveTo>
                  <a:pt x="0" y="0"/>
                </a:moveTo>
                <a:lnTo>
                  <a:pt x="15154497" y="0"/>
                </a:lnTo>
                <a:lnTo>
                  <a:pt x="15154497" y="13038663"/>
                </a:lnTo>
                <a:lnTo>
                  <a:pt x="0" y="130386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836" t="-4906" r="-3591" b="-11679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7958703" y="876300"/>
            <a:ext cx="9738597" cy="2649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646"/>
              </a:lnSpc>
              <a:spcBef>
                <a:spcPct val="0"/>
              </a:spcBef>
            </a:pPr>
            <a:r>
              <a:rPr lang="en-US" sz="7604">
                <a:solidFill>
                  <a:srgbClr val="FFFFFF"/>
                </a:solidFill>
                <a:latin typeface="Jura Bold"/>
              </a:rPr>
              <a:t>Пердосмотр товара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61772" y="6204993"/>
            <a:ext cx="10047496" cy="1848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06"/>
              </a:lnSpc>
              <a:spcBef>
                <a:spcPct val="0"/>
              </a:spcBef>
            </a:pPr>
            <a:r>
              <a:rPr lang="en-US" sz="5290">
                <a:solidFill>
                  <a:srgbClr val="FFFFFF"/>
                </a:solidFill>
                <a:latin typeface="Jura Bold"/>
              </a:rPr>
              <a:t>Поиск  в категории при помощи фильтрации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788B3E8-779E-4DFF-93FF-044F330EC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71" y="876300"/>
            <a:ext cx="9202434" cy="420111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52AFAE0-8810-4C44-A139-E6AC37AD6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4599" y="4824648"/>
            <a:ext cx="7370829" cy="529919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721518" y="5420242"/>
            <a:ext cx="15154497" cy="13038663"/>
          </a:xfrm>
          <a:custGeom>
            <a:avLst/>
            <a:gdLst/>
            <a:ahLst/>
            <a:cxnLst/>
            <a:rect l="l" t="t" r="r" b="b"/>
            <a:pathLst>
              <a:path w="15154497" h="13038663">
                <a:moveTo>
                  <a:pt x="0" y="0"/>
                </a:moveTo>
                <a:lnTo>
                  <a:pt x="15154497" y="0"/>
                </a:lnTo>
                <a:lnTo>
                  <a:pt x="15154497" y="13038663"/>
                </a:lnTo>
                <a:lnTo>
                  <a:pt x="0" y="130386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836" t="-4906" r="-3591" b="-116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52462" y="2373302"/>
            <a:ext cx="5179987" cy="6884998"/>
          </a:xfrm>
          <a:custGeom>
            <a:avLst/>
            <a:gdLst/>
            <a:ahLst/>
            <a:cxnLst/>
            <a:rect l="l" t="t" r="r" b="b"/>
            <a:pathLst>
              <a:path w="5179987" h="6884998">
                <a:moveTo>
                  <a:pt x="0" y="0"/>
                </a:moveTo>
                <a:lnTo>
                  <a:pt x="5179987" y="0"/>
                </a:lnTo>
                <a:lnTo>
                  <a:pt x="5179987" y="6884998"/>
                </a:lnTo>
                <a:lnTo>
                  <a:pt x="0" y="68849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839623" y="3456601"/>
            <a:ext cx="12189377" cy="4718399"/>
          </a:xfrm>
          <a:custGeom>
            <a:avLst/>
            <a:gdLst/>
            <a:ahLst/>
            <a:cxnLst/>
            <a:rect l="l" t="t" r="r" b="b"/>
            <a:pathLst>
              <a:path w="12189377" h="4718399">
                <a:moveTo>
                  <a:pt x="0" y="0"/>
                </a:moveTo>
                <a:lnTo>
                  <a:pt x="12189377" y="0"/>
                </a:lnTo>
                <a:lnTo>
                  <a:pt x="12189377" y="4718400"/>
                </a:lnTo>
                <a:lnTo>
                  <a:pt x="0" y="47184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19" r="-519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600491" y="84194"/>
            <a:ext cx="10373529" cy="2056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32"/>
              </a:lnSpc>
            </a:pPr>
            <a:r>
              <a:rPr lang="en-US" sz="5880">
                <a:solidFill>
                  <a:srgbClr val="FFFFFF"/>
                </a:solidFill>
                <a:latin typeface="Jura Bold"/>
              </a:rPr>
              <a:t>Регистрация и  редактирование профиля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455382" y="2441411"/>
            <a:ext cx="16305327" cy="16843704"/>
          </a:xfrm>
          <a:custGeom>
            <a:avLst/>
            <a:gdLst/>
            <a:ahLst/>
            <a:cxnLst/>
            <a:rect l="l" t="t" r="r" b="b"/>
            <a:pathLst>
              <a:path w="16305327" h="16843704">
                <a:moveTo>
                  <a:pt x="0" y="0"/>
                </a:moveTo>
                <a:lnTo>
                  <a:pt x="16305327" y="0"/>
                </a:lnTo>
                <a:lnTo>
                  <a:pt x="16305327" y="16843703"/>
                </a:lnTo>
                <a:lnTo>
                  <a:pt x="0" y="168437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623" r="-498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7160331" y="3724385"/>
            <a:ext cx="3967337" cy="3967337"/>
          </a:xfrm>
          <a:custGeom>
            <a:avLst/>
            <a:gdLst/>
            <a:ahLst/>
            <a:cxnLst/>
            <a:rect l="l" t="t" r="r" b="b"/>
            <a:pathLst>
              <a:path w="3967337" h="3967337">
                <a:moveTo>
                  <a:pt x="0" y="0"/>
                </a:moveTo>
                <a:lnTo>
                  <a:pt x="3967338" y="0"/>
                </a:lnTo>
                <a:lnTo>
                  <a:pt x="3967338" y="3967337"/>
                </a:lnTo>
                <a:lnTo>
                  <a:pt x="0" y="39673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187487" y="1089937"/>
            <a:ext cx="13913025" cy="2362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00"/>
              </a:lnSpc>
            </a:pPr>
            <a:r>
              <a:rPr lang="en-US" sz="7750">
                <a:solidFill>
                  <a:srgbClr val="FFFFFF"/>
                </a:solidFill>
                <a:latin typeface="Jura Bold"/>
              </a:rPr>
              <a:t>Проект был задеплоин на площадку Netlify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33052" y="7845589"/>
            <a:ext cx="15621893" cy="1012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80"/>
              </a:lnSpc>
            </a:pPr>
            <a:r>
              <a:rPr lang="en-US" sz="6200" u="sng" dirty="0">
                <a:solidFill>
                  <a:srgbClr val="FFFFFF"/>
                </a:solidFill>
                <a:latin typeface="Jura Bold"/>
                <a:hlinkClick r:id="rId4" tooltip="https://diplom-project-by-ibragim.netlify.app/"/>
              </a:rPr>
              <a:t>https://stuff-store.netlify.app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28600" y="-275658"/>
            <a:ext cx="16686973" cy="4814229"/>
          </a:xfrm>
          <a:custGeom>
            <a:avLst/>
            <a:gdLst/>
            <a:ahLst/>
            <a:cxnLst/>
            <a:rect l="l" t="t" r="r" b="b"/>
            <a:pathLst>
              <a:path w="16686973" h="4814229">
                <a:moveTo>
                  <a:pt x="0" y="0"/>
                </a:moveTo>
                <a:lnTo>
                  <a:pt x="16686973" y="0"/>
                </a:lnTo>
                <a:lnTo>
                  <a:pt x="16686973" y="4814229"/>
                </a:lnTo>
                <a:lnTo>
                  <a:pt x="0" y="48142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1790" t="-420121" r="-20502" b="-1006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80339" y="3343115"/>
            <a:ext cx="1568368" cy="1568368"/>
          </a:xfrm>
          <a:custGeom>
            <a:avLst/>
            <a:gdLst/>
            <a:ahLst/>
            <a:cxnLst/>
            <a:rect l="l" t="t" r="r" b="b"/>
            <a:pathLst>
              <a:path w="1568368" h="1568368">
                <a:moveTo>
                  <a:pt x="0" y="0"/>
                </a:moveTo>
                <a:lnTo>
                  <a:pt x="1568367" y="0"/>
                </a:lnTo>
                <a:lnTo>
                  <a:pt x="1568367" y="1568367"/>
                </a:lnTo>
                <a:lnTo>
                  <a:pt x="0" y="15683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363933" y="6757681"/>
            <a:ext cx="1471198" cy="1520695"/>
          </a:xfrm>
          <a:custGeom>
            <a:avLst/>
            <a:gdLst/>
            <a:ahLst/>
            <a:cxnLst/>
            <a:rect l="l" t="t" r="r" b="b"/>
            <a:pathLst>
              <a:path w="1471198" h="1520695">
                <a:moveTo>
                  <a:pt x="0" y="0"/>
                </a:moveTo>
                <a:lnTo>
                  <a:pt x="1471198" y="0"/>
                </a:lnTo>
                <a:lnTo>
                  <a:pt x="1471198" y="1520694"/>
                </a:lnTo>
                <a:lnTo>
                  <a:pt x="0" y="15206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682" r="-1682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5562600" y="3256737"/>
            <a:ext cx="1834313" cy="1741127"/>
          </a:xfrm>
          <a:custGeom>
            <a:avLst/>
            <a:gdLst/>
            <a:ahLst/>
            <a:cxnLst/>
            <a:rect l="l" t="t" r="r" b="b"/>
            <a:pathLst>
              <a:path w="1834313" h="1741127">
                <a:moveTo>
                  <a:pt x="0" y="0"/>
                </a:moveTo>
                <a:lnTo>
                  <a:pt x="1834313" y="0"/>
                </a:lnTo>
                <a:lnTo>
                  <a:pt x="1834313" y="1741127"/>
                </a:lnTo>
                <a:lnTo>
                  <a:pt x="0" y="174112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b="-435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7197000" y="6576288"/>
            <a:ext cx="1835772" cy="1835772"/>
          </a:xfrm>
          <a:custGeom>
            <a:avLst/>
            <a:gdLst/>
            <a:ahLst/>
            <a:cxnLst/>
            <a:rect l="l" t="t" r="r" b="b"/>
            <a:pathLst>
              <a:path w="1835772" h="1835772">
                <a:moveTo>
                  <a:pt x="0" y="0"/>
                </a:moveTo>
                <a:lnTo>
                  <a:pt x="1835771" y="0"/>
                </a:lnTo>
                <a:lnTo>
                  <a:pt x="1835771" y="1835772"/>
                </a:lnTo>
                <a:lnTo>
                  <a:pt x="0" y="183577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432968" y="3256736"/>
            <a:ext cx="1741127" cy="1741127"/>
          </a:xfrm>
          <a:custGeom>
            <a:avLst/>
            <a:gdLst/>
            <a:ahLst/>
            <a:cxnLst/>
            <a:rect l="l" t="t" r="r" b="b"/>
            <a:pathLst>
              <a:path w="1741127" h="1741127">
                <a:moveTo>
                  <a:pt x="0" y="0"/>
                </a:moveTo>
                <a:lnTo>
                  <a:pt x="1741127" y="0"/>
                </a:lnTo>
                <a:lnTo>
                  <a:pt x="1741127" y="1741127"/>
                </a:lnTo>
                <a:lnTo>
                  <a:pt x="0" y="174112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8" name="Freeform 8"/>
          <p:cNvSpPr/>
          <p:nvPr/>
        </p:nvSpPr>
        <p:spPr>
          <a:xfrm>
            <a:off x="12573000" y="6620960"/>
            <a:ext cx="1768815" cy="1768815"/>
          </a:xfrm>
          <a:custGeom>
            <a:avLst/>
            <a:gdLst/>
            <a:ahLst/>
            <a:cxnLst/>
            <a:rect l="l" t="t" r="r" b="b"/>
            <a:pathLst>
              <a:path w="1768815" h="1768815">
                <a:moveTo>
                  <a:pt x="0" y="0"/>
                </a:moveTo>
                <a:lnTo>
                  <a:pt x="1768815" y="0"/>
                </a:lnTo>
                <a:lnTo>
                  <a:pt x="1768815" y="1768815"/>
                </a:lnTo>
                <a:lnTo>
                  <a:pt x="0" y="176881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9" name="TextBox 9"/>
          <p:cNvSpPr txBox="1"/>
          <p:nvPr/>
        </p:nvSpPr>
        <p:spPr>
          <a:xfrm>
            <a:off x="0" y="367031"/>
            <a:ext cx="18288000" cy="2157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80"/>
              </a:lnSpc>
            </a:pPr>
            <a:r>
              <a:rPr lang="en-US" sz="6200">
                <a:solidFill>
                  <a:srgbClr val="FFFFFF"/>
                </a:solidFill>
                <a:latin typeface="Jura Bold"/>
              </a:rPr>
              <a:t>Технологии которые были ипользованы при создании сайта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25823" y="5222167"/>
            <a:ext cx="1477400" cy="916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8"/>
              </a:lnSpc>
              <a:spcBef>
                <a:spcPct val="0"/>
              </a:spcBef>
            </a:pPr>
            <a:r>
              <a:rPr lang="en-US" sz="6065">
                <a:solidFill>
                  <a:srgbClr val="FFFFFF"/>
                </a:solidFill>
                <a:latin typeface="Jura Bold"/>
              </a:rPr>
              <a:t>Css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885098" y="8307301"/>
            <a:ext cx="2371615" cy="8740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8"/>
              </a:lnSpc>
              <a:spcBef>
                <a:spcPct val="0"/>
              </a:spcBef>
            </a:pPr>
            <a:r>
              <a:rPr lang="en-US" sz="6065" dirty="0">
                <a:solidFill>
                  <a:srgbClr val="FFFFFF"/>
                </a:solidFill>
                <a:latin typeface="Jura Bold"/>
              </a:rPr>
              <a:t>React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698345" y="5383385"/>
            <a:ext cx="5562822" cy="8742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84"/>
              </a:lnSpc>
              <a:spcBef>
                <a:spcPct val="0"/>
              </a:spcBef>
            </a:pPr>
            <a:r>
              <a:rPr lang="en-US" sz="6070" dirty="0">
                <a:solidFill>
                  <a:srgbClr val="FFFFFF"/>
                </a:solidFill>
                <a:latin typeface="Jura Bold"/>
              </a:rPr>
              <a:t>Redux/Toolkit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271724" y="8535021"/>
            <a:ext cx="3686324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3"/>
              </a:lnSpc>
              <a:spcBef>
                <a:spcPct val="0"/>
              </a:spcBef>
            </a:pPr>
            <a:r>
              <a:rPr lang="en-US" sz="6069" dirty="0" err="1">
                <a:solidFill>
                  <a:srgbClr val="FFFFFF"/>
                </a:solidFill>
                <a:latin typeface="Jura Bold"/>
              </a:rPr>
              <a:t>Platzi</a:t>
            </a:r>
            <a:r>
              <a:rPr lang="en-US" sz="6069" dirty="0">
                <a:solidFill>
                  <a:srgbClr val="FFFFFF"/>
                </a:solidFill>
                <a:latin typeface="Jura Bold"/>
              </a:rPr>
              <a:t> </a:t>
            </a:r>
            <a:r>
              <a:rPr lang="en-US" sz="6069" dirty="0" err="1">
                <a:solidFill>
                  <a:srgbClr val="FFFFFF"/>
                </a:solidFill>
                <a:latin typeface="Jura Bold"/>
              </a:rPr>
              <a:t>Api</a:t>
            </a:r>
            <a:endParaRPr lang="en-US" sz="6069" dirty="0">
              <a:solidFill>
                <a:srgbClr val="FFFFFF"/>
              </a:solidFill>
              <a:latin typeface="Jura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9827306" y="5108660"/>
            <a:ext cx="2952453" cy="8742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84"/>
              </a:lnSpc>
              <a:spcBef>
                <a:spcPct val="0"/>
              </a:spcBef>
            </a:pPr>
            <a:r>
              <a:rPr lang="en-US" sz="6070" dirty="0">
                <a:solidFill>
                  <a:srgbClr val="FFFFFF"/>
                </a:solidFill>
                <a:latin typeface="Jura Bold"/>
              </a:rPr>
              <a:t>Netlify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914333" y="8744343"/>
            <a:ext cx="1086148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3"/>
              </a:lnSpc>
              <a:spcBef>
                <a:spcPct val="0"/>
              </a:spcBef>
            </a:pPr>
            <a:r>
              <a:rPr lang="en-US" sz="6069" dirty="0">
                <a:solidFill>
                  <a:srgbClr val="FFFFFF"/>
                </a:solidFill>
                <a:latin typeface="Jura Bold"/>
              </a:rPr>
              <a:t>Git</a:t>
            </a: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60F1E1B7-FF25-4A03-A26D-9289A888D3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575" y="3728254"/>
            <a:ext cx="3808799" cy="199633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186</Words>
  <Application>Microsoft Office PowerPoint</Application>
  <PresentationFormat>Произвольный</PresentationFormat>
  <Paragraphs>41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Jura Bold</vt:lpstr>
      <vt:lpstr>Calibri</vt:lpstr>
      <vt:lpstr>Arial</vt:lpstr>
      <vt:lpstr>Evolventa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</dc:title>
  <dc:creator>Victus</dc:creator>
  <cp:lastModifiedBy>Алакпаров Ибрагим Эхтият</cp:lastModifiedBy>
  <cp:revision>6</cp:revision>
  <dcterms:created xsi:type="dcterms:W3CDTF">2006-08-16T00:00:00Z</dcterms:created>
  <dcterms:modified xsi:type="dcterms:W3CDTF">2024-03-30T19:41:08Z</dcterms:modified>
  <dc:identifier>DAGAvIowhMA</dc:identifier>
</cp:coreProperties>
</file>