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7" r:id="rId4"/>
    <p:sldId id="258" r:id="rId5"/>
    <p:sldId id="261" r:id="rId6"/>
    <p:sldId id="269" r:id="rId7"/>
    <p:sldId id="262" r:id="rId8"/>
    <p:sldId id="263" r:id="rId9"/>
    <p:sldId id="265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ragim Gabidullin" initials="IG" lastIdx="1" clrIdx="0">
    <p:extLst>
      <p:ext uri="{19B8F6BF-5375-455C-9EA6-DF929625EA0E}">
        <p15:presenceInfo xmlns:p15="http://schemas.microsoft.com/office/powerpoint/2012/main" userId="Ibragim Gabidul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4C3B8-A29B-4FA2-A181-573356ACB1E5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A3BED-6B87-4A01-91AE-83340B7EC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4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3" Type="http://schemas.openxmlformats.org/officeDocument/2006/relationships/hyperlink" Target="https://ru.wikipedia.org/wiki/%D0%A0%D0%B0%D1%81%D0%BF%D1%80%D0%B5%D0%B4%D0%B5%D0%BB%D1%91%D0%BD%D0%BD%D1%8B%D0%B5_%D1%81%D0%B8%D1%81%D1%82%D0%B5%D0%BC%D1%8B" TargetMode="External"/><Relationship Id="rId7" Type="http://schemas.openxmlformats.org/officeDocument/2006/relationships/hyperlink" Target="https://ru.wikipedia.org/wiki/UNIX-%D0%BF%D0%BE%D0%B4%D0%BE%D0%B1%D0%BD%D0%B0%D1%8F_%D0%BE%D0%BF%D0%B5%D1%80%D0%B0%D1%86%D0%B8%D0%BE%D0%BD%D0%BD%D0%B0%D1%8F_%D1%81%D0%B8%D1%81%D1%82%D0%B5%D0%BC%D0%B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Linux" TargetMode="External"/><Relationship Id="rId5" Type="http://schemas.openxmlformats.org/officeDocument/2006/relationships/hyperlink" Target="https://ru.wikipedia.org/wiki/%D0%A5%D0%BE%D1%81%D1%82" TargetMode="External"/><Relationship Id="rId4" Type="http://schemas.openxmlformats.org/officeDocument/2006/relationships/hyperlink" Target="https://ru.wikipedia.org/wiki/%D0%9A%D0%BB%D0%B0%D1%81%D1%82%D0%B5%D1%80_(%D0%B3%D1%80%D1%83%D0%BF%D0%BF%D0%B0_%D0%BA%D0%BE%D0%BC%D0%BF%D1%8C%D1%8E%D1%82%D0%B5%D1%80%D0%BE%D0%B2)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3BED-6B87-4A01-91AE-83340B7ECA5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0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существует большое количество данных, которые должны подлежать анализу и обработке. Для обработки больших данных используются такая вещь как параллельные вычисления. Данные вычисления выполняются на кластерах. Но для управления ими существующие решения являются либо сложными, либо дорогими.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3BED-6B87-4A01-91AE-83340B7ECA5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20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целью моей работы является разработать готовый к развёртыванию и использованию клиент-серверный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управлений параллельными вычислениями. Почему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Потому что подразумевается, что проект может быть модифицирован для определенных систем. К примеру, в базовом варианте система управляет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вычислениями, но при желании можно легко добавить управление другими технологиями параллельных вычислений.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3BED-6B87-4A01-91AE-83340B7ECA5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1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достижения цели, я поставил перед собой задачи: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знать, чем нужно управлять, мне нужно изучить парадигмы и технологии параллельных вычислений;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нужно исследовать существующие системы управления параллельными вычислениями, для того чтобы знать какие системы уже существуют и на что ориентироваться при разработке;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Очевидно, что нужно спроектировать архитектуру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клиентской и серверной части. В данном случае в архитектуре важна гибкость и ясность;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приняться за разработать серверную и клиентскую части;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работы нужно исследовать работу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разных операционных системах.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3BED-6B87-4A01-91AE-83340B7ECA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22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Системы управления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Разниц между системами практически. Все обладают примерно одинаковым функционалом, таким как запуск задачи, остановка, запуск её по времени. Подстройка программы под определенную систему.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PBS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Portable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 система управления распределенными вычислениями. Основная функция PBS — запуск вычислительных задач в вычислительной среде по расписанию.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TORQUE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Terascale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Open-Source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 менеджер </a:t>
            </a:r>
            <a:r>
              <a:rPr lang="ru-R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Распределённые системы"/>
              </a:rPr>
              <a:t>распределенных ресурсов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вычислительных </a:t>
            </a:r>
            <a:r>
              <a:rPr lang="ru-R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Кластер (группа компьютеров)"/>
              </a:rPr>
              <a:t>кластеров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</a:t>
            </a:r>
            <a:r>
              <a:rPr lang="ru-R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Хост"/>
              </a:rPr>
              <a:t>машин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 управлением </a:t>
            </a:r>
            <a:r>
              <a:rPr lang="ru-RU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inux"/>
              </a:rPr>
              <a:t>Linux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других </a:t>
            </a:r>
            <a:r>
              <a:rPr lang="ru-RU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UNIX-подобная операционная система"/>
              </a:rPr>
              <a:t>Unix</a:t>
            </a:r>
            <a:r>
              <a:rPr lang="ru-R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UNIX-подобная операционная система"/>
              </a:rPr>
              <a:t>-подобных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Операционная система"/>
              </a:rPr>
              <a:t>операционных систем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Является современной версией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Одна из самых развитых систем управления распределенными вычислениями, поддерживается большим организаций и научных лабораторий.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вычислительном кластере на базе Казанского (Приволжского) Федерального университета для управления вычислениями используется такая система как IBM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LSF. Данная система является мощной платформой управления нагрузок для распределенных сред высокопроизводительных вычислений. Но имеет несколько минусов, являясь коммерческой и зарубежной разработкой.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3BED-6B87-4A01-91AE-83340B7ECA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01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 разделяется на три большие части: клиент, сервер управления и сервис параллельных задач, что вы можете увидеть на картинке. Архитектура довольно классическая, а также простая для модернизации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3BED-6B87-4A01-91AE-83340B7ECA5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стороны, в проекте используется модель слоёв Мартина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Фаулера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добавляет читаемости для программиста. Такая структура ограничивает разделяет функции отдельных частей. Данный паттерн часто используемый и большинство программистов с ходу в нём разберутся.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3BED-6B87-4A01-91AE-83340B7ECA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140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разработке использовались такие технологии как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#, 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один из самых используемых языков в мире, по индексу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TIOBE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май 2017 года занимал 5 место. От этого зависит выбор программной платформы для разработки, в данном случае был выбран 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молодым, но быстроразвивающимся и поддерживает все функции нужные для проекта, таки как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общения между клиентом и сервером.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Можно посмотреть на код, здесь менеджеры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энджины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3BED-6B87-4A01-91AE-83340B7ECA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57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перейдем к последней стадии разработки, благодаря 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система работает как на системах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и на системах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Фреймворк позволяет запускать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задачи, а также управлять выполнением запущенной программы. Таким образом, все поставленные задачи были выполненные, а заданная цель достигнута.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дальнейшем планируется развитие продукта, создание веб клиента для управления. Также планируется добавление новой функциональности,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аткой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получение статистики работы параллельной программы, работа через протокол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запуск вычислений по определенному расписанию.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3BED-6B87-4A01-91AE-83340B7ECA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4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66F-3657-4C92-BF5C-DB442844A436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0E42-6EDB-4F60-B27F-1095566D2585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F595-2520-4454-8606-FB5EDE23008C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B554-07A5-405D-8351-A3C24F0E5C1E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549F-DE2A-492A-B519-35D5B710A7D1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ACB9-CCE3-4A20-9580-1400D5164890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7895-2A1A-4573-A49C-34C673FC71C1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CF4-8A79-421F-97AC-B6415A08F1AD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27C0-F494-4CB3-A9E6-B017F2436109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7835-4122-4D28-A992-AC61EBBC5ADC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77D-4E2D-41C1-B06F-54D12F868BF3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88C7-1FDE-40C0-B5C8-ECF7CBB4E810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9BAE-4F5C-4629-AF26-5EE4C7818A53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6F3C-3C15-410B-98F0-2E7186B58D36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69F6-69B3-49DE-A734-D8F90E008C29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3B0-FC34-42D8-BD01-773D5AF233DC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5554-8E56-44A2-8860-CCC387A273C6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2613" y="1841500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Разработка клиент-серверного </a:t>
            </a:r>
            <a:r>
              <a:rPr lang="ru-RU" sz="4000" b="1" dirty="0" err="1"/>
              <a:t>фреймворка</a:t>
            </a:r>
            <a:r>
              <a:rPr lang="ru-RU" sz="4000" b="1" dirty="0"/>
              <a:t> для высоконагруженных вычислений на базе </a:t>
            </a:r>
            <a:r>
              <a:rPr lang="ru-RU" sz="4000" b="1" dirty="0" err="1"/>
              <a:t>Linux</a:t>
            </a:r>
            <a:r>
              <a:rPr lang="ru-RU" sz="4000" b="1" dirty="0"/>
              <a:t> и MP</a:t>
            </a:r>
            <a:r>
              <a:rPr lang="en-US" sz="4000" b="1" dirty="0"/>
              <a:t>I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613" y="5196479"/>
            <a:ext cx="9958387" cy="1471021"/>
          </a:xfrm>
        </p:spPr>
        <p:txBody>
          <a:bodyPr>
            <a:noAutofit/>
          </a:bodyPr>
          <a:lstStyle/>
          <a:p>
            <a:r>
              <a:rPr lang="ru-RU" sz="2500" dirty="0" smtClean="0"/>
              <a:t>Выполнил: Габидуллин Ибрагим Анварович гр. 11-308</a:t>
            </a:r>
          </a:p>
          <a:p>
            <a:r>
              <a:rPr lang="ru-RU" sz="2500" dirty="0" smtClean="0"/>
              <a:t>Научный руководитель: Тощев Александр Сергеевич</a:t>
            </a:r>
            <a:endParaRPr lang="ru-RU" sz="25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43" y="0"/>
            <a:ext cx="3077057" cy="170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3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852613" y="184150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b="1" smtClean="0"/>
              <a:t>Разработка клиент-серверного фреймворка для высоконагруженных вычислений на базе Linux и MP</a:t>
            </a:r>
            <a:r>
              <a:rPr lang="en-US" sz="4000" b="1" smtClean="0"/>
              <a:t>I</a:t>
            </a:r>
            <a:endParaRPr lang="ru-RU" sz="4000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1979613" y="5196479"/>
            <a:ext cx="9958387" cy="1471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smtClean="0"/>
              <a:t>Выполнил: Габидуллин Ибрагим Анварович гр. 11-308</a:t>
            </a:r>
          </a:p>
          <a:p>
            <a:r>
              <a:rPr lang="ru-RU" sz="2500" smtClean="0"/>
              <a:t>Научный руководитель: Тощев Александр Сергеевич</a:t>
            </a:r>
            <a:endParaRPr lang="ru-RU" sz="25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43" y="0"/>
            <a:ext cx="3077057" cy="170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50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Большие данные</a:t>
            </a:r>
            <a:endParaRPr lang="en-US" sz="3000" dirty="0" smtClean="0"/>
          </a:p>
          <a:p>
            <a:r>
              <a:rPr lang="ru-RU" sz="3000" dirty="0" smtClean="0"/>
              <a:t>Большие вычисления</a:t>
            </a:r>
          </a:p>
          <a:p>
            <a:r>
              <a:rPr lang="ru-RU" sz="3000" dirty="0" smtClean="0"/>
              <a:t>Время</a:t>
            </a:r>
          </a:p>
          <a:p>
            <a:r>
              <a:rPr lang="ru-RU" sz="3000" dirty="0" smtClean="0"/>
              <a:t>Параллельные вычисления</a:t>
            </a:r>
          </a:p>
          <a:p>
            <a:r>
              <a:rPr lang="ru-RU" sz="3000" dirty="0" smtClean="0"/>
              <a:t>Управление вычислениями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36810"/>
            <a:ext cx="8911687" cy="128089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501900"/>
            <a:ext cx="9424988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Разработать гибкий, лёгкий в настройке и развёртывании клиент-серверный </a:t>
            </a:r>
            <a:r>
              <a:rPr lang="ru-RU" sz="3000" dirty="0" err="1" smtClean="0"/>
              <a:t>фреймворк</a:t>
            </a:r>
            <a:r>
              <a:rPr lang="ru-RU" sz="3000" dirty="0" smtClean="0"/>
              <a:t> для управления параллельными вычислениями</a:t>
            </a:r>
            <a:r>
              <a:rPr lang="ru-RU" dirty="0" smtClean="0"/>
              <a:t>.</a:t>
            </a:r>
          </a:p>
          <a:p>
            <a:pPr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803400"/>
            <a:ext cx="8915400" cy="3777622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изучить </a:t>
            </a:r>
            <a:r>
              <a:rPr lang="ru-RU" sz="2000" dirty="0"/>
              <a:t>парадигмы и технологии параллельных </a:t>
            </a:r>
            <a:r>
              <a:rPr lang="ru-RU" sz="2000" dirty="0" smtClean="0"/>
              <a:t>вычислений</a:t>
            </a:r>
            <a:endParaRPr lang="ru-RU" sz="2000" dirty="0"/>
          </a:p>
          <a:p>
            <a:pPr lvl="0"/>
            <a:r>
              <a:rPr lang="ru-RU" sz="2000" dirty="0"/>
              <a:t>исследовать существующие системы управления параллельными </a:t>
            </a:r>
            <a:r>
              <a:rPr lang="ru-RU" sz="2000" dirty="0" smtClean="0"/>
              <a:t>вычислениями</a:t>
            </a:r>
            <a:endParaRPr lang="ru-RU" sz="2000" dirty="0"/>
          </a:p>
          <a:p>
            <a:pPr lvl="0"/>
            <a:r>
              <a:rPr lang="ru-RU" sz="2000" dirty="0" smtClean="0"/>
              <a:t>спроектировать архитектуру </a:t>
            </a:r>
            <a:r>
              <a:rPr lang="ru-RU" sz="2000" dirty="0" err="1"/>
              <a:t>фреймворка</a:t>
            </a:r>
            <a:r>
              <a:rPr lang="ru-RU" sz="2000" dirty="0"/>
              <a:t>, клиентской и серверной </a:t>
            </a:r>
            <a:r>
              <a:rPr lang="ru-RU" sz="2000" dirty="0" smtClean="0"/>
              <a:t>части</a:t>
            </a:r>
            <a:endParaRPr lang="ru-RU" sz="2000" dirty="0"/>
          </a:p>
          <a:p>
            <a:pPr lvl="0"/>
            <a:r>
              <a:rPr lang="ru-RU" sz="2000" dirty="0" smtClean="0"/>
              <a:t>разработать серверную и клиентскую части</a:t>
            </a:r>
            <a:endParaRPr lang="ru-RU" sz="2000" dirty="0"/>
          </a:p>
          <a:p>
            <a:pPr lvl="0"/>
            <a:r>
              <a:rPr lang="ru-RU" sz="2000" dirty="0" smtClean="0"/>
              <a:t>исследовать работу </a:t>
            </a:r>
            <a:r>
              <a:rPr lang="ru-RU" sz="2000" dirty="0" err="1"/>
              <a:t>фреймворка</a:t>
            </a:r>
            <a:r>
              <a:rPr lang="ru-RU" sz="2000" dirty="0"/>
              <a:t> на разных операционных </a:t>
            </a:r>
            <a:r>
              <a:rPr lang="ru-RU" sz="2000" dirty="0" smtClean="0"/>
              <a:t>системах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</a:t>
            </a:r>
            <a:r>
              <a:rPr lang="ru-RU" dirty="0"/>
              <a:t>управления параллельными </a:t>
            </a:r>
            <a:r>
              <a:rPr lang="ru-RU" dirty="0" smtClean="0"/>
              <a:t>вычислениями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PBS</a:t>
            </a:r>
            <a:endParaRPr lang="en-US" sz="3000" dirty="0"/>
          </a:p>
          <a:p>
            <a:r>
              <a:rPr lang="en-US" sz="3000" dirty="0" smtClean="0"/>
              <a:t>TORQUE</a:t>
            </a:r>
            <a:endParaRPr lang="en-US" sz="3000" dirty="0"/>
          </a:p>
          <a:p>
            <a:r>
              <a:rPr lang="en-US" sz="3000" dirty="0" smtClean="0"/>
              <a:t>IBM Platform LSF</a:t>
            </a:r>
            <a:endParaRPr lang="en-US" sz="3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8425" y="1366155"/>
            <a:ext cx="8708958" cy="5087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7" y="1612900"/>
            <a:ext cx="10880995" cy="3975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473200"/>
            <a:ext cx="8915400" cy="37776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C#;</a:t>
            </a:r>
          </a:p>
          <a:p>
            <a:r>
              <a:rPr lang="en-US" sz="3000" dirty="0" smtClean="0"/>
              <a:t>.NET Core;</a:t>
            </a:r>
          </a:p>
          <a:p>
            <a:r>
              <a:rPr lang="en-US" sz="3000" dirty="0" smtClean="0"/>
              <a:t>Web API.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3" y="624110"/>
            <a:ext cx="4315877" cy="287981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6476998" y="3738861"/>
            <a:ext cx="5715002" cy="311913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5"/>
          <a:srcRect l="-224" t="23754" r="23938" b="1200"/>
          <a:stretch/>
        </p:blipFill>
        <p:spPr>
          <a:xfrm>
            <a:off x="0" y="3347810"/>
            <a:ext cx="4787899" cy="351019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3" y="1308100"/>
            <a:ext cx="10040145" cy="3797300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95" y="2666998"/>
            <a:ext cx="8644805" cy="419100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637</Words>
  <Application>Microsoft Office PowerPoint</Application>
  <PresentationFormat>Widescreen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Легкий дым</vt:lpstr>
      <vt:lpstr>Разработка клиент-серверного фреймворка для высоконагруженных вычислений на базе Linux и MPI</vt:lpstr>
      <vt:lpstr>Постановка задачи</vt:lpstr>
      <vt:lpstr>Цель работы</vt:lpstr>
      <vt:lpstr>Задачи работы</vt:lpstr>
      <vt:lpstr>Системы управления параллельными вычислениями</vt:lpstr>
      <vt:lpstr>Архитектура проекта</vt:lpstr>
      <vt:lpstr>Архитектура проекта</vt:lpstr>
      <vt:lpstr>Разработка</vt:lpstr>
      <vt:lpstr>Результаты работы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фреймворка для высоконагруженных вычислений на базе Linux и MPI</dc:title>
  <dc:creator>Ибрагим Габидуллин</dc:creator>
  <cp:lastModifiedBy>Ibragim Gabidullin</cp:lastModifiedBy>
  <cp:revision>92</cp:revision>
  <dcterms:created xsi:type="dcterms:W3CDTF">2017-05-25T18:53:46Z</dcterms:created>
  <dcterms:modified xsi:type="dcterms:W3CDTF">2017-06-20T08:32:13Z</dcterms:modified>
</cp:coreProperties>
</file>