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Open Sans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bold.fntdata"/><Relationship Id="rId10" Type="http://schemas.openxmlformats.org/officeDocument/2006/relationships/font" Target="fonts/OpenSans-regular.fntdata"/><Relationship Id="rId13" Type="http://schemas.openxmlformats.org/officeDocument/2006/relationships/font" Target="fonts/OpenSans-boldItalic.fntdata"/><Relationship Id="rId12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adab2c03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8adab2c03d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8adab2c03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g8adab2c03d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a494402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8a4944029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2d2732fd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92d2732fdf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6433830" y="2011834"/>
            <a:ext cx="2710200" cy="3131700"/>
          </a:xfrm>
          <a:prstGeom prst="rect">
            <a:avLst/>
          </a:prstGeom>
          <a:solidFill>
            <a:srgbClr val="DE1E3A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5552482" y="3389322"/>
            <a:ext cx="881400" cy="1754100"/>
          </a:xfrm>
          <a:prstGeom prst="rect">
            <a:avLst/>
          </a:prstGeom>
          <a:solidFill>
            <a:srgbClr val="FFC92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7764630" y="0"/>
            <a:ext cx="1379400" cy="2011800"/>
          </a:xfrm>
          <a:prstGeom prst="rect">
            <a:avLst/>
          </a:prstGeom>
          <a:solidFill>
            <a:srgbClr val="003846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514356" y="1861494"/>
            <a:ext cx="3298500" cy="17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10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800">
                <a:solidFill>
                  <a:schemeClr val="dk1"/>
                </a:solidFill>
              </a:rPr>
              <a:t>Tahmin qilish o’yini 🤖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350" y="520640"/>
            <a:ext cx="1284128" cy="513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E1E3A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742950"/>
            <a:ext cx="8439300" cy="4400400"/>
          </a:xfrm>
          <a:prstGeom prst="rect">
            <a:avLst/>
          </a:prstGeom>
          <a:solidFill>
            <a:srgbClr val="003846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" name="Google Shape;64;p14"/>
          <p:cNvGrpSpPr/>
          <p:nvPr/>
        </p:nvGrpSpPr>
        <p:grpSpPr>
          <a:xfrm>
            <a:off x="695325" y="1400552"/>
            <a:ext cx="5000175" cy="2074026"/>
            <a:chOff x="0" y="276225"/>
            <a:chExt cx="13333800" cy="5530735"/>
          </a:xfrm>
        </p:grpSpPr>
        <p:sp>
          <p:nvSpPr>
            <p:cNvPr id="65" name="Google Shape;65;p14"/>
            <p:cNvSpPr txBox="1"/>
            <p:nvPr/>
          </p:nvSpPr>
          <p:spPr>
            <a:xfrm>
              <a:off x="0" y="276225"/>
              <a:ext cx="13333800" cy="312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8999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900">
                  <a:solidFill>
                    <a:srgbClr val="FFFFFF"/>
                  </a:solidFill>
                </a:rPr>
                <a:t>O’yin haqida</a:t>
              </a:r>
              <a:endParaRPr sz="700"/>
            </a:p>
          </p:txBody>
        </p:sp>
        <p:sp>
          <p:nvSpPr>
            <p:cNvPr id="66" name="Google Shape;66;p14"/>
            <p:cNvSpPr txBox="1"/>
            <p:nvPr/>
          </p:nvSpPr>
          <p:spPr>
            <a:xfrm>
              <a:off x="0" y="4079560"/>
              <a:ext cx="13333800" cy="172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-311150" lvl="0" marL="457200" marR="0" rtl="0" algn="l">
                <a:lnSpc>
                  <a:spcPct val="14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Open Sans"/>
                <a:buChar char="-"/>
              </a:pPr>
              <a:r>
                <a:rPr lang="en" sz="13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Kompyuter 1-10 sonlari orasidan bir son o’ylaydi</a:t>
              </a:r>
              <a:endParaRPr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311150" lvl="0" marL="457200" marR="0" rtl="0" algn="l">
                <a:lnSpc>
                  <a:spcPct val="14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Open Sans"/>
                <a:buChar char="-"/>
              </a:pPr>
              <a:r>
                <a:rPr lang="en" sz="13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Foydalanuvnchi o’z tahminini kiritadi</a:t>
              </a:r>
              <a:endParaRPr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311150" lvl="0" marL="457200" marR="0" rtl="0" algn="l">
                <a:lnSpc>
                  <a:spcPct val="14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Open Sans"/>
                <a:buChar char="-"/>
              </a:pPr>
              <a:r>
                <a:rPr lang="en" sz="13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Tahmin qilingan son kompyuter o’ylagan songa teng bo’lmagunicha, komputer quyidagi ko’rsatmalarni beradi</a:t>
              </a:r>
              <a:endParaRPr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311150" lvl="1" marL="914400" marR="0" rtl="0" algn="l">
                <a:lnSpc>
                  <a:spcPct val="14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Open Sans"/>
                <a:buChar char="-"/>
              </a:pPr>
              <a:r>
                <a:rPr lang="en" sz="13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Tahmin qilingan son o’ylangan sondan kichikligi</a:t>
              </a:r>
              <a:endParaRPr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-311150" lvl="1" marL="914400" rtl="0" algn="l">
                <a:lnSpc>
                  <a:spcPct val="14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Open Sans"/>
                <a:buChar char="-"/>
              </a:pPr>
              <a:r>
                <a:rPr lang="en" sz="13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Tahmin qilingan son o’ylangan sondan kattaligi</a:t>
              </a:r>
              <a:endParaRPr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E1E3A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0" y="742950"/>
            <a:ext cx="8439300" cy="4400400"/>
          </a:xfrm>
          <a:prstGeom prst="rect">
            <a:avLst/>
          </a:prstGeom>
          <a:solidFill>
            <a:srgbClr val="003846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" name="Google Shape;72;p15"/>
          <p:cNvGrpSpPr/>
          <p:nvPr/>
        </p:nvGrpSpPr>
        <p:grpSpPr>
          <a:xfrm>
            <a:off x="695325" y="1400552"/>
            <a:ext cx="5000175" cy="1866488"/>
            <a:chOff x="0" y="276225"/>
            <a:chExt cx="13333800" cy="4977302"/>
          </a:xfrm>
        </p:grpSpPr>
        <p:sp>
          <p:nvSpPr>
            <p:cNvPr id="73" name="Google Shape;73;p15"/>
            <p:cNvSpPr txBox="1"/>
            <p:nvPr/>
          </p:nvSpPr>
          <p:spPr>
            <a:xfrm>
              <a:off x="0" y="276225"/>
              <a:ext cx="13333800" cy="312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8999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900">
                  <a:solidFill>
                    <a:srgbClr val="FFFFFF"/>
                  </a:solidFill>
                </a:rPr>
                <a:t>O’yindan misol</a:t>
              </a:r>
              <a:endParaRPr sz="700"/>
            </a:p>
          </p:txBody>
        </p:sp>
        <p:sp>
          <p:nvSpPr>
            <p:cNvPr id="74" name="Google Shape;74;p15"/>
            <p:cNvSpPr txBox="1"/>
            <p:nvPr/>
          </p:nvSpPr>
          <p:spPr>
            <a:xfrm>
              <a:off x="0" y="3526127"/>
              <a:ext cx="13333800" cy="172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4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Kompyuter</a:t>
              </a:r>
              <a:r>
                <a:rPr lang="en" sz="13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:            Men 1-10 orasidan bir son o’yladim. </a:t>
              </a:r>
              <a:endParaRPr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4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Kompyuter</a:t>
              </a:r>
              <a:r>
                <a:rPr lang="en" sz="13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:            </a:t>
              </a:r>
              <a:r>
                <a:rPr i="1" lang="en" sz="13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Tahminingizni kiriting</a:t>
              </a:r>
              <a:endParaRPr i="1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4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Foydalanuvchi</a:t>
              </a:r>
              <a:r>
                <a:rPr lang="en" sz="13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:      5 </a:t>
              </a:r>
              <a:endParaRPr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4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Kompyuter</a:t>
              </a:r>
              <a:r>
                <a:rPr lang="en" sz="13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:            </a:t>
              </a:r>
              <a:r>
                <a:rPr i="1" lang="en" sz="13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Men o’ylagan son 5 dan kichikroq</a:t>
              </a:r>
              <a:endParaRPr i="1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4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Foydalanuvchi</a:t>
              </a:r>
              <a:r>
                <a:rPr lang="en" sz="13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:      3</a:t>
              </a:r>
              <a:endParaRPr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lnSpc>
                  <a:spcPct val="14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Kompyuter</a:t>
              </a:r>
              <a:r>
                <a:rPr lang="en" sz="13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:            </a:t>
              </a:r>
              <a:r>
                <a:rPr i="1" lang="en" sz="13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Men o’ylagan son 3 dan kattaroq</a:t>
              </a:r>
              <a:endParaRPr i="1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lnSpc>
                  <a:spcPct val="14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Foydalanuvchi</a:t>
              </a:r>
              <a:r>
                <a:rPr lang="en" sz="13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:      4</a:t>
              </a:r>
              <a:r>
                <a:rPr b="1" lang="en" sz="13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endParaRPr b="1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lnSpc>
                  <a:spcPct val="14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Kompyuter:            </a:t>
              </a:r>
              <a:r>
                <a:rPr i="1" lang="en" sz="13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Topdingiz! Men o’ylagan son 4 edi. </a:t>
              </a:r>
              <a:endParaRPr i="1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lnSpc>
                  <a:spcPct val="14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lnSpc>
                  <a:spcPct val="14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4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E1E3A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0" y="742950"/>
            <a:ext cx="8439300" cy="4400400"/>
          </a:xfrm>
          <a:prstGeom prst="rect">
            <a:avLst/>
          </a:prstGeom>
          <a:solidFill>
            <a:srgbClr val="003846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613375" y="915002"/>
            <a:ext cx="5000100" cy="11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9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solidFill>
                  <a:srgbClr val="FFFFFF"/>
                </a:solidFill>
              </a:rPr>
              <a:t>Endi nima?</a:t>
            </a:r>
            <a:endParaRPr sz="49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89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what’s next?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13375" y="2466250"/>
            <a:ext cx="4326300" cy="14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FFFFF"/>
                </a:solidFill>
              </a:rPr>
              <a:t>Mashq qilish </a:t>
            </a:r>
            <a:r>
              <a:rPr lang="en" sz="2300">
                <a:solidFill>
                  <a:srgbClr val="FFFFFF"/>
                </a:solidFill>
              </a:rPr>
              <a:t>💪</a:t>
            </a:r>
            <a:endParaRPr sz="2300">
              <a:solidFill>
                <a:srgbClr val="FFFFFF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Char char="-"/>
            </a:pPr>
            <a:r>
              <a:rPr lang="en" sz="2300">
                <a:solidFill>
                  <a:srgbClr val="FFFFFF"/>
                </a:solidFill>
              </a:rPr>
              <a:t>codewars.com</a:t>
            </a:r>
            <a:endParaRPr sz="2300">
              <a:solidFill>
                <a:srgbClr val="FFFFFF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Char char="-"/>
            </a:pPr>
            <a:r>
              <a:rPr lang="en" sz="2300">
                <a:solidFill>
                  <a:srgbClr val="FFFFFF"/>
                </a:solidFill>
              </a:rPr>
              <a:t>hackerrank.com</a:t>
            </a:r>
            <a:endParaRPr sz="2300">
              <a:solidFill>
                <a:srgbClr val="FFFFFF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Char char="-"/>
            </a:pPr>
            <a:r>
              <a:rPr lang="en" sz="2300">
                <a:solidFill>
                  <a:srgbClr val="FFFFFF"/>
                </a:solidFill>
              </a:rPr>
              <a:t>leetcode.com</a:t>
            </a:r>
            <a:endParaRPr sz="2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