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ibre Franklin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ED0285-ECB1-433F-9236-8E5FAF68F418}">
  <a:tblStyle styleId="{C7ED0285-ECB1-433F-9236-8E5FAF68F4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LibreFranklin-bold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62dd53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d62dd538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9bbecc5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8d9bbecc5b_0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9bbecc5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8d9bbecc5b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9bbecc5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d9bbecc5b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9bbecc5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8d9bbecc5b_0_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9bbecc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d9bbecc5b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9bbec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d9bbecc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d62dd532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8d62dd532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d62dd532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9bbecc5b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9bbecc5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9bbecc5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8d9bbecc5b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9bbecc5b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9bbecc5b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9bbecc5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d9bbecc5b_0_5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9bbecc5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d9bbecc5b_0_5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9bbecc5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8d9bbecc5b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9bbecc5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d9bbecc5b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92725" y="2061593"/>
            <a:ext cx="3086700" cy="30819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291" y="2061593"/>
            <a:ext cx="2057700" cy="10272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48700" y="3834575"/>
            <a:ext cx="1630200" cy="13089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411137" y="0"/>
            <a:ext cx="1668300" cy="20616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4350" y="1930075"/>
            <a:ext cx="3478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0000"/>
                </a:solidFill>
              </a:rPr>
              <a:t>Python</a:t>
            </a:r>
            <a:r>
              <a:rPr b="0" i="0" lang="e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3300"/>
              <a:t>String va uning metodlari</a:t>
            </a:r>
            <a:endParaRPr sz="7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13" y="-8952"/>
            <a:ext cx="2062984" cy="206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229" y="3097216"/>
            <a:ext cx="2058540" cy="205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275" y="1379025"/>
            <a:ext cx="1936637" cy="19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865960" y="1581150"/>
            <a:ext cx="3249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upper()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barcha harflarni kattasiga  almashtiradi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6764" l="5391" r="4753" t="6893"/>
          <a:stretch/>
        </p:blipFill>
        <p:spPr>
          <a:xfrm>
            <a:off x="5234600" y="1581150"/>
            <a:ext cx="2836050" cy="9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865960" y="1581150"/>
            <a:ext cx="3249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title()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barcha so’zlarning birinchi harfini katta qiladi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18413" l="2892" r="1950" t="6825"/>
          <a:stretch/>
        </p:blipFill>
        <p:spPr>
          <a:xfrm>
            <a:off x="4768575" y="1751900"/>
            <a:ext cx="4185574" cy="7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865960" y="1581150"/>
            <a:ext cx="3249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strip()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Stringni boshi va oxiridagi probel(bo’sh joy)larni o’chiradi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19212" l="5194" r="4316" t="9470"/>
          <a:stretch/>
        </p:blipFill>
        <p:spPr>
          <a:xfrm>
            <a:off x="4992950" y="1959012"/>
            <a:ext cx="3417501" cy="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1429050" y="180263"/>
            <a:ext cx="62859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b="1" i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b="1" i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orqali metodlarni aniqlash va o’rganish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56" y="1477250"/>
            <a:ext cx="6150889" cy="290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2495550" y="255625"/>
            <a:ext cx="4152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Formatting</a:t>
            </a:r>
            <a:endParaRPr sz="7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846050"/>
            <a:ext cx="8427539" cy="41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710425" y="57350"/>
            <a:ext cx="4152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Escape Character</a:t>
            </a:r>
            <a:endParaRPr sz="700"/>
          </a:p>
        </p:txBody>
      </p:sp>
      <p:graphicFrame>
        <p:nvGraphicFramePr>
          <p:cNvPr id="155" name="Google Shape;155;p27"/>
          <p:cNvGraphicFramePr/>
          <p:nvPr/>
        </p:nvGraphicFramePr>
        <p:xfrm>
          <a:off x="419100" y="66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{C7ED0285-ECB1-433F-9236-8E5FAF68F418}</a:tableStyleId>
              </a:tblPr>
              <a:tblGrid>
                <a:gridCol w="1058150"/>
                <a:gridCol w="2751850"/>
              </a:tblGrid>
              <a:tr h="34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Code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Result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\'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Single Quote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611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\\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Backslash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\n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New Line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\r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Carriage Return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\t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Tab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\b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Backspace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\f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Form Feed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\ooo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Octal value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\xhh</a:t>
                      </a:r>
                      <a:endParaRPr sz="700"/>
                    </a:p>
                  </a:txBody>
                  <a:tcPr marT="23450" marB="23450" marR="23450" marL="469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Hex value</a:t>
                      </a:r>
                      <a:endParaRPr sz="700"/>
                    </a:p>
                  </a:txBody>
                  <a:tcPr marT="23450" marB="23450" marR="23450" marL="23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3218" r="1552" t="6812"/>
          <a:stretch/>
        </p:blipFill>
        <p:spPr>
          <a:xfrm>
            <a:off x="4850600" y="1924500"/>
            <a:ext cx="4086276" cy="94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3913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04800" y="209550"/>
            <a:ext cx="349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- matn ma’lumot turi</a:t>
            </a:r>
            <a:endParaRPr sz="7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88" y="1044000"/>
            <a:ext cx="5701425" cy="3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25" y="0"/>
            <a:ext cx="63339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310750" y="433775"/>
            <a:ext cx="4522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Uzunligini Aniqlash</a:t>
            </a:r>
            <a:endParaRPr sz="7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13" y="1230574"/>
            <a:ext cx="7660976" cy="36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42450" y="680075"/>
            <a:ext cx="4719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4045" l="0" r="0" t="0"/>
          <a:stretch/>
        </p:blipFill>
        <p:spPr>
          <a:xfrm>
            <a:off x="516775" y="885913"/>
            <a:ext cx="8110450" cy="3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310750" y="433775"/>
            <a:ext cx="4522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Indexing</a:t>
            </a:r>
            <a:endParaRPr sz="7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50" y="1141500"/>
            <a:ext cx="5742700" cy="3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1E3A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310750" y="433775"/>
            <a:ext cx="4522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Slicing</a:t>
            </a:r>
            <a:endParaRPr sz="7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82" y="1035651"/>
            <a:ext cx="8056031" cy="3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495550" y="84550"/>
            <a:ext cx="4152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Concatenation</a:t>
            </a:r>
            <a:endParaRPr sz="7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88" y="1321075"/>
            <a:ext cx="8213224" cy="26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84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865960" y="1581150"/>
            <a:ext cx="3249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lower()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barcha harflarni kichigiga almashtiradi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19363" l="5511" r="4439" t="7176"/>
          <a:stretch/>
        </p:blipFill>
        <p:spPr>
          <a:xfrm>
            <a:off x="5395213" y="1714500"/>
            <a:ext cx="2925574" cy="8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