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ibre Franklin"/>
      <p:bold r:id="rId19"/>
      <p:boldItalic r:id="rId20"/>
    </p:embeddedFont>
    <p:embeddedFont>
      <p:font typeface="Palatino Linotype"/>
      <p:regular r:id="rId21"/>
      <p:bold r:id="rId22"/>
      <p:italic r:id="rId23"/>
      <p:boldItalic r:id="rId24"/>
    </p:embeddedFont>
    <p:embeddedFont>
      <p:font typeface="Libre Franklin Medium"/>
      <p:regular r:id="rId25"/>
      <p:bold r:id="rId26"/>
      <p:italic r:id="rId27"/>
      <p:boldItalic r:id="rId28"/>
    </p:embeddedFont>
    <p:embeddedFont>
      <p:font typeface="Sorts Mill Goudy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7C4579-79D2-42A5-8596-D4A8595DAABB}">
  <a:tblStyle styleId="{107C4579-79D2-42A5-8596-D4A8595DAA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348263-518F-44DD-A539-C2AF22CF1C4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PalatinoLinotype-bold.fntdata"/><Relationship Id="rId21" Type="http://schemas.openxmlformats.org/officeDocument/2006/relationships/font" Target="fonts/PalatinoLinotype-regular.fntdata"/><Relationship Id="rId24" Type="http://schemas.openxmlformats.org/officeDocument/2006/relationships/font" Target="fonts/PalatinoLinotype-boldItalic.fntdata"/><Relationship Id="rId23" Type="http://schemas.openxmlformats.org/officeDocument/2006/relationships/font" Target="fonts/PalatinoLinotyp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rtsMillGoud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rtsMillGoudy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ibreFranklin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4dda8914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c4dda8914_0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4dda8914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c4dda8914_0_5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4dda891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c4dda8914_0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4dda89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8c4dda891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4dda89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8c4dda891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4dda891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c4dda8914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4dda891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8c4dda8914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4dda891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8c4dda8914_0_4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62dd532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8d62dd532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d62dd532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4dda891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c4dda8914_0_6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4dda891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c4dda8914_0_4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/>
              <a:t>Matematika va Sonlar</a:t>
            </a:r>
            <a:endParaRPr sz="7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2"/>
          <p:cNvGraphicFramePr/>
          <p:nvPr/>
        </p:nvGraphicFramePr>
        <p:xfrm>
          <a:off x="1104900" y="154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{DD348263-518F-44DD-A539-C2AF22CF1C4B}</a:tableStyleId>
              </a:tblPr>
              <a:tblGrid>
                <a:gridCol w="684150"/>
                <a:gridCol w="1287775"/>
                <a:gridCol w="446700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</a:t>
                      </a:r>
                      <a:endParaRPr sz="16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Function</a:t>
                      </a:r>
                      <a:endParaRPr sz="16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Description</a:t>
                      </a:r>
                      <a:endParaRPr sz="1600"/>
                    </a:p>
                  </a:txBody>
                  <a:tcPr marT="22875" marB="22875" marR="45725" marL="45725"/>
                </a:tc>
              </a:tr>
              <a:tr h="3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pow(x, y)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/>
                        <a:t>x ning y-darajasini qaytaradi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sqrt(x)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 ning kradrat ildizini qaytaradi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Evklid sonining x-darajasini qaytaradi</a:t>
                      </a:r>
                      <a:r>
                        <a:rPr lang="en" sz="1600"/>
                        <a:t>  (</a:t>
                      </a:r>
                      <a:r>
                        <a:rPr b="0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 2.718281)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log(x[, base])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 ning natural logorifmini qaytaradi. base orqali asosini o’zgartirish mumkin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log2(x)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 ning 2-asosli logorifmini hisoblaydi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" sz="1600">
                          <a:solidFill>
                            <a:srgbClr val="000000"/>
                          </a:solidFill>
                        </a:rPr>
                        <a:t>log10(x)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x ning 10-asosli logorifmini hisoblaydi</a:t>
                      </a:r>
                      <a:endParaRPr sz="700"/>
                    </a:p>
                  </a:txBody>
                  <a:tcPr marT="30475" marB="30475" marR="30475" marL="30475"/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2438876" y="793050"/>
            <a:ext cx="4034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Daraja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Logarithmi</a:t>
            </a:r>
            <a:r>
              <a:rPr b="1" lang="en" sz="1600">
                <a:solidFill>
                  <a:schemeClr val="lt1"/>
                </a:solidFill>
              </a:rPr>
              <a:t>k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</a:t>
            </a:r>
            <a:r>
              <a:rPr b="1" lang="en" sz="1600">
                <a:solidFill>
                  <a:schemeClr val="lt1"/>
                </a:solidFill>
              </a:rPr>
              <a:t>ksiyalar</a:t>
            </a:r>
            <a:endParaRPr sz="700"/>
          </a:p>
        </p:txBody>
      </p:sp>
      <p:sp>
        <p:nvSpPr>
          <p:cNvPr id="124" name="Google Shape;124;p22"/>
          <p:cNvSpPr/>
          <p:nvPr/>
        </p:nvSpPr>
        <p:spPr>
          <a:xfrm>
            <a:off x="2970150" y="316050"/>
            <a:ext cx="32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Math kutubxonasi</a:t>
            </a:r>
            <a:endParaRPr b="1" i="0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3"/>
          <p:cNvGraphicFramePr/>
          <p:nvPr/>
        </p:nvGraphicFramePr>
        <p:xfrm>
          <a:off x="1104900" y="154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{DD348263-518F-44DD-A539-C2AF22CF1C4B}</a:tableStyleId>
              </a:tblPr>
              <a:tblGrid>
                <a:gridCol w="684150"/>
                <a:gridCol w="1287775"/>
                <a:gridCol w="446700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</a:t>
                      </a:r>
                      <a:endParaRPr sz="16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Function</a:t>
                      </a:r>
                      <a:endParaRPr sz="16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Description</a:t>
                      </a:r>
                      <a:endParaRPr sz="1600"/>
                    </a:p>
                  </a:txBody>
                  <a:tcPr marT="22875" marB="22875" marR="45725" marL="45725"/>
                </a:tc>
              </a:tr>
              <a:tr h="3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x’ning radian qiymatidagi sinusini aniqlaydi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26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00"/>
                          </a:solidFill>
                        </a:rPr>
                        <a:t>cos(x)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x’ning radian qiymatidagi konsinusini aniqlaydi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30475" marB="30475" marR="30475" marL="3047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00"/>
                          </a:solidFill>
                        </a:rPr>
                        <a:t>tan(x)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x’ning radian qiymatidagi tangensini aniqlaydi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30475" marB="30475" marR="30475" marL="3047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asin(x)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arcsinusni hisobblash, sinusga teskari amal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degrees(x)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 radiandan gradusga o’tkazadi</a:t>
                      </a:r>
                      <a:endParaRPr sz="7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radians(x)</a:t>
                      </a:r>
                      <a:endParaRPr b="0" i="0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 gradusdan radianga o’tkazadi</a:t>
                      </a:r>
                      <a:endParaRPr sz="700"/>
                    </a:p>
                  </a:txBody>
                  <a:tcPr marT="30475" marB="30475" marR="30475" marL="30475"/>
                </a:tc>
              </a:tr>
            </a:tbl>
          </a:graphicData>
        </a:graphic>
      </p:graphicFrame>
      <p:sp>
        <p:nvSpPr>
          <p:cNvPr id="130" name="Google Shape;130;p23"/>
          <p:cNvSpPr/>
          <p:nvPr/>
        </p:nvSpPr>
        <p:spPr>
          <a:xfrm>
            <a:off x="2103700" y="678350"/>
            <a:ext cx="4706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Trigonometri</a:t>
            </a:r>
            <a:r>
              <a:rPr b="1" lang="en" sz="1600">
                <a:solidFill>
                  <a:schemeClr val="lt1"/>
                </a:solidFill>
              </a:rPr>
              <a:t>k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Funksiyalar</a:t>
            </a:r>
            <a:endParaRPr sz="700"/>
          </a:p>
        </p:txBody>
      </p:sp>
      <p:sp>
        <p:nvSpPr>
          <p:cNvPr id="131" name="Google Shape;131;p23"/>
          <p:cNvSpPr/>
          <p:nvPr/>
        </p:nvSpPr>
        <p:spPr>
          <a:xfrm>
            <a:off x="2970150" y="201350"/>
            <a:ext cx="32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Math kutubxonasi</a:t>
            </a:r>
            <a:endParaRPr b="1" i="0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218950" y="2268750"/>
            <a:ext cx="4706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Mashq qilamiz!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323169" y="73478"/>
            <a:ext cx="360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numbers</a:t>
            </a:r>
            <a:endParaRPr sz="700"/>
          </a:p>
        </p:txBody>
      </p:sp>
      <p:sp>
        <p:nvSpPr>
          <p:cNvPr id="68" name="Google Shape;68;p14"/>
          <p:cNvSpPr txBox="1"/>
          <p:nvPr/>
        </p:nvSpPr>
        <p:spPr>
          <a:xfrm>
            <a:off x="514350" y="1328376"/>
            <a:ext cx="34863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Pythonda sonlarning 3 xil toifasi mavjud:</a:t>
            </a:r>
            <a:endParaRPr sz="700"/>
          </a:p>
          <a:p>
            <a:pPr indent="-342900" lvl="2" marL="8001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endParaRPr sz="700"/>
          </a:p>
          <a:p>
            <a:pPr indent="-342900" lvl="2" marL="8001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endParaRPr sz="700"/>
          </a:p>
          <a:p>
            <a:pPr indent="-342900" lvl="2" marL="8001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</a:t>
            </a:r>
            <a:endParaRPr sz="7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406" y="1835321"/>
            <a:ext cx="3219758" cy="186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257800" y="8572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endParaRPr sz="700"/>
          </a:p>
        </p:txBody>
      </p:sp>
      <p:sp>
        <p:nvSpPr>
          <p:cNvPr id="75" name="Google Shape;75;p15"/>
          <p:cNvSpPr txBox="1"/>
          <p:nvPr/>
        </p:nvSpPr>
        <p:spPr>
          <a:xfrm>
            <a:off x="5067300" y="2038928"/>
            <a:ext cx="3467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int</a:t>
            </a:r>
            <a:r>
              <a:rPr b="0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- toifasi bu  manfiy, musbat yoki 0 dan iborat kasr qismi bo’lmagan va uzunligi cheklanmagan butun son.</a:t>
            </a:r>
            <a:endParaRPr sz="7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1420200"/>
            <a:ext cx="3952849" cy="16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5257800" y="8572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endParaRPr sz="700"/>
          </a:p>
        </p:txBody>
      </p:sp>
      <p:sp>
        <p:nvSpPr>
          <p:cNvPr id="82" name="Google Shape;82;p16"/>
          <p:cNvSpPr txBox="1"/>
          <p:nvPr/>
        </p:nvSpPr>
        <p:spPr>
          <a:xfrm>
            <a:off x="5067300" y="2038928"/>
            <a:ext cx="3467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float</a:t>
            </a:r>
            <a:r>
              <a:rPr b="0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- toifasi bu  manfiy, musbat yoki 0 dan iborat, 1 ta yoki undan kop kasr qismi bo’lgan va uzunligi cheklanmagan kasr son.</a:t>
            </a:r>
            <a:endParaRPr sz="7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7" y="1654085"/>
            <a:ext cx="4152413" cy="18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257800" y="8572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</a:t>
            </a:r>
            <a:endParaRPr sz="700"/>
          </a:p>
        </p:txBody>
      </p:sp>
      <p:sp>
        <p:nvSpPr>
          <p:cNvPr id="89" name="Google Shape;89;p17"/>
          <p:cNvSpPr txBox="1"/>
          <p:nvPr/>
        </p:nvSpPr>
        <p:spPr>
          <a:xfrm>
            <a:off x="5067300" y="2038928"/>
            <a:ext cx="369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Complex sonlar “j”</a:t>
            </a:r>
            <a:r>
              <a:rPr b="0" i="0" lang="en" sz="16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bilan yoziladi.</a:t>
            </a:r>
            <a:endParaRPr sz="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13" y="1162813"/>
            <a:ext cx="3098325" cy="239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030450" y="562275"/>
            <a:ext cx="3083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 Conversion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89" y="1332475"/>
            <a:ext cx="3433624" cy="3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53913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2102900" y="1537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{107C4579-79D2-42A5-8596-D4A8595DAABB}</a:tableStyleId>
              </a:tblPr>
              <a:tblGrid>
                <a:gridCol w="723900"/>
                <a:gridCol w="2819400"/>
                <a:gridCol w="1394900"/>
              </a:tblGrid>
              <a:tr h="22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Operator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Name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Example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+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Qo’shish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+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-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Ayirish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-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*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Ko’paytirish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*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/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Bo’lish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/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%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Modulus (bo</a:t>
                      </a:r>
                      <a:r>
                        <a:rPr lang="en" sz="1200"/>
                        <a:t>’lganda qoldiqni topish</a:t>
                      </a:r>
                      <a:r>
                        <a:rPr lang="en" sz="1200" u="none" cap="none" strike="noStrike"/>
                        <a:t>)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%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**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r>
                        <a:rPr lang="en" sz="1200" u="none" cap="none" strike="noStrike"/>
                        <a:t>arajaga oshirish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**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//</a:t>
                      </a:r>
                      <a:endParaRPr sz="700"/>
                    </a:p>
                  </a:txBody>
                  <a:tcPr marT="27100" marB="27100" marR="27100" marL="54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Qoldiqsiz </a:t>
                      </a:r>
                      <a:r>
                        <a:rPr lang="en" sz="1200" u="none" cap="none" strike="noStrike"/>
                        <a:t>bo’lish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x // y</a:t>
                      </a:r>
                      <a:endParaRPr sz="700"/>
                    </a:p>
                  </a:txBody>
                  <a:tcPr marT="27100" marB="27100" marR="27100" marL="27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9"/>
          <p:cNvSpPr/>
          <p:nvPr/>
        </p:nvSpPr>
        <p:spPr>
          <a:xfrm>
            <a:off x="2572350" y="275100"/>
            <a:ext cx="399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Arifmetik</a:t>
            </a:r>
            <a:r>
              <a:rPr b="1" i="0" lang="en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Operator</a:t>
            </a: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lar</a:t>
            </a:r>
            <a:endParaRPr b="1" i="0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1524000" y="1619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{DD348263-518F-44DD-A539-C2AF22CF1C4B}</a:tableStyleId>
              </a:tblPr>
              <a:tblGrid>
                <a:gridCol w="647700"/>
                <a:gridCol w="1219200"/>
                <a:gridCol w="4229100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</a:t>
                      </a:r>
                      <a:endParaRPr sz="12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</a:t>
                      </a:r>
                      <a:endParaRPr sz="12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22875" marB="22875" marR="45725" marL="45725"/>
                </a:tc>
              </a:tr>
              <a:tr h="3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600"/>
                        <a:t>round(x, y)</a:t>
                      </a:r>
                      <a:endParaRPr b="1" sz="11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x’ning verguldan keyingi y xonasigacha yaxlitlaydi</a:t>
                      </a:r>
                      <a:endParaRPr sz="16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/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600"/>
                        <a:t>abs(x)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x ning musbat qiymatini qaytaradi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/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600"/>
                        <a:t>max(x, y)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x va y ning eng kattasini qaytaradi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/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min(x, y)</a:t>
                      </a:r>
                      <a:endParaRPr b="1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x va y ning eng kichigini qaytaradi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/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600">
                          <a:solidFill>
                            <a:srgbClr val="000000"/>
                          </a:solidFill>
                        </a:rPr>
                        <a:t>pow(x, y)</a:t>
                      </a:r>
                      <a:endParaRPr b="1"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x ning y-darajasini qaytaradi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>
            <a:off x="2861550" y="193150"/>
            <a:ext cx="342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Built-in funksiyalar</a:t>
            </a:r>
            <a:endParaRPr b="1" i="0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658300" y="1093002"/>
            <a:ext cx="382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1"/>
          <p:cNvGraphicFramePr/>
          <p:nvPr/>
        </p:nvGraphicFramePr>
        <p:xfrm>
          <a:off x="1335550" y="161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{DD348263-518F-44DD-A539-C2AF22CF1C4B}</a:tableStyleId>
              </a:tblPr>
              <a:tblGrid>
                <a:gridCol w="680475"/>
                <a:gridCol w="1743600"/>
                <a:gridCol w="3950525"/>
              </a:tblGrid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</a:t>
                      </a:r>
                      <a:endParaRPr sz="12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Function</a:t>
                      </a:r>
                      <a:endParaRPr sz="15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Description</a:t>
                      </a:r>
                      <a:endParaRPr sz="1500"/>
                    </a:p>
                  </a:txBody>
                  <a:tcPr marT="22875" marB="22875" marR="45725" marL="45725"/>
                </a:tc>
              </a:tr>
              <a:tr h="3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/>
                        <a:t>ceil(x)</a:t>
                      </a:r>
                      <a:endParaRPr b="1" sz="1000"/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x’ning tepadan eng yaqin integer qiymatini qaytaradi</a:t>
                      </a:r>
                      <a:endParaRPr sz="1500"/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/>
                        <a:t>floor(x)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500"/>
                        <a:t>x’ning pastdan eng yaqin integer qiymatini qaytaradi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/>
                        <a:t>gcd(x, y)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500"/>
                        <a:t>x va y ning EKUBini qaytaradi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>
                          <a:solidFill>
                            <a:srgbClr val="000000"/>
                          </a:solidFill>
                        </a:rPr>
                        <a:t>exp(x)</a:t>
                      </a:r>
                      <a:endParaRPr b="1" sz="15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Yevklid sonining x-darajasini qaytaradi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24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>
                          <a:solidFill>
                            <a:srgbClr val="000000"/>
                          </a:solidFill>
                        </a:rPr>
                        <a:t>prod(x, y)</a:t>
                      </a:r>
                      <a:endParaRPr b="1" sz="15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</a:rPr>
                        <a:t>x va y’ning ko’paytmasini qaytaradi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</a:txBody>
                  <a:tcPr marT="22875" marB="22875" marR="45725" marL="45725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" sz="1500"/>
                        <a:t>remainder(x, y)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500"/>
                        <a:t>x’ni y’ga bo’lgandagi qoldig’ini qaytaradi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22875" marB="22875" marR="45725" marL="45725"/>
                </a:tc>
              </a:tr>
            </a:tbl>
          </a:graphicData>
        </a:graphic>
      </p:graphicFrame>
      <p:sp>
        <p:nvSpPr>
          <p:cNvPr id="117" name="Google Shape;117;p21"/>
          <p:cNvSpPr/>
          <p:nvPr/>
        </p:nvSpPr>
        <p:spPr>
          <a:xfrm>
            <a:off x="2970150" y="299650"/>
            <a:ext cx="32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Math kutubxonasi</a:t>
            </a:r>
            <a:endParaRPr b="1" i="0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