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6A1417-CC68-4CA6-9492-4C049F7A9F51}">
  <a:tblStyle styleId="{AC6A1417-CC68-4CA6-9492-4C049F7A9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e7838b1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e7838b1c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3fa95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8c3fa9516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3fa951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8c3fa9516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3fa951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c3fa9516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3fa951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c3fa9516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3fa951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c3fa9516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3fa951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c3fa9516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3fa951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8c3fa9516e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3fa951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c3fa9516e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435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3300"/>
              <a:t>Shartli Operatorlar</a:t>
            </a:r>
            <a:endParaRPr sz="7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2218950" y="2268750"/>
            <a:ext cx="47061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Mashq qilamiz!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729592"/>
            <a:ext cx="8390100" cy="4413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84075" y="911475"/>
            <a:ext cx="7315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Taqqoslash operatorlari</a:t>
            </a:r>
            <a:endParaRPr sz="700"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677725" y="19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{AC6A1417-CC68-4CA6-9492-4C049F7A9F51}</a:tableStyleId>
              </a:tblPr>
              <a:tblGrid>
                <a:gridCol w="1440650"/>
                <a:gridCol w="1591900"/>
                <a:gridCol w="2402725"/>
                <a:gridCol w="180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Operator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Ishlatilishi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Nomi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Natijasi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&gt;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&gt;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a, b dan katta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&lt;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&lt;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a, b dan kichik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==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==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a, b ga teng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!=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!=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a, b ga teng emas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&gt;=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&gt;=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a, b dan katta yoki teng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&lt;=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&lt;=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a, b dan kichik yoki teng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729592"/>
            <a:ext cx="8390100" cy="4413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84075" y="911475"/>
            <a:ext cx="73155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Mantiqiy operatorlar</a:t>
            </a:r>
            <a:endParaRPr sz="700"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575550" y="221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{AC6A1417-CC68-4CA6-9492-4C049F7A9F51}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Operator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Ishlatilishi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Nomi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Natijasi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cond1 and cond2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Sharlarni 2si ham qanoatlantiradi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cond1 or cond2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Shartlardan kamida 1tasi qanoatlantiradi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not cond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shartni teskarisi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True/False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703515" y="1014950"/>
            <a:ext cx="3471860" cy="2595821"/>
            <a:chOff x="0" y="-1380679"/>
            <a:chExt cx="8147993" cy="6922189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0" y="3606810"/>
              <a:ext cx="6831900" cy="19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5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Hayotimizda shartlarga ko’p duch kelamiz.</a:t>
              </a:r>
              <a:endPara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5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Misol uchun, ovoz berish uchun 18 yosh yoki kattaroq bo’lshingiz kerak</a:t>
              </a:r>
              <a:endPara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80693" y="-1380679"/>
              <a:ext cx="8067300" cy="18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</a:rPr>
                <a:t>If - Agar</a:t>
              </a:r>
              <a:endParaRPr sz="700"/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5009876" y="1014950"/>
            <a:ext cx="3866625" cy="2595823"/>
            <a:chOff x="-1155197" y="-1380685"/>
            <a:chExt cx="10311000" cy="6922196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0" y="3606810"/>
              <a:ext cx="6874800" cy="19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5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Aks holda siz ovoz bera olmaysiz.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5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Else har doim if shart bilan birga ishlatiladi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-1155197" y="-1380685"/>
              <a:ext cx="10311000" cy="28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</a:rPr>
                <a:t>Else - Aks Holda</a:t>
              </a:r>
              <a:endParaRPr sz="7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352350" y="4477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695325" y="1400552"/>
            <a:ext cx="5000175" cy="2445951"/>
            <a:chOff x="0" y="276225"/>
            <a:chExt cx="13333800" cy="6522535"/>
          </a:xfrm>
        </p:grpSpPr>
        <p:sp>
          <p:nvSpPr>
            <p:cNvPr id="94" name="Google Shape;94;p17"/>
            <p:cNvSpPr txBox="1"/>
            <p:nvPr/>
          </p:nvSpPr>
          <p:spPr>
            <a:xfrm>
              <a:off x="0" y="276225"/>
              <a:ext cx="13333800" cy="3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900">
                  <a:solidFill>
                    <a:srgbClr val="FFFFFF"/>
                  </a:solidFill>
                </a:rPr>
                <a:t>if, elif va else</a:t>
              </a:r>
              <a:endParaRPr sz="700"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0" y="5071360"/>
              <a:ext cx="13333800" cy="17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96" name="Google Shape;96;p17"/>
          <p:cNvSpPr txBox="1"/>
          <p:nvPr/>
        </p:nvSpPr>
        <p:spPr>
          <a:xfrm>
            <a:off x="3272600" y="2307750"/>
            <a:ext cx="1446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 shart: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kod	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kod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841600" y="2307750"/>
            <a:ext cx="1446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 shart: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kod	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elif shart: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kod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kod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64150" y="2307750"/>
            <a:ext cx="1446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 shart: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kod	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64150" y="3373975"/>
            <a:ext cx="44757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Misol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 = 16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 age &gt;= 18: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print(“Ovoz berish huquqiga ega”)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print(“Ovoz berish huquqiga ega emas”)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729592"/>
            <a:ext cx="8390100" cy="4413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84075" y="911475"/>
            <a:ext cx="73155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</a:rPr>
              <a:t>Mantiqiy amallar bilan birgalikda qo’llanilishi</a:t>
            </a:r>
            <a:endParaRPr sz="100"/>
          </a:p>
        </p:txBody>
      </p:sp>
      <p:sp>
        <p:nvSpPr>
          <p:cNvPr id="106" name="Google Shape;106;p18"/>
          <p:cNvSpPr txBox="1"/>
          <p:nvPr/>
        </p:nvSpPr>
        <p:spPr>
          <a:xfrm>
            <a:off x="4874125" y="1945575"/>
            <a:ext cx="35622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 Ishga faqat 20 va 30 yosh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 oralig’idagilar qabul qilinadi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21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age &gt; 20 and age &lt; 30: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print(“Ishga qabul qilamiz”)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print(“Bizga to’gri kelmaysiz”)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Faqat Pythonda mavjud Pro tip: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 &lt; age &lt; 20   # True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84075" y="1945575"/>
            <a:ext cx="41751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 chegirma faqat 12 yoshgacha bo’lgan bolalar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 va 60 yosh yoki kattaroq qariyalar uchun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15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age &lt;= 12 or age &gt;= 60: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print(“Chegirma bor”)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print(“Chegirma yo’q”)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 Natija: Chegirma yo’q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729592"/>
            <a:ext cx="8390100" cy="4413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514350" y="848175"/>
            <a:ext cx="7699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Bir qatorda if-else yozish</a:t>
            </a:r>
            <a:endParaRPr sz="700"/>
          </a:p>
        </p:txBody>
      </p:sp>
      <p:sp>
        <p:nvSpPr>
          <p:cNvPr id="114" name="Google Shape;114;p19"/>
          <p:cNvSpPr txBox="1"/>
          <p:nvPr/>
        </p:nvSpPr>
        <p:spPr>
          <a:xfrm>
            <a:off x="514350" y="1728400"/>
            <a:ext cx="2594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Misol: bir necha qatorli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 = 16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 age &gt;= 18: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print(“Voyaga yetgan”)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print(“Voyaga yetmagan”)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14350" y="3454550"/>
            <a:ext cx="63633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Misol: bir qatorli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 = 16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print(“Voyaga yetgan”) if age &gt;= 18 else print(“Voyaga yetmagan”)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753721" y="0"/>
            <a:ext cx="8390100" cy="4413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20"/>
          <p:cNvGrpSpPr/>
          <p:nvPr/>
        </p:nvGrpSpPr>
        <p:grpSpPr>
          <a:xfrm>
            <a:off x="1029946" y="846716"/>
            <a:ext cx="4074529" cy="2926609"/>
            <a:chOff x="0" y="266700"/>
            <a:chExt cx="10865409" cy="7804291"/>
          </a:xfrm>
        </p:grpSpPr>
        <p:sp>
          <p:nvSpPr>
            <p:cNvPr id="122" name="Google Shape;122;p20"/>
            <p:cNvSpPr txBox="1"/>
            <p:nvPr/>
          </p:nvSpPr>
          <p:spPr>
            <a:xfrm>
              <a:off x="0" y="266700"/>
              <a:ext cx="9651000" cy="53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7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FFFFFF"/>
                  </a:solidFill>
                </a:rPr>
                <a:t>Ichma-ich shartlar (nested if) </a:t>
              </a:r>
              <a:endParaRPr sz="700"/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9" y="6104791"/>
              <a:ext cx="10865400" cy="19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Ba’zida shartlar murakkablashib ketadi.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Bunda ichma-ich shartli operatorlardan foydalanish yordam beradi.</a:t>
              </a:r>
              <a:endParaRPr sz="1000"/>
            </a:p>
          </p:txBody>
        </p:sp>
      </p:grp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7833" l="5262" r="7317" t="975"/>
          <a:stretch/>
        </p:blipFill>
        <p:spPr>
          <a:xfrm>
            <a:off x="5211925" y="846725"/>
            <a:ext cx="3661850" cy="28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729592"/>
            <a:ext cx="8390100" cy="4413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14350" y="848172"/>
            <a:ext cx="2617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Misollar</a:t>
            </a:r>
            <a:endParaRPr sz="700"/>
          </a:p>
        </p:txBody>
      </p:sp>
      <p:sp>
        <p:nvSpPr>
          <p:cNvPr id="131" name="Google Shape;131;p21"/>
          <p:cNvSpPr txBox="1"/>
          <p:nvPr/>
        </p:nvSpPr>
        <p:spPr>
          <a:xfrm>
            <a:off x="514350" y="1865425"/>
            <a:ext cx="63633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Misol: Nafaqa yoshidaligini aniqlang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gender = “Ayol”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 = “56”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 gender == “Ayol”: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if age &gt;= 55: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print(“buvimiz nafaqa yoshida”)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if age &gt;= 60: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print(“bobomiz nafaqa yoshida”)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