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Mono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31FBBD-CB16-4466-A271-DE0603093C38}">
  <a:tblStyle styleId="{3E31FBBD-CB16-4466-A271-DE0603093C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22" Type="http://schemas.openxmlformats.org/officeDocument/2006/relationships/font" Target="fonts/RobotoMono-boldItalic.fntdata"/><Relationship Id="rId21" Type="http://schemas.openxmlformats.org/officeDocument/2006/relationships/font" Target="fonts/RobotoMono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Mon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62dd5384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8d62dd5384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f6e2741b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8f6e2741b3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f6e2741b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8f6e2741b3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e7838b1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8e7838b1c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f6e2741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8f6e2741b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6a3e91a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8f6a3e91a4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f6a3e91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8f6a3e91a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f6a3e91a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8f6a3e91a4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6e2741b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8f6e2741b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6e2741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8f6e2741b3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f6e2741b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8f6e2741b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f6e2741b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8f6e2741b3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92725" y="2061593"/>
            <a:ext cx="3086700" cy="30819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079291" y="2061593"/>
            <a:ext cx="2057700" cy="10272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448700" y="3834575"/>
            <a:ext cx="1630200" cy="13089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411137" y="0"/>
            <a:ext cx="1668300" cy="20616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520640"/>
            <a:ext cx="1284128" cy="5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14350" y="1930075"/>
            <a:ext cx="34785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0000"/>
                </a:solidFill>
              </a:rPr>
              <a:t>Python</a:t>
            </a: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1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List, Tuple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1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1013" y="-8952"/>
            <a:ext cx="2062984" cy="206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0229" y="3097216"/>
            <a:ext cx="2058540" cy="2058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1275" y="1379025"/>
            <a:ext cx="1936637" cy="193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1E3A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0" y="742950"/>
            <a:ext cx="8439300" cy="44004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180950" y="47425"/>
            <a:ext cx="82584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FFFFFF"/>
                </a:solidFill>
              </a:rPr>
              <a:t>Tuple`ning metodlari</a:t>
            </a:r>
            <a:endParaRPr sz="700"/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0" y="1108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{3E31FBBD-CB16-4466-A271-DE0603093C38}</a:tableStyleId>
              </a:tblPr>
              <a:tblGrid>
                <a:gridCol w="1630800"/>
                <a:gridCol w="4866675"/>
                <a:gridCol w="1941825"/>
              </a:tblGrid>
              <a:tr h="39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Metod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Vazifasi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Misol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count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tuple da biror element necha marta qatnashganini sanaydi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nums.count(5)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index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elementni tuple dagi o’rnini qaytaradi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nums.index(1)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22"/>
          <p:cNvSpPr txBox="1"/>
          <p:nvPr/>
        </p:nvSpPr>
        <p:spPr>
          <a:xfrm>
            <a:off x="344750" y="2727150"/>
            <a:ext cx="4647600" cy="23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directions = (“top”, “bottom”, “left”, “right”)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print(directions.count(“left”))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&gt; 1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print(directions.count(“up”))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&gt; 0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print(directions.index(“left”))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&gt; 2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1E3A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0" y="729592"/>
            <a:ext cx="8390100" cy="44139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514350" y="76200"/>
            <a:ext cx="74772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Ichma-ich list (Nested)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423875" y="994200"/>
            <a:ext cx="41097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matrix = [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[1, 2, 3],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[4, 5, 6],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[7, 8, 9],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print(matrix[0])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[1, 2, 3]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print(matrix[1])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[4, 5, 6]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print(matrix[2][1])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8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print(matrix[2][2])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9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7833" l="5262" r="7317" t="975"/>
          <a:stretch/>
        </p:blipFill>
        <p:spPr>
          <a:xfrm>
            <a:off x="4127850" y="1052475"/>
            <a:ext cx="3661850" cy="28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4169450" y="4150525"/>
            <a:ext cx="30228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 Tip: Rekursiv List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846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2218950" y="2268750"/>
            <a:ext cx="47061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</a:rPr>
              <a:t>Mashq qilamiz!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84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4"/>
          <p:cNvGrpSpPr/>
          <p:nvPr/>
        </p:nvGrpSpPr>
        <p:grpSpPr>
          <a:xfrm>
            <a:off x="703514" y="1589854"/>
            <a:ext cx="3157541" cy="2020916"/>
            <a:chOff x="0" y="152400"/>
            <a:chExt cx="8067300" cy="5389110"/>
          </a:xfrm>
        </p:grpSpPr>
        <p:sp>
          <p:nvSpPr>
            <p:cNvPr id="69" name="Google Shape;69;p14"/>
            <p:cNvSpPr txBox="1"/>
            <p:nvPr/>
          </p:nvSpPr>
          <p:spPr>
            <a:xfrm>
              <a:off x="0" y="3606810"/>
              <a:ext cx="6831900" cy="19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5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List - hajmi dinamikli o’zgaradigan, bir nechta malumotlar kolletksiyasini saqlash uchun mo’ljallangan ma’lumot turni. </a:t>
              </a:r>
              <a:endParaRPr sz="1100"/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0" y="152400"/>
              <a:ext cx="8067300" cy="28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FFFFFF"/>
                  </a:solidFill>
                </a:rPr>
                <a:t>List - [1, 4, 9]</a:t>
              </a:r>
              <a:endParaRPr sz="700"/>
            </a:p>
          </p:txBody>
        </p:sp>
      </p:grpSp>
      <p:sp>
        <p:nvSpPr>
          <p:cNvPr id="71" name="Google Shape;71;p14"/>
          <p:cNvSpPr txBox="1"/>
          <p:nvPr/>
        </p:nvSpPr>
        <p:spPr>
          <a:xfrm>
            <a:off x="5095227" y="1589843"/>
            <a:ext cx="36720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Tuple - (1, 4, 9)</a:t>
            </a:r>
            <a:endParaRPr sz="700"/>
          </a:p>
        </p:txBody>
      </p:sp>
      <p:sp>
        <p:nvSpPr>
          <p:cNvPr id="72" name="Google Shape;72;p14"/>
          <p:cNvSpPr txBox="1"/>
          <p:nvPr/>
        </p:nvSpPr>
        <p:spPr>
          <a:xfrm>
            <a:off x="5635439" y="2885383"/>
            <a:ext cx="26739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5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Tuple - hajmi o’zgarmadigan, bir nechta malumotlar kolletksiyasini saqlash uchun mo’ljallangan ma’lumot turni. 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1E3A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742950"/>
            <a:ext cx="8439300" cy="44004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80950" y="47425"/>
            <a:ext cx="87909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</a:rPr>
              <a:t>List/Tuple</a:t>
            </a:r>
            <a:r>
              <a:rPr lang="en" sz="4300">
                <a:solidFill>
                  <a:srgbClr val="FFFFFF"/>
                </a:solidFill>
              </a:rPr>
              <a:t> </a:t>
            </a:r>
            <a:r>
              <a:rPr lang="en" sz="3900">
                <a:solidFill>
                  <a:srgbClr val="FFFFFF"/>
                </a:solidFill>
              </a:rPr>
              <a:t>ustida bajariladigan amallar</a:t>
            </a:r>
            <a:endParaRPr sz="300"/>
          </a:p>
        </p:txBody>
      </p:sp>
      <p:sp>
        <p:nvSpPr>
          <p:cNvPr id="79" name="Google Shape;79;p15"/>
          <p:cNvSpPr txBox="1"/>
          <p:nvPr/>
        </p:nvSpPr>
        <p:spPr>
          <a:xfrm>
            <a:off x="423875" y="994200"/>
            <a:ext cx="5747700" cy="3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nums = [2, 5, 1, 8]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length = len(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nums)  # nums ni elementlar soni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           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&gt; 4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max_element = max(nums)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max_element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 # eng katta qiymatli element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8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min_element = min(nums)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print(min_element)  # eng kichik qiymatli element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&gt; 1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total = sum(nums)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print(total)  # barcha qiymatlar yig’indisi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&gt; 16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1E3A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742950"/>
            <a:ext cx="8439300" cy="44004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80950" y="47425"/>
            <a:ext cx="79371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</a:rPr>
              <a:t>Indexing</a:t>
            </a:r>
            <a:endParaRPr sz="4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8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36900" y="994200"/>
            <a:ext cx="2902800" cy="3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nums = [2, 5, 1, 8]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# boshidan boshlab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print(nums[0])  # 0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print(nums[1])  # 5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print(nums[2])  # 1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print(nums[3])  # 8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nums[10] # IndexError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nums[-5] # IndexError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4500975" y="1218325"/>
            <a:ext cx="2902800" cy="3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# oxiridan boshlab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print(nums[-1])  # 8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print(nums[-2])  # 1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print(nums[-3])  # 5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print(nums[-4])  # 2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1E3A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0" y="742950"/>
            <a:ext cx="8439300" cy="44004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80950" y="47425"/>
            <a:ext cx="79371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</a:rPr>
              <a:t>Slicing - “Kesib olish”</a:t>
            </a:r>
            <a:endParaRPr sz="4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8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28700" y="1026975"/>
            <a:ext cx="7655100" cy="3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nums = [2, 5, 1, 8]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# 1-indeksdan 3-indeksgacha (3-kirmaydi)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nums[1:3] # [5, 1]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# boshidan 3-indexgacha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nums[:3] # [2, 5, 1]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# 1-indexdan oxirigacha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nums[1:] # [5, 1, 8]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# har 2-element, boshidan oxirigacha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nums[::2] #  [2, 1]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1E3A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742950"/>
            <a:ext cx="8439300" cy="44004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180950" y="47425"/>
            <a:ext cx="55554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FFFFFF"/>
                </a:solidFill>
              </a:rPr>
              <a:t>List`ning metodlari</a:t>
            </a:r>
            <a:endParaRPr sz="700"/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0" y="744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{3E31FBBD-CB16-4466-A271-DE0603093C38}</a:tableStyleId>
              </a:tblPr>
              <a:tblGrid>
                <a:gridCol w="1630800"/>
                <a:gridCol w="4866675"/>
                <a:gridCol w="1941825"/>
              </a:tblGrid>
              <a:tr h="39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Metod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Vazifasi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Misol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append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oxiriga element qo’shadi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nums.append(9)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clear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barcha elementlarni o’chirib tashlaydi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nums.clear()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copy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list dan nusxa qaytaradi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nums.copy()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count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list da biror element necha marta qatnashganini sanaydi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nums.count(5)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extend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list ni oxiriga boshqa listni qo’shadi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nums.extend([1,2,3])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index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elementni listdagi o’rnini qaytaradi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nums.index(1)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pop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listni oxiridagi elementni o’chiradi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nums.pop()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remove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listdan berilgan elementni birinchisini o’chiradi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nums.remove(1)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reverse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listni teskari ko’rinishga keltiradi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nums.reverse()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sort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listni saralaydi, eng kichikdan eng kattagacha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nums.sort()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1E3A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0" y="742950"/>
            <a:ext cx="8439300" cy="44004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180950" y="47425"/>
            <a:ext cx="79371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FFFFFF"/>
                </a:solidFill>
              </a:rPr>
              <a:t>List`ning metodlari (misollar)</a:t>
            </a:r>
            <a:endParaRPr sz="700"/>
          </a:p>
        </p:txBody>
      </p:sp>
      <p:sp>
        <p:nvSpPr>
          <p:cNvPr id="108" name="Google Shape;108;p19"/>
          <p:cNvSpPr txBox="1"/>
          <p:nvPr/>
        </p:nvSpPr>
        <p:spPr>
          <a:xfrm>
            <a:off x="384325" y="972750"/>
            <a:ext cx="4695000" cy="3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nums = []        # List ni e’lon qilish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nums.append(1)   # nums ni oxiriga 1 ni kiritish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print(nums)      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[1]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nums.append(2)   # 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nums ni oxiriga 2 ni kiritish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print(nums)      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&gt; [1, 2]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nums_copy = nums.copy() # nums dan nusha olish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print(nums_copy) # [1, 2]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nums_copy.clear()#  nums_copy ni bo’shatish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print(nums_copy) 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&gt; []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nums.count(3)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 # count many 3s in nums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0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print(nums.count(2))  # count many 3s in nums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1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1E3A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0" y="742950"/>
            <a:ext cx="8439300" cy="44004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180950" y="47425"/>
            <a:ext cx="79371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FFFFFF"/>
                </a:solidFill>
              </a:rPr>
              <a:t>List`ning metodlari (misollar)</a:t>
            </a:r>
            <a:endParaRPr sz="700"/>
          </a:p>
        </p:txBody>
      </p:sp>
      <p:sp>
        <p:nvSpPr>
          <p:cNvPr id="115" name="Google Shape;115;p20"/>
          <p:cNvSpPr txBox="1"/>
          <p:nvPr/>
        </p:nvSpPr>
        <p:spPr>
          <a:xfrm>
            <a:off x="423875" y="994200"/>
            <a:ext cx="5747700" cy="3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nums = [2, 5, 1, 8]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nums.extend([4,3]  # nums ni kengaytirish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print(nums)           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&gt; [2, 5, 1, 4, 3]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print(nums.index(3))  # 8 ni nums’ dagi o’rni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4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nums.pop()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 # oxirigi elementni o’chirish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3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print(nums)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&gt; [2, 5, 1, 8]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1E3A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742950"/>
            <a:ext cx="8439300" cy="44004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180950" y="47425"/>
            <a:ext cx="79371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FFFFFF"/>
                </a:solidFill>
              </a:rPr>
              <a:t>List`ning metodlari (misollar)</a:t>
            </a:r>
            <a:endParaRPr sz="700"/>
          </a:p>
        </p:txBody>
      </p:sp>
      <p:sp>
        <p:nvSpPr>
          <p:cNvPr id="122" name="Google Shape;122;p21"/>
          <p:cNvSpPr txBox="1"/>
          <p:nvPr/>
        </p:nvSpPr>
        <p:spPr>
          <a:xfrm>
            <a:off x="423875" y="994200"/>
            <a:ext cx="6538800" cy="3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nums = [2, 5, 1, 8]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nums.remove(5)   # nums dan 5 ni o’chirish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print(nums)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&gt; [2, 1, 8]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nums.reverse()   # nums ni teskari holatga keltirish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print(nums)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&gt; [8, 1, 2]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nums.sort()      # nums ni saralash (eng kichikdan eng kattaga)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print(nums)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&gt; [1, 2, 8]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