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oboto Mono"/>
      <p:regular r:id="rId14"/>
      <p:bold r:id="rId15"/>
      <p:italic r:id="rId16"/>
      <p:boldItalic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085FF0B-E3C4-4A36-8076-B3628918DE88}">
  <a:tblStyle styleId="{0085FF0B-E3C4-4A36-8076-B3628918DE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OpenSans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OpenSa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d62dd5384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8d62dd5384_0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f6e2741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8f6e2741e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f6e2741e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8f6e2741e4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f6e2741e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8f6e2741e4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f6e2741e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8f6e2741e4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f6e2741e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8f6e2741e4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e7838b1c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8e7838b1cb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jpg"/><Relationship Id="rId5" Type="http://schemas.openxmlformats.org/officeDocument/2006/relationships/image" Target="../media/image2.jpg"/><Relationship Id="rId6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992725" y="2061593"/>
            <a:ext cx="3086700" cy="3081900"/>
          </a:xfrm>
          <a:prstGeom prst="rect">
            <a:avLst/>
          </a:prstGeom>
          <a:solidFill>
            <a:srgbClr val="DE1E3A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7079291" y="2061593"/>
            <a:ext cx="2057700" cy="1027200"/>
          </a:xfrm>
          <a:prstGeom prst="rect">
            <a:avLst/>
          </a:prstGeom>
          <a:solidFill>
            <a:srgbClr val="DE1E3A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5448700" y="3834575"/>
            <a:ext cx="1630200" cy="1308900"/>
          </a:xfrm>
          <a:prstGeom prst="rect">
            <a:avLst/>
          </a:prstGeom>
          <a:solidFill>
            <a:srgbClr val="003846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5411137" y="0"/>
            <a:ext cx="1668300" cy="2061600"/>
          </a:xfrm>
          <a:prstGeom prst="rect">
            <a:avLst/>
          </a:prstGeom>
          <a:solidFill>
            <a:srgbClr val="003846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350" y="520640"/>
            <a:ext cx="1284128" cy="513651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514350" y="1930075"/>
            <a:ext cx="3478500" cy="9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0000"/>
                </a:solidFill>
              </a:rPr>
              <a:t>Python</a:t>
            </a: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endParaRPr sz="3300"/>
          </a:p>
          <a:p>
            <a:pPr indent="0" lvl="0" marL="0" rtl="0" algn="l">
              <a:lnSpc>
                <a:spcPct val="1110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300">
                <a:solidFill>
                  <a:schemeClr val="dk1"/>
                </a:solidFill>
              </a:rPr>
              <a:t>Dictionary, Set</a:t>
            </a:r>
            <a:endParaRPr sz="7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1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pic>
        <p:nvPicPr>
          <p:cNvPr id="60" name="Google Shape;6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81013" y="-8952"/>
            <a:ext cx="2062984" cy="2062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70229" y="3097216"/>
            <a:ext cx="2058540" cy="2058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41275" y="1379025"/>
            <a:ext cx="1936637" cy="1936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846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E1E3A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" name="Google Shape;68;p14"/>
          <p:cNvGrpSpPr/>
          <p:nvPr/>
        </p:nvGrpSpPr>
        <p:grpSpPr>
          <a:xfrm>
            <a:off x="703515" y="1589857"/>
            <a:ext cx="3025238" cy="2020916"/>
            <a:chOff x="0" y="152400"/>
            <a:chExt cx="8067300" cy="5389110"/>
          </a:xfrm>
        </p:grpSpPr>
        <p:sp>
          <p:nvSpPr>
            <p:cNvPr id="69" name="Google Shape;69;p14"/>
            <p:cNvSpPr txBox="1"/>
            <p:nvPr/>
          </p:nvSpPr>
          <p:spPr>
            <a:xfrm>
              <a:off x="0" y="3606810"/>
              <a:ext cx="6831900" cy="193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4502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Lug'at - bu tartiblanmagan*, o'zgartiriladigan va indekslangan to'plamdir. Ularda kalitlar va qiymatlar saqlanadi.</a:t>
              </a:r>
              <a:endParaRPr sz="1000"/>
            </a:p>
          </p:txBody>
        </p:sp>
        <p:sp>
          <p:nvSpPr>
            <p:cNvPr id="70" name="Google Shape;70;p14"/>
            <p:cNvSpPr txBox="1"/>
            <p:nvPr/>
          </p:nvSpPr>
          <p:spPr>
            <a:xfrm>
              <a:off x="0" y="152400"/>
              <a:ext cx="8067300" cy="285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>
                  <a:solidFill>
                    <a:srgbClr val="FFFFFF"/>
                  </a:solidFill>
                </a:rPr>
                <a:t>Dictionary</a:t>
              </a:r>
              <a:endParaRPr sz="700"/>
            </a:p>
          </p:txBody>
        </p:sp>
      </p:grpSp>
      <p:grpSp>
        <p:nvGrpSpPr>
          <p:cNvPr id="71" name="Google Shape;71;p14"/>
          <p:cNvGrpSpPr/>
          <p:nvPr/>
        </p:nvGrpSpPr>
        <p:grpSpPr>
          <a:xfrm>
            <a:off x="5443075" y="1589857"/>
            <a:ext cx="3044250" cy="2020916"/>
            <a:chOff x="0" y="152400"/>
            <a:chExt cx="8118000" cy="5389110"/>
          </a:xfrm>
        </p:grpSpPr>
        <p:sp>
          <p:nvSpPr>
            <p:cNvPr id="72" name="Google Shape;72;p14"/>
            <p:cNvSpPr txBox="1"/>
            <p:nvPr/>
          </p:nvSpPr>
          <p:spPr>
            <a:xfrm>
              <a:off x="0" y="3606810"/>
              <a:ext cx="6874800" cy="193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4502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</a:rPr>
                <a:t>To'plam - bu tartiblanmagan va takrorlanmagan elementlardan tashkil topgan to'plam. </a:t>
              </a:r>
              <a:endParaRPr sz="1200">
                <a:solidFill>
                  <a:srgbClr val="FFFFFF"/>
                </a:solidFill>
              </a:endParaRPr>
            </a:p>
          </p:txBody>
        </p:sp>
        <p:sp>
          <p:nvSpPr>
            <p:cNvPr id="73" name="Google Shape;73;p14"/>
            <p:cNvSpPr txBox="1"/>
            <p:nvPr/>
          </p:nvSpPr>
          <p:spPr>
            <a:xfrm>
              <a:off x="0" y="152400"/>
              <a:ext cx="8118000" cy="285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>
                  <a:solidFill>
                    <a:srgbClr val="FFFFFF"/>
                  </a:solidFill>
                </a:rPr>
                <a:t>Set</a:t>
              </a:r>
              <a:endParaRPr sz="7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E1E3A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/>
          <p:nvPr/>
        </p:nvSpPr>
        <p:spPr>
          <a:xfrm>
            <a:off x="0" y="742950"/>
            <a:ext cx="8439300" cy="4400400"/>
          </a:xfrm>
          <a:prstGeom prst="rect">
            <a:avLst/>
          </a:prstGeom>
          <a:solidFill>
            <a:srgbClr val="003846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180950" y="47425"/>
            <a:ext cx="5555400" cy="11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9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solidFill>
                  <a:srgbClr val="FFFFFF"/>
                </a:solidFill>
              </a:rPr>
              <a:t>Dict`ning metodlari</a:t>
            </a:r>
            <a:endParaRPr sz="700"/>
          </a:p>
        </p:txBody>
      </p:sp>
      <p:graphicFrame>
        <p:nvGraphicFramePr>
          <p:cNvPr id="80" name="Google Shape;80;p15"/>
          <p:cNvGraphicFramePr/>
          <p:nvPr/>
        </p:nvGraphicFramePr>
        <p:xfrm>
          <a:off x="0" y="744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{0085FF0B-E3C4-4A36-8076-B3628918DE88}</a:tableStyleId>
              </a:tblPr>
              <a:tblGrid>
                <a:gridCol w="1630800"/>
                <a:gridCol w="4654900"/>
                <a:gridCol w="2153600"/>
              </a:tblGrid>
              <a:tr h="39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Metod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Vazifasi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Misol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clear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barcha elementlarni o’chirib tashlaydi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dict.clear()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copy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dictionary dan nusxa oladi va qaytaradi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dict.copy()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4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get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berilgan kalit so’z asosida qiymatini qaytaradi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dict.get(5)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items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dictionary’dagi (key, value) tuple larni qaytaradi 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dict.items()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keys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dictionary’dagi barcha kalitlarni qaytaradi 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dict.keys()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values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dictionary’dagi barcha qiymatlarni qaytaradi 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dict.values()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update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dictionary ga yangi qiymat qo’shadi yoki o’zgartiradi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dict.update({1: true})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fromkeys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bir vaqtni o’zida bir nechta kalit qo’shadi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dict.fromkeys([2,3,4])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pop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kalit ni 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dictionary dan o’chiradi va qiymatni qaytaradi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dict.pop(2)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E1E3A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/>
          <p:nvPr/>
        </p:nvSpPr>
        <p:spPr>
          <a:xfrm>
            <a:off x="0" y="742950"/>
            <a:ext cx="8439300" cy="4400400"/>
          </a:xfrm>
          <a:prstGeom prst="rect">
            <a:avLst/>
          </a:prstGeom>
          <a:solidFill>
            <a:srgbClr val="003846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180950" y="47425"/>
            <a:ext cx="7937100" cy="11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9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solidFill>
                  <a:srgbClr val="FFFFFF"/>
                </a:solidFill>
              </a:rPr>
              <a:t>Dict`ning metodlari (misollar)</a:t>
            </a:r>
            <a:endParaRPr sz="700"/>
          </a:p>
        </p:txBody>
      </p:sp>
      <p:sp>
        <p:nvSpPr>
          <p:cNvPr id="87" name="Google Shape;87;p16"/>
          <p:cNvSpPr txBox="1"/>
          <p:nvPr/>
        </p:nvSpPr>
        <p:spPr>
          <a:xfrm>
            <a:off x="423875" y="782400"/>
            <a:ext cx="5747700" cy="43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currency = {‘usd’: 10180.55}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# yangi element qo’shish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currency[‘rub’] = 145.06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print(currency)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&gt; {‘usd’: 10180.55, ‘rub’: 145.06}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# elementni o’chirish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del currency[‘rub’]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print(currency)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&gt; {‘usd’: 10180.55}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# barcha elementlarni bo’shatish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currency.clear()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print(currency)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&gt; {}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E1E3A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/>
          <p:nvPr/>
        </p:nvSpPr>
        <p:spPr>
          <a:xfrm>
            <a:off x="0" y="742950"/>
            <a:ext cx="8439300" cy="4400400"/>
          </a:xfrm>
          <a:prstGeom prst="rect">
            <a:avLst/>
          </a:prstGeom>
          <a:solidFill>
            <a:srgbClr val="003846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180950" y="47425"/>
            <a:ext cx="5555400" cy="11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9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solidFill>
                  <a:srgbClr val="FFFFFF"/>
                </a:solidFill>
              </a:rPr>
              <a:t>Set`ning metodlari</a:t>
            </a:r>
            <a:endParaRPr sz="700"/>
          </a:p>
        </p:txBody>
      </p:sp>
      <p:graphicFrame>
        <p:nvGraphicFramePr>
          <p:cNvPr id="94" name="Google Shape;94;p17"/>
          <p:cNvGraphicFramePr/>
          <p:nvPr/>
        </p:nvGraphicFramePr>
        <p:xfrm>
          <a:off x="0" y="744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{0085FF0B-E3C4-4A36-8076-B3628918DE88}</a:tableStyleId>
              </a:tblPr>
              <a:tblGrid>
                <a:gridCol w="1763925"/>
                <a:gridCol w="4733550"/>
                <a:gridCol w="1941825"/>
              </a:tblGrid>
              <a:tr h="39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Metod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Vazifasi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Misol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2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add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elementni set ga qo’shadi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set.add(1)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clear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set ni barcha elementlarini o’chiradi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set.clear()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copy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set ni nusxasini qaytaradi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set.copy()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4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difference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ikki setni solishtirib farqini qaytaradi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set.difference(set)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intersection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ikki setni solishtirib umumiy elementlarini qaytaradi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set.intersection(set)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remove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elementni set dan o’chiradi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set.remove(1)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pop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set dan ixtiyoriy elementni o’chiradi va qaytaradi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set.pop()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E1E3A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/>
          <p:nvPr/>
        </p:nvSpPr>
        <p:spPr>
          <a:xfrm>
            <a:off x="0" y="742950"/>
            <a:ext cx="8439300" cy="4400400"/>
          </a:xfrm>
          <a:prstGeom prst="rect">
            <a:avLst/>
          </a:prstGeom>
          <a:solidFill>
            <a:srgbClr val="003846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180950" y="47425"/>
            <a:ext cx="7937100" cy="11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9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solidFill>
                  <a:srgbClr val="FFFFFF"/>
                </a:solidFill>
              </a:rPr>
              <a:t>Set`ning metodlari (misollar)</a:t>
            </a:r>
            <a:endParaRPr sz="700"/>
          </a:p>
        </p:txBody>
      </p:sp>
      <p:sp>
        <p:nvSpPr>
          <p:cNvPr id="101" name="Google Shape;101;p18"/>
          <p:cNvSpPr txBox="1"/>
          <p:nvPr/>
        </p:nvSpPr>
        <p:spPr>
          <a:xfrm>
            <a:off x="314950" y="652175"/>
            <a:ext cx="5747700" cy="4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 = {1, 2, 3, 4}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 = {1, 2, 4, 8}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union = A.union(B)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print(union)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 {1, 2, 3, 4, 8}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intersection = A.intersection(B)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print(</a:t>
            </a: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intersection</a:t>
            </a: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 {2, 4}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difference_left = A.difference(B)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print(</a:t>
            </a: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difference_left</a:t>
            </a: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 {3}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difference_right = B.difference(A)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print(difference_right) 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&gt; {8}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7213" y="1628400"/>
            <a:ext cx="3609975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846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/>
          <p:nvPr/>
        </p:nvSpPr>
        <p:spPr>
          <a:xfrm>
            <a:off x="2218950" y="2268750"/>
            <a:ext cx="47061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chemeClr val="lt1"/>
                </a:solidFill>
              </a:rPr>
              <a:t>Mashq qilamiz!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