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Libre Franklin Thin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86B569-56AB-461A-9F3D-6056D6FBF779}">
  <a:tblStyle styleId="{5C86B569-56AB-461A-9F3D-6056D6FBF7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Thin-bold.fntdata"/><Relationship Id="rId25" Type="http://schemas.openxmlformats.org/officeDocument/2006/relationships/font" Target="fonts/LibreFranklinThin-regular.fntdata"/><Relationship Id="rId28" Type="http://schemas.openxmlformats.org/officeDocument/2006/relationships/font" Target="fonts/LibreFranklinThin-boldItalic.fntdata"/><Relationship Id="rId27" Type="http://schemas.openxmlformats.org/officeDocument/2006/relationships/font" Target="fonts/LibreFranklinTh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01c3997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901c399767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1c39976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901c399767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01c39976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901c399767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01c3997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901c399767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1c39976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901c399767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01c39976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901c399767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e7838b1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8e7838b1c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01c3997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901c39976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01c3997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901c39976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1c39976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901c39976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1c3997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901c39976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01c3997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901c399767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1c3997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901c39976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w3schools.com/python/ref_func_min.asp" TargetMode="External"/><Relationship Id="rId22" Type="http://schemas.openxmlformats.org/officeDocument/2006/relationships/hyperlink" Target="https://www.w3schools.com/python/ref_func_oct.asp" TargetMode="External"/><Relationship Id="rId21" Type="http://schemas.openxmlformats.org/officeDocument/2006/relationships/hyperlink" Target="https://www.w3schools.com/python/ref_func_next.asp" TargetMode="External"/><Relationship Id="rId24" Type="http://schemas.openxmlformats.org/officeDocument/2006/relationships/hyperlink" Target="https://www.w3schools.com/python/ref_func_pow.asp" TargetMode="External"/><Relationship Id="rId23" Type="http://schemas.openxmlformats.org/officeDocument/2006/relationships/hyperlink" Target="https://www.w3schools.com/python/ref_func_ord.asp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python/ref_func_abs.asp" TargetMode="External"/><Relationship Id="rId4" Type="http://schemas.openxmlformats.org/officeDocument/2006/relationships/hyperlink" Target="https://www.w3schools.com/python/ref_func_all.asp" TargetMode="External"/><Relationship Id="rId9" Type="http://schemas.openxmlformats.org/officeDocument/2006/relationships/hyperlink" Target="https://www.w3schools.com/python/ref_func_complex.asp" TargetMode="External"/><Relationship Id="rId26" Type="http://schemas.openxmlformats.org/officeDocument/2006/relationships/hyperlink" Target="https://www.w3schools.com/python/ref_func_range.asp" TargetMode="External"/><Relationship Id="rId25" Type="http://schemas.openxmlformats.org/officeDocument/2006/relationships/hyperlink" Target="https://www.w3schools.com/python/ref_func_print.asp" TargetMode="External"/><Relationship Id="rId28" Type="http://schemas.openxmlformats.org/officeDocument/2006/relationships/hyperlink" Target="https://www.w3schools.com/python/ref_func_round.asp" TargetMode="External"/><Relationship Id="rId27" Type="http://schemas.openxmlformats.org/officeDocument/2006/relationships/hyperlink" Target="https://www.w3schools.com/python/ref_func_reversed.asp" TargetMode="External"/><Relationship Id="rId5" Type="http://schemas.openxmlformats.org/officeDocument/2006/relationships/hyperlink" Target="https://www.w3schools.com/python/ref_func_any.asp" TargetMode="External"/><Relationship Id="rId6" Type="http://schemas.openxmlformats.org/officeDocument/2006/relationships/hyperlink" Target="https://www.w3schools.com/python/ref_func_bin.asp" TargetMode="External"/><Relationship Id="rId29" Type="http://schemas.openxmlformats.org/officeDocument/2006/relationships/hyperlink" Target="https://www.w3schools.com/python/ref_func_set.asp" TargetMode="External"/><Relationship Id="rId7" Type="http://schemas.openxmlformats.org/officeDocument/2006/relationships/hyperlink" Target="https://www.w3schools.com/python/ref_func_bool.asp" TargetMode="External"/><Relationship Id="rId8" Type="http://schemas.openxmlformats.org/officeDocument/2006/relationships/hyperlink" Target="https://www.w3schools.com/python/ref_func_chr.asp" TargetMode="External"/><Relationship Id="rId31" Type="http://schemas.openxmlformats.org/officeDocument/2006/relationships/hyperlink" Target="https://www.w3schools.com/python/ref_func_sorted.asp" TargetMode="External"/><Relationship Id="rId30" Type="http://schemas.openxmlformats.org/officeDocument/2006/relationships/hyperlink" Target="https://www.w3schools.com/python/ref_func_slice.asp" TargetMode="External"/><Relationship Id="rId11" Type="http://schemas.openxmlformats.org/officeDocument/2006/relationships/hyperlink" Target="https://www.w3schools.com/python/ref_func_float.asp" TargetMode="External"/><Relationship Id="rId33" Type="http://schemas.openxmlformats.org/officeDocument/2006/relationships/hyperlink" Target="https://www.w3schools.com/python/ref_func_sum.asp" TargetMode="External"/><Relationship Id="rId10" Type="http://schemas.openxmlformats.org/officeDocument/2006/relationships/hyperlink" Target="https://www.w3schools.com/python/ref_func_divmod.asp" TargetMode="External"/><Relationship Id="rId32" Type="http://schemas.openxmlformats.org/officeDocument/2006/relationships/hyperlink" Target="https://www.w3schools.com/python/ref_func_str.asp" TargetMode="External"/><Relationship Id="rId13" Type="http://schemas.openxmlformats.org/officeDocument/2006/relationships/hyperlink" Target="https://www.w3schools.com/python/ref_func_hex.asp" TargetMode="External"/><Relationship Id="rId35" Type="http://schemas.openxmlformats.org/officeDocument/2006/relationships/hyperlink" Target="https://www.w3schools.com/python/ref_func_type.asp" TargetMode="External"/><Relationship Id="rId12" Type="http://schemas.openxmlformats.org/officeDocument/2006/relationships/hyperlink" Target="https://www.w3schools.com/python/ref_func_format.asp" TargetMode="External"/><Relationship Id="rId34" Type="http://schemas.openxmlformats.org/officeDocument/2006/relationships/hyperlink" Target="https://www.w3schools.com/python/ref_func_tuple.asp" TargetMode="External"/><Relationship Id="rId15" Type="http://schemas.openxmlformats.org/officeDocument/2006/relationships/hyperlink" Target="https://www.w3schools.com/python/ref_func_int.asp" TargetMode="External"/><Relationship Id="rId14" Type="http://schemas.openxmlformats.org/officeDocument/2006/relationships/hyperlink" Target="https://www.w3schools.com/python/ref_func_input.asp" TargetMode="External"/><Relationship Id="rId36" Type="http://schemas.openxmlformats.org/officeDocument/2006/relationships/hyperlink" Target="https://www.w3schools.com/python/ref_func_vars.asp" TargetMode="External"/><Relationship Id="rId17" Type="http://schemas.openxmlformats.org/officeDocument/2006/relationships/hyperlink" Target="https://www.w3schools.com/python/ref_func_list.asp" TargetMode="External"/><Relationship Id="rId16" Type="http://schemas.openxmlformats.org/officeDocument/2006/relationships/hyperlink" Target="https://www.w3schools.com/python/ref_func_len.asp" TargetMode="External"/><Relationship Id="rId19" Type="http://schemas.openxmlformats.org/officeDocument/2006/relationships/hyperlink" Target="https://www.w3schools.com/python/ref_func_max.asp" TargetMode="External"/><Relationship Id="rId18" Type="http://schemas.openxmlformats.org/officeDocument/2006/relationships/hyperlink" Target="https://www.w3schools.com/python/ref_func_map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435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endParaRPr sz="3300"/>
          </a:p>
          <a:p>
            <a:pPr indent="0" lvl="0" marL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300">
                <a:solidFill>
                  <a:schemeClr val="dk1"/>
                </a:solidFill>
              </a:rPr>
              <a:t>Funksiyalar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3019424" y="125798"/>
            <a:ext cx="3257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5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 Parameter Value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04800" y="1764574"/>
            <a:ext cx="39624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Agarda siz funksiyani argumentlarsiz  chaqirmoqchi bo’sangiz</a:t>
            </a:r>
            <a:r>
              <a:rPr lang="en" sz="18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r>
              <a:rPr b="0" i="0" lang="en" sz="1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default qiymatdan foydalanishingiz kerak.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648200" y="976283"/>
            <a:ext cx="4434300" cy="2662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700"/>
              <a:buFont typeface="Arial"/>
              <a:buNone/>
            </a:pPr>
            <a:r>
              <a:rPr b="0" i="0" lang="en" sz="15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5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my_func</a:t>
            </a: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(lang=</a:t>
            </a:r>
            <a:r>
              <a:rPr b="0" i="0" lang="en" sz="15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'Python'</a:t>
            </a: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5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5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"I'm learning " </a:t>
            </a: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+ lang)</a:t>
            </a:r>
            <a:b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my_func()</a:t>
            </a:r>
            <a:b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my_func(</a:t>
            </a:r>
            <a:r>
              <a:rPr b="0" i="0" lang="en" sz="15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'Java'</a:t>
            </a: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lang = </a:t>
            </a:r>
            <a:r>
              <a:rPr b="0" i="0" lang="en" sz="15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'Java Script'</a:t>
            </a:r>
            <a:br>
              <a:rPr b="0" i="0" lang="en" sz="15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my_func(lang)</a:t>
            </a:r>
            <a:b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my_func(</a:t>
            </a:r>
            <a:r>
              <a:rPr b="0" i="0" lang="en" sz="15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5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"Enter programming language: "</a:t>
            </a:r>
            <a: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br>
              <a:rPr b="0" i="0" lang="en" sz="15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1178488" y="2423563"/>
            <a:ext cx="6170400" cy="2297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square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(n):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" sz="1800" u="none" cap="none" strike="noStrike">
                <a:solidFill>
                  <a:srgbClr val="629755"/>
                </a:solidFill>
                <a:latin typeface="Arial"/>
                <a:ea typeface="Arial"/>
                <a:cs typeface="Arial"/>
                <a:sym typeface="Arial"/>
              </a:rPr>
              <a:t>'''Takes in a number n, returns the square of n'''</a:t>
            </a:r>
            <a:br>
              <a:rPr b="0" i="1" lang="en" sz="1800" u="none" cap="none" strike="noStrike">
                <a:solidFill>
                  <a:srgbClr val="62975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800" u="none" cap="none" strike="noStrike">
                <a:solidFill>
                  <a:srgbClr val="629755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 ** </a:t>
            </a:r>
            <a: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(square.</a:t>
            </a:r>
            <a:r>
              <a:rPr b="0" i="0" lang="en" sz="1800" u="none" cap="none" strike="noStrike">
                <a:solidFill>
                  <a:srgbClr val="B200B2"/>
                </a:solidFill>
                <a:latin typeface="Arial"/>
                <a:ea typeface="Arial"/>
                <a:cs typeface="Arial"/>
                <a:sym typeface="Arial"/>
              </a:rPr>
              <a:t>__doc__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(square)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178500" y="983650"/>
            <a:ext cx="7279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Pythonda docstring document sifatida foydalaniladi.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Docstringni funksiya, method, class va modullarda e’lon qilingandan keyingi qatorda yozish orqali ishlatish mumkin.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178500" y="111105"/>
            <a:ext cx="3753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Docstrings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2903688" y="408213"/>
            <a:ext cx="3257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5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Global variables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1361550" y="1122525"/>
            <a:ext cx="6420900" cy="3588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(year):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global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current_year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current_year 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b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"{} yildan keyin {} bo'ladi"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.format(year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current_year + year))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(year):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"{} yil oldin  {} bo'lgan edi"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.format(year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current_year - year))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after(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b="0" i="0" lang="en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# after funksiya beforedan oldin chaqirilishi kerak</a:t>
            </a:r>
            <a:br>
              <a:rPr b="0" i="0" lang="en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before(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3590308" y="224950"/>
            <a:ext cx="3257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5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Lambda function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25574" y="1281404"/>
            <a:ext cx="42291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Lambda funksiya bu – kichik anonym ya’ni nomsiz funksiyadir</a:t>
            </a:r>
            <a:endParaRPr b="0" i="0" sz="1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Lamda funksiya xohlagancha argument qabul qilishi mimkin lekin bittadan ortiq  ifodaga ega bo’la oldi</a:t>
            </a:r>
            <a:endParaRPr b="0" i="0" sz="1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1356664" y="3479045"/>
            <a:ext cx="97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Syntax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57704" y="4146655"/>
            <a:ext cx="376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lambda </a:t>
            </a:r>
            <a:r>
              <a:rPr b="0" i="1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arguments </a:t>
            </a: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b="0" i="1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5088201" y="1281400"/>
            <a:ext cx="3858600" cy="1277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000"/>
              <a:buFont typeface="Arial"/>
              <a:buNone/>
            </a:pPr>
            <a:r>
              <a:rPr lang="en" sz="1600">
                <a:solidFill>
                  <a:srgbClr val="A9B7C6"/>
                </a:solidFill>
              </a:rPr>
              <a:t>cube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lambda </a:t>
            </a:r>
            <a:r>
              <a:rPr lang="en" sz="1600">
                <a:solidFill>
                  <a:srgbClr val="A9B7C6"/>
                </a:solidFill>
              </a:rPr>
              <a:t>x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x ** 3</a:t>
            </a:r>
            <a:b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>
                <a:solidFill>
                  <a:srgbClr val="A9B7C6"/>
                </a:solidFill>
              </a:rPr>
              <a:t>cube(5)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836538" y="99911"/>
            <a:ext cx="3257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5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Recursion</a:t>
            </a:r>
            <a:endParaRPr b="1" i="0" sz="20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04800" y="781573"/>
            <a:ext cx="39624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Rekursiya keng tarqalgan matematik va dasturiy tushunchadir. 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Funksiyaning o’zini-o’zi chaqirish hodisasiga  rekursiya deb aytiladi. Bunda funksiayning ichidan turib o’ziga murojat qilinadi</a:t>
            </a:r>
            <a:endParaRPr b="0" i="0" sz="1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Rekursiyani juda ehtiyotkorlik bilan ishlatish kerak, chunki bunda dastur hech qachon to’xtamaydigan bo’lib qolishi ehtimoli yuqori.</a:t>
            </a:r>
            <a:endParaRPr b="0" i="0" sz="1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Ammo to'g'ri yozilganda rekursiya dasturlash uchun juda samarali va matematik jihatdan optimal yondashuv bo'lishi mumkin.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4760450" y="860100"/>
            <a:ext cx="3995100" cy="3423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"""This is a recursive function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to find the factorial of an integer"""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t/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if x == 1: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else: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(x * </a:t>
            </a:r>
            <a:r>
              <a:rPr lang="en" sz="12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(x-1))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t/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t/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num = 3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"The factorial of", num,   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"is", </a:t>
            </a:r>
            <a:r>
              <a:rPr lang="en" sz="12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(num)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lang="en" sz="125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)</a:t>
            </a:r>
            <a:endParaRPr sz="125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19050"/>
            <a:ext cx="9144000" cy="51243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810375" y="158350"/>
            <a:ext cx="361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Built-in f</a:t>
            </a: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</a:t>
            </a: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ksiyalar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478038" y="877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{5C86B569-56AB-461A-9F3D-6056D6FBF779}</a:tableStyleId>
              </a:tblPr>
              <a:tblGrid>
                <a:gridCol w="850175"/>
                <a:gridCol w="2997950"/>
              </a:tblGrid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Function</a:t>
                      </a:r>
                      <a:endParaRPr sz="7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Description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abs()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absolute value of a number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all()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True if all items in an iterable object are true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any()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True if any item in an iterable object is true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bin()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binary version of a number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bool()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boolean value of the specified object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chr()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character from the specified Unicode code.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complex()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complex number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11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divmod()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quotient and the remainder when argument1 is divided by argument2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float()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floating point number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format()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Formats a specified value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3"/>
                        </a:rPr>
                        <a:t>hex()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Converts a number into a hexadecimal value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4"/>
                        </a:rPr>
                        <a:t>input()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Allowing user input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5"/>
                        </a:rPr>
                        <a:t>int()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an integer number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6"/>
                        </a:rPr>
                        <a:t>len()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length of an object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7"/>
                        </a:rPr>
                        <a:t>list()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list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8"/>
                        </a:rPr>
                        <a:t>map()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specified iterator with the specified function applied to each item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14"/>
          <p:cNvGraphicFramePr/>
          <p:nvPr/>
        </p:nvGraphicFramePr>
        <p:xfrm>
          <a:off x="4774825" y="87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{5C86B569-56AB-461A-9F3D-6056D6FBF779}</a:tableStyleId>
              </a:tblPr>
              <a:tblGrid>
                <a:gridCol w="831800"/>
                <a:gridCol w="3168725"/>
              </a:tblGrid>
              <a:tr h="11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19"/>
                        </a:rPr>
                        <a:t>max()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largest item in an iterable</a:t>
                      </a:r>
                      <a:endParaRPr sz="11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0"/>
                        </a:rPr>
                        <a:t>min()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smallest item in an iterable</a:t>
                      </a:r>
                      <a:endParaRPr sz="11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1"/>
                        </a:rPr>
                        <a:t>next()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next item in an iterable</a:t>
                      </a:r>
                      <a:endParaRPr sz="11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2"/>
                        </a:rPr>
                        <a:t>oct()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Converts a number into an octal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3"/>
                        </a:rPr>
                        <a:t>ord()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Convert an integer representing the Unicode of the specified character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4"/>
                        </a:rPr>
                        <a:t>pow()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value of x to the power of y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5"/>
                        </a:rPr>
                        <a:t>print()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Prints to the standard output device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6"/>
                        </a:rPr>
                        <a:t>range()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sequence of numbers, starting from 0 and increments by 1 (by default)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7"/>
                        </a:rPr>
                        <a:t>reversed()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reversed iterator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8"/>
                        </a:rPr>
                        <a:t>round()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Rounds a numbers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29"/>
                        </a:rPr>
                        <a:t>set()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new set object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30"/>
                        </a:rPr>
                        <a:t>slice()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slice object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31"/>
                        </a:rPr>
                        <a:t>sorted()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sorted list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32"/>
                        </a:rPr>
                        <a:t>str()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string object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33"/>
                        </a:rPr>
                        <a:t>sum()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Sums the items of an iterator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34"/>
                        </a:rPr>
                        <a:t>tuple()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a tuple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35"/>
                        </a:rPr>
                        <a:t>type()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type of an object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7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36"/>
                        </a:rPr>
                        <a:t>vars()</a:t>
                      </a:r>
                      <a:endParaRPr sz="1100" u="none" cap="none" strike="noStrike"/>
                    </a:p>
                  </a:txBody>
                  <a:tcPr marT="3900" marB="3900" marR="3900" marL="78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Returns the __dict__ property of an object</a:t>
                      </a:r>
                      <a:endParaRPr sz="700" u="none" cap="none" strike="noStrike"/>
                    </a:p>
                  </a:txBody>
                  <a:tcPr marT="3900" marB="3900" marR="3900" marL="3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85100" y="285900"/>
            <a:ext cx="3220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</a:rPr>
              <a:t>Funksiya nima?</a:t>
            </a:r>
            <a:endParaRPr sz="2200"/>
          </a:p>
        </p:txBody>
      </p:sp>
      <p:sp>
        <p:nvSpPr>
          <p:cNvPr id="76" name="Google Shape;76;p15"/>
          <p:cNvSpPr/>
          <p:nvPr/>
        </p:nvSpPr>
        <p:spPr>
          <a:xfrm>
            <a:off x="4176163" y="1372625"/>
            <a:ext cx="4841400" cy="1986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" sz="2000">
                <a:solidFill>
                  <a:srgbClr val="FFC66D"/>
                </a:solidFill>
              </a:rPr>
              <a:t>greet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(name):</a:t>
            </a:r>
            <a:b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20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20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'Hello '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name)</a:t>
            </a:r>
            <a:endParaRPr b="0" i="0" sz="20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A9B7C6"/>
                </a:solidFill>
              </a:rPr>
              <a:t>greet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>
                <a:solidFill>
                  <a:srgbClr val="A9B7C6"/>
                </a:solidFill>
              </a:rPr>
              <a:t>“World”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0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A9B7C6"/>
                </a:solidFill>
              </a:rPr>
              <a:t># Output: “Hello World”</a:t>
            </a:r>
            <a:endParaRPr sz="2000">
              <a:solidFill>
                <a:srgbClr val="A9B7C6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58250" y="1490650"/>
            <a:ext cx="3238500" cy="18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Funksiya bu – dasturdagi blok ichiga olingan va nomlangan amallar ketma-ketligidir.</a:t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Funksiyani istalgan payt xohlagancha chaqirish mumkin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650348" y="197600"/>
            <a:ext cx="384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Funksiya anatomiyasi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1485488" y="1613575"/>
            <a:ext cx="6173025" cy="23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2971800" y="0"/>
            <a:ext cx="61722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5552" y="2262351"/>
            <a:ext cx="31314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Misollar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971800" y="0"/>
            <a:ext cx="61722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FFC66D"/>
                </a:solidFill>
              </a:rPr>
              <a:t>def square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>
                <a:solidFill>
                  <a:srgbClr val="A9B7C6"/>
                </a:solidFill>
              </a:rPr>
              <a:t>number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800">
                <a:solidFill>
                  <a:srgbClr val="D9D9D9"/>
                </a:solidFill>
              </a:rPr>
              <a:t>return</a:t>
            </a:r>
            <a:r>
              <a:rPr lang="en" sz="1800">
                <a:solidFill>
                  <a:srgbClr val="8888C6"/>
                </a:solidFill>
              </a:rPr>
              <a:t> number * number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" sz="1800">
                <a:solidFill>
                  <a:srgbClr val="F6B26B"/>
                </a:solidFill>
              </a:rPr>
              <a:t>cube</a:t>
            </a:r>
            <a:r>
              <a:rPr lang="en" sz="1800">
                <a:solidFill>
                  <a:srgbClr val="A9B7C6"/>
                </a:solidFill>
              </a:rPr>
              <a:t>(number):</a:t>
            </a:r>
            <a:endParaRPr sz="1800">
              <a:solidFill>
                <a:srgbClr val="A9B7C6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A9B7C6"/>
                </a:solidFill>
              </a:rPr>
              <a:t>return number * </a:t>
            </a:r>
            <a:r>
              <a:rPr lang="en" sz="1800">
                <a:solidFill>
                  <a:srgbClr val="FFC66D"/>
                </a:solidFill>
              </a:rPr>
              <a:t>square(</a:t>
            </a:r>
            <a:r>
              <a:rPr lang="en" sz="1800">
                <a:solidFill>
                  <a:srgbClr val="CCCCCC"/>
                </a:solidFill>
              </a:rPr>
              <a:t>number</a:t>
            </a:r>
            <a:r>
              <a:rPr lang="en" sz="1800">
                <a:solidFill>
                  <a:srgbClr val="FFC66D"/>
                </a:solidFill>
              </a:rPr>
              <a:t>)</a:t>
            </a:r>
            <a:endParaRPr sz="1800">
              <a:solidFill>
                <a:srgbClr val="FFC66D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FFC66D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F6B26B"/>
                </a:solidFill>
              </a:rPr>
              <a:t>print</a:t>
            </a:r>
            <a:r>
              <a:rPr lang="en" sz="1800">
                <a:solidFill>
                  <a:srgbClr val="D9D9D9"/>
                </a:solidFill>
              </a:rPr>
              <a:t>(“Square of 2 is”, </a:t>
            </a:r>
            <a:r>
              <a:rPr lang="en" sz="1800">
                <a:solidFill>
                  <a:srgbClr val="F6B26B"/>
                </a:solidFill>
              </a:rPr>
              <a:t>square</a:t>
            </a:r>
            <a:r>
              <a:rPr lang="en" sz="1800">
                <a:solidFill>
                  <a:srgbClr val="D9D9D9"/>
                </a:solidFill>
              </a:rPr>
              <a:t>(2))</a:t>
            </a:r>
            <a:endParaRPr sz="1800">
              <a:solidFill>
                <a:srgbClr val="D9D9D9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F6B26B"/>
                </a:solidFill>
              </a:rPr>
              <a:t>print</a:t>
            </a:r>
            <a:r>
              <a:rPr lang="en" sz="1800">
                <a:solidFill>
                  <a:srgbClr val="D9D9D9"/>
                </a:solidFill>
              </a:rPr>
              <a:t>(“Cube of 3 is”, </a:t>
            </a:r>
            <a:r>
              <a:rPr lang="en" sz="1800">
                <a:solidFill>
                  <a:srgbClr val="F6B26B"/>
                </a:solidFill>
              </a:rPr>
              <a:t>cube</a:t>
            </a:r>
            <a:r>
              <a:rPr lang="en" sz="1800">
                <a:solidFill>
                  <a:srgbClr val="D9D9D9"/>
                </a:solidFill>
              </a:rPr>
              <a:t>(3))</a:t>
            </a:r>
            <a:endParaRPr sz="1800">
              <a:solidFill>
                <a:srgbClr val="D9D9D9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FFC66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691623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2616" y="1482081"/>
            <a:ext cx="43053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6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Funksiyadan natija sifatida ma’lumot olish mumkin.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Ya’ni funksiya natija sifatida ma’lumot qaytarishi mumkin</a:t>
            </a:r>
            <a:endParaRPr b="1" i="0" sz="2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91625" y="0"/>
            <a:ext cx="45720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ask_name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		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	name1 = ask_name()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	name2 = ask_name()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8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"Hello"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name1)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8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"Hello"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ask_name())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569950" y="84453"/>
            <a:ext cx="4305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6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Arbitrary Arguments, *args</a:t>
            </a:r>
            <a:endParaRPr b="1" i="0" sz="2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98954" y="1396960"/>
            <a:ext cx="4174200" cy="2262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6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print_max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(*nums):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'Max number is '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(nums))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print_max(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print_max(-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print_max(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print_max(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115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78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011938" y="930900"/>
            <a:ext cx="36576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Agar funksiyaga nechta argument berish lozimligini bilmasangiz, u holda kiruvchi parameter oldida * belgisini qo’ying.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" sz="16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r>
              <a:rPr b="0" i="0" lang="en" sz="16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Shu holda siz funksiyani chaqirganda kiruvchi parameterga bir nechat argument (to’plam) berishingiz mumkin bo’ladi.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70946" y="355463"/>
            <a:ext cx="360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Keyword Arguments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43021" y="1373021"/>
            <a:ext cx="36060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Funksiyaga argumentlarni key=value  tarzida bersa ham bo’ladi.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Bunda argumentlar tartibining ahamiyati yo’q</a:t>
            </a:r>
            <a:endParaRPr b="0" i="0" sz="16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4836295" y="1373024"/>
            <a:ext cx="4307700" cy="2200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calc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(num1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num2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num3):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num1 += num2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num1 / num3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 = calc(</a:t>
            </a:r>
            <a:r>
              <a:rPr b="0" i="0" lang="en" sz="1800" u="none" cap="none" strike="noStrike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num2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num3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num1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(result)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42600" y="1115598"/>
            <a:ext cx="4000500" cy="29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Agarda funksiya argumentlari uchun nechta nom kerakligini bilmasangiz unda funksiyani elon qilayotganda parameter nomini oldida ** belgilarni qo’ysangiz kifoya</a:t>
            </a:r>
            <a:endParaRPr b="0" i="0" sz="16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Bunday holatda funksiya argumentlardan iborat dictionary qabul qiladi</a:t>
            </a:r>
            <a:endParaRPr b="0" i="0" sz="16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209800" y="120813"/>
            <a:ext cx="5143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95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Arbitrary Keyword Arguments, **kwargs</a:t>
            </a:r>
            <a:endParaRPr b="1" i="0" sz="20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4643825" y="558525"/>
            <a:ext cx="4405200" cy="1823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7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(**user):</a:t>
            </a:r>
            <a:b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7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7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"User's e-mail: " </a:t>
            </a: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+ user[</a:t>
            </a:r>
            <a:r>
              <a:rPr b="0" i="0" lang="en" sz="17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b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about(</a:t>
            </a:r>
            <a:r>
              <a:rPr b="0" i="0" lang="en" sz="1700" u="none" cap="none" strike="noStrike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7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'test@gmail.com'</a:t>
            </a:r>
            <a:r>
              <a:rPr b="0" i="0" lang="en" sz="17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700" u="none" cap="none" strike="noStrike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7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'test'</a:t>
            </a:r>
            <a: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7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611486" y="2709893"/>
            <a:ext cx="4470000" cy="2262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" sz="1800" u="none" cap="none" strike="noStrike">
                <a:solidFill>
                  <a:srgbClr val="FFC66D"/>
                </a:solidFill>
                <a:latin typeface="Arial"/>
                <a:ea typeface="Arial"/>
                <a:cs typeface="Arial"/>
                <a:sym typeface="Arial"/>
              </a:rPr>
              <a:t>calc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(**nums):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result = nums[</a:t>
            </a:r>
            <a:r>
              <a:rPr b="0" i="0" lang="en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"first"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 + nums[</a:t>
            </a:r>
            <a:r>
              <a:rPr b="0" i="0" lang="en" sz="18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"second"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result = calc(</a:t>
            </a:r>
            <a:r>
              <a:rPr b="0" i="0" lang="en" sz="1800" u="none" cap="none" strike="noStrike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800" u="none" cap="none" strike="noStrike">
                <a:solidFill>
                  <a:srgbClr val="AA4926"/>
                </a:solidFill>
                <a:latin typeface="Arial"/>
                <a:ea typeface="Arial"/>
                <a:cs typeface="Arial"/>
                <a:sym typeface="Arial"/>
              </a:rPr>
              <a:t>third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8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(result)</a:t>
            </a:r>
            <a:br>
              <a:rPr b="0" i="0" lang="en" sz="18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