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Libre Franklin"/>
      <p:bold r:id="rId17"/>
      <p:boldItalic r:id="rId18"/>
    </p:embeddedFont>
    <p:embeddedFont>
      <p:font typeface="Sorts Mill Goudy"/>
      <p:regular r:id="rId19"/>
      <p:italic r:id="rId20"/>
    </p:embeddedFont>
    <p:embeddedFont>
      <p:font typeface="Libre Franklin Thin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rtsMillGoudy-italic.fntdata"/><Relationship Id="rId11" Type="http://schemas.openxmlformats.org/officeDocument/2006/relationships/slide" Target="slides/slide6.xml"/><Relationship Id="rId22" Type="http://schemas.openxmlformats.org/officeDocument/2006/relationships/font" Target="fonts/LibreFranklinThin-bold.fntdata"/><Relationship Id="rId10" Type="http://schemas.openxmlformats.org/officeDocument/2006/relationships/slide" Target="slides/slide5.xml"/><Relationship Id="rId21" Type="http://schemas.openxmlformats.org/officeDocument/2006/relationships/font" Target="fonts/LibreFranklinThin-regular.fntdata"/><Relationship Id="rId13" Type="http://schemas.openxmlformats.org/officeDocument/2006/relationships/slide" Target="slides/slide8.xml"/><Relationship Id="rId24" Type="http://schemas.openxmlformats.org/officeDocument/2006/relationships/font" Target="fonts/LibreFranklinThin-boldItalic.fntdata"/><Relationship Id="rId12" Type="http://schemas.openxmlformats.org/officeDocument/2006/relationships/slide" Target="slides/slide7.xml"/><Relationship Id="rId23" Type="http://schemas.openxmlformats.org/officeDocument/2006/relationships/font" Target="fonts/LibreFranklinThin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ibreFranklin-bold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SortsMillGoudy-regular.fntdata"/><Relationship Id="rId6" Type="http://schemas.openxmlformats.org/officeDocument/2006/relationships/slide" Target="slides/slide1.xml"/><Relationship Id="rId18" Type="http://schemas.openxmlformats.org/officeDocument/2006/relationships/font" Target="fonts/LibreFranklin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d62dd5384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8d62dd5384_0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06d440ff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906d440ff8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06d440ff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906d440ff8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906d440f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906d440ff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06d440ff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906d440ff8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06d440ff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906d440ff8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06d440ff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906d440ff8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06d440ff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906d440ff8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06d440ff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906d440ff8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06d440ff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906d440ff8_0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06d440ff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906d440ff8_0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jpg"/><Relationship Id="rId5" Type="http://schemas.openxmlformats.org/officeDocument/2006/relationships/image" Target="../media/image3.jpg"/><Relationship Id="rId6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992725" y="2061593"/>
            <a:ext cx="3086700" cy="3081900"/>
          </a:xfrm>
          <a:prstGeom prst="rect">
            <a:avLst/>
          </a:prstGeom>
          <a:solidFill>
            <a:srgbClr val="DE1E3A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7079291" y="2061593"/>
            <a:ext cx="2057700" cy="1027200"/>
          </a:xfrm>
          <a:prstGeom prst="rect">
            <a:avLst/>
          </a:prstGeom>
          <a:solidFill>
            <a:srgbClr val="DE1E3A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5448700" y="3834575"/>
            <a:ext cx="1630200" cy="1308900"/>
          </a:xfrm>
          <a:prstGeom prst="rect">
            <a:avLst/>
          </a:prstGeom>
          <a:solidFill>
            <a:srgbClr val="003846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411137" y="0"/>
            <a:ext cx="1668300" cy="2061600"/>
          </a:xfrm>
          <a:prstGeom prst="rect">
            <a:avLst/>
          </a:prstGeom>
          <a:solidFill>
            <a:srgbClr val="003846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350" y="520640"/>
            <a:ext cx="1284128" cy="513651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424200" y="1930075"/>
            <a:ext cx="3478500" cy="9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0000"/>
                </a:solidFill>
              </a:rPr>
              <a:t>Python</a:t>
            </a: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" sz="3300">
                <a:solidFill>
                  <a:schemeClr val="dk1"/>
                </a:solidFill>
              </a:rPr>
              <a:t>Loops</a:t>
            </a:r>
            <a:endParaRPr sz="3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1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Takrorlash Operatorlari</a:t>
            </a:r>
            <a:endParaRPr sz="2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1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pic>
        <p:nvPicPr>
          <p:cNvPr id="60" name="Google Shape;6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81013" y="-8952"/>
            <a:ext cx="2062984" cy="2062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70229" y="3097216"/>
            <a:ext cx="2058540" cy="2058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41275" y="1379025"/>
            <a:ext cx="1936637" cy="1936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846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E1E3A"/>
          </a:solidFill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1006072" y="285750"/>
            <a:ext cx="2559900" cy="9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While with else </a:t>
            </a:r>
            <a:endParaRPr sz="700"/>
          </a:p>
        </p:txBody>
      </p:sp>
      <p:sp>
        <p:nvSpPr>
          <p:cNvPr id="145" name="Google Shape;145;p22"/>
          <p:cNvSpPr txBox="1"/>
          <p:nvPr/>
        </p:nvSpPr>
        <p:spPr>
          <a:xfrm>
            <a:off x="609600" y="1695450"/>
            <a:ext cx="36195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Shart </a:t>
            </a:r>
            <a:r>
              <a:rPr b="1" lang="en" sz="1600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True</a:t>
            </a:r>
            <a:r>
              <a:rPr lang="en" sz="1600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 bo’lmaganda sikldan chiqishda bir marta bajariladi </a:t>
            </a:r>
            <a:endParaRPr sz="700"/>
          </a:p>
        </p:txBody>
      </p:sp>
      <p:sp>
        <p:nvSpPr>
          <p:cNvPr id="146" name="Google Shape;146;p22"/>
          <p:cNvSpPr txBox="1"/>
          <p:nvPr/>
        </p:nvSpPr>
        <p:spPr>
          <a:xfrm>
            <a:off x="5181600" y="857250"/>
            <a:ext cx="28401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1 dan 20 gacha bo’lgan sonlar yig’indisini hisoblang.</a:t>
            </a:r>
            <a:endParaRPr sz="700"/>
          </a:p>
        </p:txBody>
      </p:sp>
      <p:sp>
        <p:nvSpPr>
          <p:cNvPr id="147" name="Google Shape;147;p22"/>
          <p:cNvSpPr txBox="1"/>
          <p:nvPr/>
        </p:nvSpPr>
        <p:spPr>
          <a:xfrm>
            <a:off x="4991100" y="171450"/>
            <a:ext cx="25599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Misol </a:t>
            </a:r>
            <a:endParaRPr sz="700"/>
          </a:p>
        </p:txBody>
      </p:sp>
      <p:sp>
        <p:nvSpPr>
          <p:cNvPr id="148" name="Google Shape;148;p22"/>
          <p:cNvSpPr/>
          <p:nvPr/>
        </p:nvSpPr>
        <p:spPr>
          <a:xfrm>
            <a:off x="4985663" y="1797388"/>
            <a:ext cx="3864900" cy="23277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600"/>
              <a:buFont typeface="Arial"/>
              <a:buNone/>
            </a:pPr>
            <a:r>
              <a:rPr lang="en" sz="16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um=0</a:t>
            </a:r>
            <a:endParaRPr sz="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i = </a:t>
            </a:r>
            <a:r>
              <a:rPr b="0" i="0" lang="en" sz="1600" u="none" cap="none" strike="noStrik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br>
              <a:rPr b="0" i="0" lang="en" sz="1600" u="none" cap="none" strike="noStrik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while </a:t>
            </a: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i &lt; </a:t>
            </a:r>
            <a:r>
              <a:rPr lang="en" sz="1600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" sz="1600" u="none" cap="none" strike="noStrike">
                <a:solidFill>
                  <a:srgbClr val="8888C6"/>
                </a:solidFill>
                <a:latin typeface="Arial"/>
                <a:ea typeface="Arial"/>
                <a:cs typeface="Arial"/>
                <a:sym typeface="Arial"/>
              </a:rPr>
              <a:t>sum+=i</a:t>
            </a:r>
            <a:b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i += </a:t>
            </a:r>
            <a:r>
              <a:rPr b="0" i="0" lang="en" sz="1600" u="none" cap="none" strike="noStrik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br>
              <a:rPr b="0" i="0" lang="en" sz="1600" u="none" cap="none" strike="noStrik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" sz="1600" u="none" cap="none" strike="noStrike">
                <a:solidFill>
                  <a:srgbClr val="8888C6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" sz="1600" u="none" cap="none" strike="noStrik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"Sikl tugadi"</a:t>
            </a: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600" u="none" cap="none" strike="noStrike">
              <a:solidFill>
                <a:srgbClr val="A9B7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1600">
                <a:solidFill>
                  <a:srgbClr val="8888C6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6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600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"Yig'indi: {} ga teng"</a:t>
            </a:r>
            <a:r>
              <a:rPr lang="en" sz="16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.format(sum))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846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E1E3A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3"/>
          <p:cNvSpPr txBox="1"/>
          <p:nvPr/>
        </p:nvSpPr>
        <p:spPr>
          <a:xfrm>
            <a:off x="974033" y="622022"/>
            <a:ext cx="25599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Misol 3</a:t>
            </a:r>
            <a:endParaRPr sz="700"/>
          </a:p>
        </p:txBody>
      </p:sp>
      <p:sp>
        <p:nvSpPr>
          <p:cNvPr id="155" name="Google Shape;155;p23"/>
          <p:cNvSpPr txBox="1"/>
          <p:nvPr/>
        </p:nvSpPr>
        <p:spPr>
          <a:xfrm>
            <a:off x="5181600" y="622021"/>
            <a:ext cx="30552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Else in For Loop</a:t>
            </a:r>
            <a:endParaRPr sz="700"/>
          </a:p>
        </p:txBody>
      </p:sp>
      <p:sp>
        <p:nvSpPr>
          <p:cNvPr id="156" name="Google Shape;156;p23"/>
          <p:cNvSpPr txBox="1"/>
          <p:nvPr/>
        </p:nvSpPr>
        <p:spPr>
          <a:xfrm>
            <a:off x="767133" y="1461558"/>
            <a:ext cx="28401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6 dan 15 gacha bo’lgan 3 ga karrali  sonlarni ekranga chiqazadigan dastur tuzing.</a:t>
            </a:r>
            <a:endParaRPr sz="700"/>
          </a:p>
        </p:txBody>
      </p:sp>
      <p:sp>
        <p:nvSpPr>
          <p:cNvPr id="157" name="Google Shape;157;p23"/>
          <p:cNvSpPr/>
          <p:nvPr/>
        </p:nvSpPr>
        <p:spPr>
          <a:xfrm>
            <a:off x="776913" y="2652525"/>
            <a:ext cx="2283000" cy="10311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b="0" i="0" lang="en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b="0" i="0" lang="en" sz="1600" u="none" cap="none" strike="noStrike">
                <a:solidFill>
                  <a:srgbClr val="8888C6"/>
                </a:solidFill>
                <a:latin typeface="Arial"/>
                <a:ea typeface="Arial"/>
                <a:cs typeface="Arial"/>
                <a:sym typeface="Arial"/>
              </a:rPr>
              <a:t>range</a:t>
            </a: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600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b="0" i="0" lang="en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1600" u="none" cap="none" strike="noStrik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r>
              <a:rPr lang="en" sz="1600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" sz="1600" u="none" cap="none" strike="noStrik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 3</a:t>
            </a: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  <a:b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" sz="1600" u="none" cap="none" strike="noStrike">
                <a:solidFill>
                  <a:srgbClr val="8888C6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(x)</a:t>
            </a:r>
            <a:b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3"/>
          <p:cNvSpPr/>
          <p:nvPr/>
        </p:nvSpPr>
        <p:spPr>
          <a:xfrm>
            <a:off x="5834314" y="2137000"/>
            <a:ext cx="2136000" cy="1479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b="0" i="0" lang="en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b="0" i="0" lang="en" sz="1600" u="none" cap="none" strike="noStrike">
                <a:solidFill>
                  <a:srgbClr val="8888C6"/>
                </a:solidFill>
                <a:latin typeface="Arial"/>
                <a:ea typeface="Arial"/>
                <a:cs typeface="Arial"/>
                <a:sym typeface="Arial"/>
              </a:rPr>
              <a:t>range</a:t>
            </a: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" sz="1600" u="none" cap="none" strike="noStrik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  <a:b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" sz="1600" u="none" cap="none" strike="noStrike">
                <a:solidFill>
                  <a:srgbClr val="8888C6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(x)</a:t>
            </a:r>
            <a:b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" sz="1600" u="none" cap="none" strike="noStrike">
                <a:solidFill>
                  <a:srgbClr val="8888C6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" sz="1600" u="none" cap="none" strike="noStrik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'Sikl tugadi'</a:t>
            </a: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E1E3A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846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767477" y="415177"/>
            <a:ext cx="3606000" cy="9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Pythonda 2 xil sikl operatori mavjud: </a:t>
            </a:r>
            <a:endParaRPr sz="700"/>
          </a:p>
        </p:txBody>
      </p:sp>
      <p:sp>
        <p:nvSpPr>
          <p:cNvPr id="69" name="Google Shape;69;p14"/>
          <p:cNvSpPr txBox="1"/>
          <p:nvPr/>
        </p:nvSpPr>
        <p:spPr>
          <a:xfrm>
            <a:off x="767471" y="2434005"/>
            <a:ext cx="2840100" cy="12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Noto Sans Symbols"/>
              <a:buChar char="⮚"/>
            </a:pPr>
            <a:r>
              <a:rPr lang="en" sz="2800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For</a:t>
            </a:r>
            <a:endParaRPr sz="700"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Noto Sans Symbols"/>
              <a:buChar char="⮚"/>
            </a:pPr>
            <a:r>
              <a:rPr lang="en" sz="2800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while</a:t>
            </a:r>
            <a:endParaRPr sz="700"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3475" y="818975"/>
            <a:ext cx="4665025" cy="28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846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E1E3A"/>
          </a:solidFill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1006072" y="285750"/>
            <a:ext cx="25599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For Loops</a:t>
            </a:r>
            <a:endParaRPr sz="700"/>
          </a:p>
        </p:txBody>
      </p:sp>
      <p:sp>
        <p:nvSpPr>
          <p:cNvPr id="77" name="Google Shape;77;p15"/>
          <p:cNvSpPr txBox="1"/>
          <p:nvPr/>
        </p:nvSpPr>
        <p:spPr>
          <a:xfrm>
            <a:off x="609600" y="1695450"/>
            <a:ext cx="361950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For  sikli list , tuple, dictionary, set, string kabi ketma-ketliklarni iterasiya qilish uchun ishlatiladi</a:t>
            </a:r>
            <a:endParaRPr sz="1600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4991100" y="171450"/>
            <a:ext cx="25599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Misol </a:t>
            </a:r>
            <a:endParaRPr sz="700"/>
          </a:p>
        </p:txBody>
      </p:sp>
      <p:sp>
        <p:nvSpPr>
          <p:cNvPr id="79" name="Google Shape;79;p15"/>
          <p:cNvSpPr/>
          <p:nvPr/>
        </p:nvSpPr>
        <p:spPr>
          <a:xfrm>
            <a:off x="5105400" y="1959025"/>
            <a:ext cx="3805800" cy="10656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fruits = [</a:t>
            </a:r>
            <a:r>
              <a:rPr b="0" i="0" lang="en" sz="1600" u="none" cap="none" strike="noStrik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"apple"</a:t>
            </a:r>
            <a:r>
              <a:rPr b="0" i="0" lang="en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1600" u="none" cap="none" strike="noStrik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"banana"</a:t>
            </a:r>
            <a:r>
              <a:rPr b="0" i="0" lang="en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1600" u="none" cap="none" strike="noStrik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"cherry"</a:t>
            </a: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b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b="0" i="0" lang="en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fruits:</a:t>
            </a:r>
            <a:b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" sz="1600" u="none" cap="none" strike="noStrike">
                <a:solidFill>
                  <a:srgbClr val="8888C6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(x)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E1E3A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 rot="5400000">
            <a:off x="-4028" y="1219"/>
            <a:ext cx="1524000" cy="1521562"/>
          </a:xfrm>
          <a:custGeom>
            <a:rect b="b" l="l" r="r" t="t"/>
            <a:pathLst>
              <a:path extrusionOk="0" h="6339840" w="635000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lnTo>
                  <a:pt x="6350000" y="6339840"/>
                </a:lnTo>
                <a:close/>
              </a:path>
            </a:pathLst>
          </a:custGeom>
          <a:solidFill>
            <a:srgbClr val="003846"/>
          </a:solidFill>
          <a:ln>
            <a:noFill/>
          </a:ln>
        </p:spPr>
      </p:sp>
      <p:sp>
        <p:nvSpPr>
          <p:cNvPr id="85" name="Google Shape;85;p16"/>
          <p:cNvSpPr/>
          <p:nvPr/>
        </p:nvSpPr>
        <p:spPr>
          <a:xfrm>
            <a:off x="7433325" y="3517432"/>
            <a:ext cx="1706850" cy="17145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003846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 rot="-5400000">
            <a:off x="7430871" y="1804304"/>
            <a:ext cx="1714500" cy="1711757"/>
          </a:xfrm>
          <a:custGeom>
            <a:rect b="b" l="l" r="r" t="t"/>
            <a:pathLst>
              <a:path extrusionOk="0" h="6339840" w="635000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lnTo>
                  <a:pt x="6350000" y="63398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7" name="Google Shape;87;p16"/>
          <p:cNvSpPr/>
          <p:nvPr/>
        </p:nvSpPr>
        <p:spPr>
          <a:xfrm>
            <a:off x="2476500" y="209550"/>
            <a:ext cx="449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Looping Through a String</a:t>
            </a:r>
            <a:endParaRPr sz="700"/>
          </a:p>
        </p:txBody>
      </p:sp>
      <p:sp>
        <p:nvSpPr>
          <p:cNvPr id="88" name="Google Shape;88;p16"/>
          <p:cNvSpPr/>
          <p:nvPr/>
        </p:nvSpPr>
        <p:spPr>
          <a:xfrm>
            <a:off x="2628900" y="1962150"/>
            <a:ext cx="3546300" cy="12567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b="0" i="0" lang="en" sz="20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b="0" i="0" lang="en" sz="20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b="0" i="0" lang="en" sz="2000" u="none" cap="none" strike="noStrik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"For loop example"</a:t>
            </a:r>
            <a:r>
              <a:rPr b="0" i="0" lang="en" sz="20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b="0" i="0" lang="en" sz="20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20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" sz="2000" u="none" cap="none" strike="noStrike">
                <a:solidFill>
                  <a:srgbClr val="8888C6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b="0" i="0" lang="en" sz="20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(x)</a:t>
            </a:r>
            <a:br>
              <a:rPr b="0" i="0" lang="en" sz="20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846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E1E3A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974033" y="622022"/>
            <a:ext cx="25599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Misol 1</a:t>
            </a:r>
            <a:endParaRPr sz="700"/>
          </a:p>
        </p:txBody>
      </p:sp>
      <p:sp>
        <p:nvSpPr>
          <p:cNvPr id="95" name="Google Shape;95;p17"/>
          <p:cNvSpPr txBox="1"/>
          <p:nvPr/>
        </p:nvSpPr>
        <p:spPr>
          <a:xfrm>
            <a:off x="5676900" y="622021"/>
            <a:ext cx="25599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Misol 2</a:t>
            </a:r>
            <a:endParaRPr sz="700"/>
          </a:p>
        </p:txBody>
      </p:sp>
      <p:sp>
        <p:nvSpPr>
          <p:cNvPr id="96" name="Google Shape;96;p17"/>
          <p:cNvSpPr txBox="1"/>
          <p:nvPr/>
        </p:nvSpPr>
        <p:spPr>
          <a:xfrm>
            <a:off x="1006072" y="1771547"/>
            <a:ext cx="28401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0 dan 10 gacha bo’lgan (0,1,2,3,4,5,6,7,8,9)  sonlarni ekranga chiqazadigan dastur tuzing</a:t>
            </a:r>
            <a:endParaRPr sz="1200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5306920" y="1642318"/>
            <a:ext cx="28401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6 dan 15 gacha bo’lgan sonlarni ekranga chiqazadigan dastur tuzing.</a:t>
            </a:r>
            <a:endParaRPr sz="700"/>
          </a:p>
        </p:txBody>
      </p:sp>
      <p:sp>
        <p:nvSpPr>
          <p:cNvPr id="98" name="Google Shape;98;p17"/>
          <p:cNvSpPr/>
          <p:nvPr/>
        </p:nvSpPr>
        <p:spPr>
          <a:xfrm>
            <a:off x="5676900" y="3072175"/>
            <a:ext cx="1991400" cy="10614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b="0" i="0" lang="en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b="0" i="0" lang="en" sz="1600" u="none" cap="none" strike="noStrike">
                <a:solidFill>
                  <a:srgbClr val="8888C6"/>
                </a:solidFill>
                <a:latin typeface="Arial"/>
                <a:ea typeface="Arial"/>
                <a:cs typeface="Arial"/>
                <a:sym typeface="Arial"/>
              </a:rPr>
              <a:t>range</a:t>
            </a: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600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b="0" i="0" lang="en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1600" u="none" cap="none" strike="noStrik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  <a:b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" sz="1600" u="none" cap="none" strike="noStrike">
                <a:solidFill>
                  <a:srgbClr val="8888C6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(x)</a:t>
            </a:r>
            <a:b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1104900" y="3095513"/>
            <a:ext cx="2369100" cy="9951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b="0" i="0" lang="en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b="0" i="0" lang="en" sz="1600" u="none" cap="none" strike="noStrike">
                <a:solidFill>
                  <a:srgbClr val="8888C6"/>
                </a:solidFill>
                <a:latin typeface="Arial"/>
                <a:ea typeface="Arial"/>
                <a:cs typeface="Arial"/>
                <a:sym typeface="Arial"/>
              </a:rPr>
              <a:t>range</a:t>
            </a: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" sz="1600" u="none" cap="none" strike="noStrik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  <a:b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" sz="1600" u="none" cap="none" strike="noStrike">
                <a:solidFill>
                  <a:srgbClr val="8888C6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(x)</a:t>
            </a:r>
            <a:b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846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E1E3A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1006072" y="285750"/>
            <a:ext cx="25599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While loop </a:t>
            </a:r>
            <a:endParaRPr sz="700"/>
          </a:p>
        </p:txBody>
      </p:sp>
      <p:sp>
        <p:nvSpPr>
          <p:cNvPr id="106" name="Google Shape;106;p18"/>
          <p:cNvSpPr txBox="1"/>
          <p:nvPr/>
        </p:nvSpPr>
        <p:spPr>
          <a:xfrm>
            <a:off x="609600" y="1695450"/>
            <a:ext cx="3619500" cy="14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While yordamida shart false qiymat qabul qilmaguncha ma’lum bir amallar ketma-ketligini takror-takror bajarilishini ta’minlash mumkin.</a:t>
            </a:r>
            <a:endParaRPr sz="700"/>
          </a:p>
        </p:txBody>
      </p:sp>
      <p:sp>
        <p:nvSpPr>
          <p:cNvPr id="107" name="Google Shape;107;p18"/>
          <p:cNvSpPr txBox="1"/>
          <p:nvPr/>
        </p:nvSpPr>
        <p:spPr>
          <a:xfrm>
            <a:off x="5181600" y="857250"/>
            <a:ext cx="28401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1 dan 20 gacha bo’lgan juft sonlarni ekranga chiqazing.</a:t>
            </a:r>
            <a:endParaRPr sz="700"/>
          </a:p>
        </p:txBody>
      </p:sp>
      <p:sp>
        <p:nvSpPr>
          <p:cNvPr id="108" name="Google Shape;108;p18"/>
          <p:cNvSpPr txBox="1"/>
          <p:nvPr/>
        </p:nvSpPr>
        <p:spPr>
          <a:xfrm>
            <a:off x="4991100" y="171450"/>
            <a:ext cx="25599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Misol </a:t>
            </a:r>
            <a:endParaRPr sz="700"/>
          </a:p>
        </p:txBody>
      </p:sp>
      <p:sp>
        <p:nvSpPr>
          <p:cNvPr id="109" name="Google Shape;109;p18"/>
          <p:cNvSpPr/>
          <p:nvPr/>
        </p:nvSpPr>
        <p:spPr>
          <a:xfrm>
            <a:off x="5638800" y="2190750"/>
            <a:ext cx="1577700" cy="12774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i = </a:t>
            </a:r>
            <a:r>
              <a:rPr lang="en" sz="1600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br>
              <a:rPr b="0" i="0" lang="en" sz="1600" u="none" cap="none" strike="noStrik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while </a:t>
            </a: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i &lt; </a:t>
            </a:r>
            <a:r>
              <a:rPr lang="en" sz="1600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:  </a:t>
            </a:r>
            <a:b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i % </a:t>
            </a:r>
            <a:r>
              <a:rPr lang="en" sz="1600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2==0</a:t>
            </a: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 sz="1600">
                <a:solidFill>
                  <a:srgbClr val="8888C6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600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(i)</a:t>
            </a:r>
            <a:br>
              <a:rPr b="0" i="0" lang="en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i += </a:t>
            </a:r>
            <a:r>
              <a:rPr b="0" i="0" lang="en" sz="1600" u="none" cap="none" strike="noStrik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E1E3A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/>
          <p:nvPr/>
        </p:nvSpPr>
        <p:spPr>
          <a:xfrm rot="-5400000">
            <a:off x="7428128" y="1715871"/>
            <a:ext cx="1714500" cy="1711757"/>
          </a:xfrm>
          <a:custGeom>
            <a:rect b="b" l="l" r="r" t="t"/>
            <a:pathLst>
              <a:path extrusionOk="0" h="6339840" w="635000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lnTo>
                  <a:pt x="6350000" y="63398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5" name="Google Shape;115;p19"/>
          <p:cNvSpPr txBox="1"/>
          <p:nvPr/>
        </p:nvSpPr>
        <p:spPr>
          <a:xfrm>
            <a:off x="514350" y="1328371"/>
            <a:ext cx="6381900" cy="14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3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Belgilangan amallar ketma-ketligini bir necha marta takror bajarish uchun </a:t>
            </a:r>
            <a:r>
              <a:rPr b="1" i="1" lang="en" sz="2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range() </a:t>
            </a:r>
            <a:r>
              <a:rPr b="1" lang="en" sz="2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funksiyasidan foydalaniladi</a:t>
            </a:r>
            <a:endParaRPr b="1" i="1" sz="2800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7433325" y="3429000"/>
            <a:ext cx="1706850" cy="17145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003846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2171700" y="361950"/>
            <a:ext cx="3673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range() Function</a:t>
            </a:r>
            <a:endParaRPr sz="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E1E3A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20"/>
          <p:cNvGrpSpPr/>
          <p:nvPr/>
        </p:nvGrpSpPr>
        <p:grpSpPr>
          <a:xfrm>
            <a:off x="609600" y="194662"/>
            <a:ext cx="5205600" cy="2175221"/>
            <a:chOff x="-660400" y="-3683496"/>
            <a:chExt cx="13881601" cy="5800589"/>
          </a:xfrm>
        </p:grpSpPr>
        <p:sp>
          <p:nvSpPr>
            <p:cNvPr id="123" name="Google Shape;123;p20"/>
            <p:cNvSpPr txBox="1"/>
            <p:nvPr/>
          </p:nvSpPr>
          <p:spPr>
            <a:xfrm>
              <a:off x="5435601" y="-3683496"/>
              <a:ext cx="7785600" cy="123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998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Nested Loops</a:t>
              </a:r>
              <a:endParaRPr sz="700"/>
            </a:p>
          </p:txBody>
        </p:sp>
        <p:sp>
          <p:nvSpPr>
            <p:cNvPr id="124" name="Google Shape;124;p20"/>
            <p:cNvSpPr txBox="1"/>
            <p:nvPr/>
          </p:nvSpPr>
          <p:spPr>
            <a:xfrm>
              <a:off x="-660400" y="1535693"/>
              <a:ext cx="9157200" cy="58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496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Libre Franklin Thin"/>
                  <a:ea typeface="Libre Franklin Thin"/>
                  <a:cs typeface="Libre Franklin Thin"/>
                  <a:sym typeface="Libre Franklin Thin"/>
                </a:rPr>
                <a:t>Nested Loop – bu sikl ichida sikldir</a:t>
              </a:r>
              <a:endParaRPr sz="1600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endParaRPr>
            </a:p>
          </p:txBody>
        </p:sp>
      </p:grpSp>
      <p:sp>
        <p:nvSpPr>
          <p:cNvPr id="125" name="Google Shape;125;p20"/>
          <p:cNvSpPr/>
          <p:nvPr/>
        </p:nvSpPr>
        <p:spPr>
          <a:xfrm rot="-5400000">
            <a:off x="7430871" y="3430372"/>
            <a:ext cx="1714500" cy="1711757"/>
          </a:xfrm>
          <a:custGeom>
            <a:rect b="b" l="l" r="r" t="t"/>
            <a:pathLst>
              <a:path extrusionOk="0" h="6339840" w="635000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lnTo>
                  <a:pt x="6350000" y="6339840"/>
                </a:lnTo>
                <a:close/>
              </a:path>
            </a:pathLst>
          </a:custGeom>
          <a:solidFill>
            <a:srgbClr val="003846"/>
          </a:solidFill>
          <a:ln>
            <a:noFill/>
          </a:ln>
        </p:spPr>
      </p:sp>
      <p:sp>
        <p:nvSpPr>
          <p:cNvPr id="126" name="Google Shape;126;p20"/>
          <p:cNvSpPr/>
          <p:nvPr/>
        </p:nvSpPr>
        <p:spPr>
          <a:xfrm>
            <a:off x="7429500" y="0"/>
            <a:ext cx="1712932" cy="1712932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1913890" y="0"/>
                </a:lnTo>
                <a:lnTo>
                  <a:pt x="1913890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DE1E3A"/>
          </a:solidFill>
          <a:ln>
            <a:noFill/>
          </a:ln>
        </p:spPr>
      </p:sp>
      <p:sp>
        <p:nvSpPr>
          <p:cNvPr id="127" name="Google Shape;127;p20"/>
          <p:cNvSpPr/>
          <p:nvPr/>
        </p:nvSpPr>
        <p:spPr>
          <a:xfrm>
            <a:off x="4070225" y="1340463"/>
            <a:ext cx="4633800" cy="25518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color = [</a:t>
            </a:r>
            <a:r>
              <a:rPr b="0" i="0" lang="en" sz="2000" u="none" cap="none" strike="noStrik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"red"</a:t>
            </a:r>
            <a:r>
              <a:rPr b="0" i="0" lang="en" sz="20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2000" u="none" cap="none" strike="noStrik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"green"</a:t>
            </a:r>
            <a:r>
              <a:rPr b="0" i="0" lang="en" sz="20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2000" u="none" cap="none" strike="noStrik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"yellow"</a:t>
            </a:r>
            <a:r>
              <a:rPr b="0" i="0" lang="en" sz="20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br>
              <a:rPr b="0" i="0" lang="en" sz="20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20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fruits = [</a:t>
            </a:r>
            <a:r>
              <a:rPr b="0" i="0" lang="en" sz="2000" u="none" cap="none" strike="noStrik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"apple"</a:t>
            </a:r>
            <a:r>
              <a:rPr b="0" i="0" lang="en" sz="20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2000" u="none" cap="none" strike="noStrik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"peach"</a:t>
            </a:r>
            <a:r>
              <a:rPr b="0" i="0" lang="en" sz="20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2000" u="none" cap="none" strike="noStrike">
                <a:solidFill>
                  <a:srgbClr val="6A8759"/>
                </a:solidFill>
                <a:latin typeface="Arial"/>
                <a:ea typeface="Arial"/>
                <a:cs typeface="Arial"/>
                <a:sym typeface="Arial"/>
              </a:rPr>
              <a:t>"cherry"</a:t>
            </a:r>
            <a:r>
              <a:rPr b="0" i="0" lang="en" sz="20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br>
              <a:rPr b="0" i="0" lang="en" sz="20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" sz="20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20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b="0" i="0" lang="en" sz="20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b="0" i="0" lang="en" sz="20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b="0" i="0" lang="en" sz="20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color:</a:t>
            </a:r>
            <a:br>
              <a:rPr b="0" i="0" lang="en" sz="20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20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" sz="20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b="0" i="0" lang="en" sz="20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y </a:t>
            </a:r>
            <a:r>
              <a:rPr b="0" i="0" lang="en" sz="20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b="0" i="0" lang="en" sz="20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fruits:</a:t>
            </a:r>
            <a:br>
              <a:rPr b="0" i="0" lang="en" sz="20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20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en" sz="2000" u="none" cap="none" strike="noStrike">
                <a:solidFill>
                  <a:srgbClr val="8888C6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b="0" i="0" lang="en" sz="20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(x</a:t>
            </a:r>
            <a:r>
              <a:rPr b="0" i="0" lang="en" sz="20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20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y)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846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E1E3A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 txBox="1"/>
          <p:nvPr/>
        </p:nvSpPr>
        <p:spPr>
          <a:xfrm>
            <a:off x="4724400" y="260046"/>
            <a:ext cx="38553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break Statement</a:t>
            </a:r>
            <a:endParaRPr sz="700"/>
          </a:p>
        </p:txBody>
      </p:sp>
      <p:sp>
        <p:nvSpPr>
          <p:cNvPr id="134" name="Google Shape;134;p21"/>
          <p:cNvSpPr txBox="1"/>
          <p:nvPr/>
        </p:nvSpPr>
        <p:spPr>
          <a:xfrm>
            <a:off x="5524500" y="961957"/>
            <a:ext cx="284010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break</a:t>
            </a:r>
            <a:r>
              <a:rPr lang="en" sz="1600">
                <a:solidFill>
                  <a:srgbClr val="FFFFFF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yordamida siklni shart True bo’lgan holda ham to’xtatishimiz mumkin</a:t>
            </a:r>
            <a:endParaRPr sz="1600">
              <a:solidFill>
                <a:srgbClr val="FFFFFF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190500" y="260046"/>
            <a:ext cx="43053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continue Statement</a:t>
            </a:r>
            <a:endParaRPr sz="700"/>
          </a:p>
        </p:txBody>
      </p:sp>
      <p:sp>
        <p:nvSpPr>
          <p:cNvPr id="136" name="Google Shape;136;p21"/>
          <p:cNvSpPr/>
          <p:nvPr/>
        </p:nvSpPr>
        <p:spPr>
          <a:xfrm>
            <a:off x="5409626" y="2530787"/>
            <a:ext cx="3044100" cy="18273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i = </a:t>
            </a:r>
            <a:r>
              <a:rPr b="0" i="0" lang="en" sz="1600" u="none" cap="none" strike="noStrik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br>
              <a:rPr b="0" i="0" lang="en" sz="1600" u="none" cap="none" strike="noStrik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while </a:t>
            </a: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i &lt; </a:t>
            </a:r>
            <a:r>
              <a:rPr b="0" i="0" lang="en" sz="1600" u="none" cap="none" strike="noStrik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" sz="1600" u="none" cap="none" strike="noStrike">
                <a:solidFill>
                  <a:srgbClr val="8888C6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(i)</a:t>
            </a:r>
            <a:b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i % </a:t>
            </a:r>
            <a:r>
              <a:rPr b="0" i="0" lang="en" sz="1600" u="none" cap="none" strike="noStrik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== </a:t>
            </a:r>
            <a:r>
              <a:rPr b="0" i="0" lang="en" sz="1600" u="none" cap="none" strike="noStrik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0 </a:t>
            </a:r>
            <a:r>
              <a:rPr b="0" i="0" lang="en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i % </a:t>
            </a:r>
            <a:r>
              <a:rPr b="0" i="0" lang="en" sz="1600" u="none" cap="none" strike="noStrik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5 </a:t>
            </a: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== </a:t>
            </a:r>
            <a:r>
              <a:rPr b="0" i="0" lang="en" sz="1600" u="none" cap="none" strike="noStrik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en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  <a:br>
              <a:rPr b="0" i="0" lang="en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i += </a:t>
            </a:r>
            <a:r>
              <a:rPr b="0" i="0" lang="en" sz="1600" u="none" cap="none" strike="noStrik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805077" y="1123950"/>
            <a:ext cx="28401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continue</a:t>
            </a:r>
            <a:r>
              <a:rPr lang="en" sz="1600">
                <a:solidFill>
                  <a:srgbClr val="FFFFFF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yordamida siklning joriy qadamini to’xtatishimiz mumkin</a:t>
            </a:r>
            <a:endParaRPr sz="1600">
              <a:solidFill>
                <a:srgbClr val="FFFFFF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38" name="Google Shape;138;p21"/>
          <p:cNvSpPr/>
          <p:nvPr/>
        </p:nvSpPr>
        <p:spPr>
          <a:xfrm>
            <a:off x="1181100" y="2558925"/>
            <a:ext cx="1982100" cy="16524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i = </a:t>
            </a:r>
            <a:r>
              <a:rPr b="0" i="0" lang="en" sz="1600" u="none" cap="none" strike="noStrik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br>
              <a:rPr b="0" i="0" lang="en" sz="1600" u="none" cap="none" strike="noStrik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while </a:t>
            </a: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i &lt; </a:t>
            </a:r>
            <a:r>
              <a:rPr b="0" i="0" lang="en" sz="1600" u="none" cap="none" strike="noStrik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" sz="1600" u="none" cap="none" strike="noStrike">
                <a:solidFill>
                  <a:srgbClr val="8888C6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(i)</a:t>
            </a:r>
            <a:b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i % </a:t>
            </a:r>
            <a:r>
              <a:rPr b="0" i="0" lang="en" sz="1600" u="none" cap="none" strike="noStrik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== </a:t>
            </a:r>
            <a:r>
              <a:rPr b="0" i="0" lang="en" sz="1600" u="none" cap="none" strike="noStrik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en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continue</a:t>
            </a:r>
            <a:br>
              <a:rPr b="0" i="0" lang="en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600" u="none" cap="none" strike="noStrike">
                <a:solidFill>
                  <a:srgbClr val="CC7832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" sz="1600" u="none" cap="none" strike="noStrike">
                <a:solidFill>
                  <a:srgbClr val="A9B7C6"/>
                </a:solidFill>
                <a:latin typeface="Arial"/>
                <a:ea typeface="Arial"/>
                <a:cs typeface="Arial"/>
                <a:sym typeface="Arial"/>
              </a:rPr>
              <a:t>i += </a:t>
            </a:r>
            <a:r>
              <a:rPr b="0" i="0" lang="en" sz="1600" u="none" cap="none" strike="noStrike">
                <a:solidFill>
                  <a:srgbClr val="6897BB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