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 ExtraLight"/>
      <p:regular r:id="rId21"/>
      <p:bold r:id="rId22"/>
      <p:italic r:id="rId23"/>
      <p:boldItalic r:id="rId24"/>
    </p:embeddedFont>
    <p:embeddedFont>
      <p:font typeface="Libre Franklin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ExtraLight-bold.fntdata"/><Relationship Id="rId21" Type="http://schemas.openxmlformats.org/officeDocument/2006/relationships/font" Target="fonts/NunitoExtraLight-regular.fntdata"/><Relationship Id="rId24" Type="http://schemas.openxmlformats.org/officeDocument/2006/relationships/font" Target="fonts/NunitoExtraLight-boldItalic.fntdata"/><Relationship Id="rId23" Type="http://schemas.openxmlformats.org/officeDocument/2006/relationships/font" Target="fonts/NunitoExtra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2dd53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d62dd538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d62dd532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d62dd532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8d62dd5329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14775b0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c14775b0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c14775b0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14775b0f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8c14775b0f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c14775b0f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14775b0f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8c14775b0f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8c14775b0f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14775b0f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8c14775b0f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8c14775b0f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14775b0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14775b0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62dd532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8d62dd532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14775b0f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8c14775b0f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8c14775b0f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14775b0f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8c14775b0f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c14775b0f_0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14775b0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8c14775b0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c14775b0f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14775b0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14775b0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14775b0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c14775b0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c14775b0f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14775b0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14775b0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d62dd532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d62dd532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8d62dd5329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14.jp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PK_yguLapgA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E-H-0Et3kQg" TargetMode="Externa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2725" y="2061593"/>
            <a:ext cx="3086700" cy="3081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291" y="2061593"/>
            <a:ext cx="2057700" cy="10272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48700" y="3834575"/>
            <a:ext cx="1630200" cy="1308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11137" y="0"/>
            <a:ext cx="1668300" cy="20616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14350" y="1930075"/>
            <a:ext cx="3478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Python</a:t>
            </a: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3300"/>
              <a:t>O’zgaruvchilar</a:t>
            </a:r>
            <a:endParaRPr sz="3300"/>
          </a:p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(komment va errorlar)</a:t>
            </a:r>
            <a:endParaRPr sz="22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13" y="-8952"/>
            <a:ext cx="2062984" cy="206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229" y="3097216"/>
            <a:ext cx="2058540" cy="20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275" y="1379025"/>
            <a:ext cx="1936637" cy="19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04800" y="209550"/>
            <a:ext cx="349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Ma’lumot turi: String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21808" l="14642" r="14621" t="32366"/>
          <a:stretch/>
        </p:blipFill>
        <p:spPr>
          <a:xfrm>
            <a:off x="3738175" y="1804038"/>
            <a:ext cx="4542275" cy="227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201525" y="1847875"/>
            <a:ext cx="33561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String - matn saqlash uchun ma’lumot turi. Uning hajmi ham dinamikli o’zgaradi.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String uzunligini topish uchun </a:t>
            </a:r>
            <a:r>
              <a:rPr lang="en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len  </a:t>
            </a:r>
            <a:r>
              <a:rPr lang="en">
                <a:solidFill>
                  <a:srgbClr val="FFFFFF"/>
                </a:solidFill>
              </a:rPr>
              <a:t>funksiyasi shlatiladi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304800" y="209550"/>
            <a:ext cx="349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Ma’lumot turi: Boolean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20630" l="10868" r="13339" t="31348"/>
          <a:stretch/>
        </p:blipFill>
        <p:spPr>
          <a:xfrm>
            <a:off x="2826600" y="1928975"/>
            <a:ext cx="5612701" cy="202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22675" y="1980300"/>
            <a:ext cx="26025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Boolean - faqat </a:t>
            </a:r>
            <a:r>
              <a:rPr lang="en" sz="1600">
                <a:solidFill>
                  <a:srgbClr val="FFFFFF"/>
                </a:solidFill>
              </a:rPr>
              <a:t>True/False </a:t>
            </a:r>
            <a:r>
              <a:rPr lang="en" sz="1600">
                <a:solidFill>
                  <a:srgbClr val="FFFFFF"/>
                </a:solidFill>
              </a:rPr>
              <a:t>rost/yolg’on qiymatlarini saqlaydigan ma’lumot turi.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Integer turidan kelib chiqgan.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0" y="-15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04800" y="209550"/>
            <a:ext cx="6687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O’zgaruvchilarni nomlashdagi kelishuvlar (Conventions)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13287" l="7672" r="7925" t="13221"/>
          <a:stretch/>
        </p:blipFill>
        <p:spPr>
          <a:xfrm>
            <a:off x="482500" y="1053175"/>
            <a:ext cx="7334099" cy="377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978413" y="569550"/>
            <a:ext cx="6687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Errors: </a:t>
            </a:r>
            <a:r>
              <a:rPr lang="en" sz="1900">
                <a:solidFill>
                  <a:srgbClr val="FFFFFF"/>
                </a:solidFill>
              </a:rPr>
              <a:t>Syntax Error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18737" l="11023" r="10569" t="29473"/>
          <a:stretch/>
        </p:blipFill>
        <p:spPr>
          <a:xfrm>
            <a:off x="937550" y="1418500"/>
            <a:ext cx="7049724" cy="2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1004713" y="429350"/>
            <a:ext cx="6687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Errors: </a:t>
            </a:r>
            <a:r>
              <a:rPr lang="en" sz="1900">
                <a:solidFill>
                  <a:srgbClr val="FFFFFF"/>
                </a:solidFill>
              </a:rPr>
              <a:t>Runtime</a:t>
            </a:r>
            <a:r>
              <a:rPr lang="en" sz="1900">
                <a:solidFill>
                  <a:srgbClr val="FFFFFF"/>
                </a:solidFill>
              </a:rPr>
              <a:t> Error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19931" l="8539" r="9115" t="21637"/>
          <a:stretch/>
        </p:blipFill>
        <p:spPr>
          <a:xfrm>
            <a:off x="1065600" y="1331875"/>
            <a:ext cx="6250975" cy="30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09563" y="171450"/>
            <a:ext cx="39528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Komment yozish</a:t>
            </a:r>
            <a:endParaRPr sz="700"/>
          </a:p>
        </p:txBody>
      </p:sp>
      <p:sp>
        <p:nvSpPr>
          <p:cNvPr id="68" name="Google Shape;68;p14"/>
          <p:cNvSpPr txBox="1"/>
          <p:nvPr/>
        </p:nvSpPr>
        <p:spPr>
          <a:xfrm>
            <a:off x="309600" y="1425237"/>
            <a:ext cx="39528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Inson tilda dastur nima qilayotganini tushuntirish uchun eslatma sifatida yozilgan matn </a:t>
            </a: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(izoh, sharh) deb aytiladi.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Kommentlar bajarilmaydi, lekin ular dastur o'qilishini yaxshilaydi va tushunishni osonlashtiradi.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17581" l="12286" r="12474" t="18299"/>
          <a:stretch/>
        </p:blipFill>
        <p:spPr>
          <a:xfrm>
            <a:off x="4933225" y="1358175"/>
            <a:ext cx="3688926" cy="22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04800" y="209550"/>
            <a:ext cx="349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(O’zgaruvchilar)</a:t>
            </a:r>
            <a:endParaRPr sz="700"/>
          </a:p>
        </p:txBody>
      </p:sp>
      <p:sp>
        <p:nvSpPr>
          <p:cNvPr id="77" name="Google Shape;77;p15"/>
          <p:cNvSpPr txBox="1"/>
          <p:nvPr/>
        </p:nvSpPr>
        <p:spPr>
          <a:xfrm>
            <a:off x="541350" y="1922549"/>
            <a:ext cx="31740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O’zgaruvchi —ma’lumotlarni yozish va o’qish mumkin bo’lgan xotiraning nomlangan qismi.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</a:endParaRPr>
          </a:p>
        </p:txBody>
      </p:sp>
      <p:pic>
        <p:nvPicPr>
          <p:cNvPr descr="variables in java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1400" y="1866400"/>
            <a:ext cx="3550800" cy="215352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04800" y="209550"/>
            <a:ext cx="349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(O’zgaruvchilar)</a:t>
            </a:r>
            <a:endParaRPr sz="700"/>
          </a:p>
        </p:txBody>
      </p:sp>
      <p:sp>
        <p:nvSpPr>
          <p:cNvPr id="86" name="Google Shape;86;p16"/>
          <p:cNvSpPr txBox="1"/>
          <p:nvPr/>
        </p:nvSpPr>
        <p:spPr>
          <a:xfrm>
            <a:off x="304800" y="1922549"/>
            <a:ext cx="31740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O’zgaruvchilar - ma’lumot saqlash uchun nomlangan kotainerlardir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2400" l="0" r="0" t="0"/>
          <a:stretch/>
        </p:blipFill>
        <p:spPr>
          <a:xfrm>
            <a:off x="3724025" y="1654688"/>
            <a:ext cx="4535050" cy="1834125"/>
          </a:xfrm>
          <a:prstGeom prst="rect">
            <a:avLst/>
          </a:prstGeom>
          <a:noFill/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88" name="Google Shape;88;p16"/>
          <p:cNvSpPr txBox="1"/>
          <p:nvPr/>
        </p:nvSpPr>
        <p:spPr>
          <a:xfrm>
            <a:off x="3977950" y="3531250"/>
            <a:ext cx="666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name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570950" y="3554350"/>
            <a:ext cx="841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married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246450" y="3554350"/>
            <a:ext cx="806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04800" y="209550"/>
            <a:ext cx="349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Ma’lumot turi: Integer</a:t>
            </a:r>
            <a:endParaRPr sz="700"/>
          </a:p>
        </p:txBody>
      </p:sp>
      <p:sp>
        <p:nvSpPr>
          <p:cNvPr id="98" name="Google Shape;98;p17"/>
          <p:cNvSpPr txBox="1"/>
          <p:nvPr/>
        </p:nvSpPr>
        <p:spPr>
          <a:xfrm>
            <a:off x="304800" y="1638625"/>
            <a:ext cx="3645000" cy="2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Integer</a:t>
            </a:r>
            <a:r>
              <a:rPr lang="en">
                <a:solidFill>
                  <a:srgbClr val="FFFFFF"/>
                </a:solidFill>
              </a:rPr>
              <a:t> - butun son degani.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Misol uchun:</a:t>
            </a:r>
            <a:r>
              <a:rPr lang="en">
                <a:solidFill>
                  <a:srgbClr val="FFFFFF"/>
                </a:solidFill>
              </a:rPr>
              <a:t> -3, -2, -1, 0, 1, 2, …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 Integerning chegarasi yo’q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Ma’lumot hajmi dinamikli o’zgaradi.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Ular ustida barcha matematik amallarni bajarsa bo’ladi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14653" l="9433" r="9384" t="23334"/>
          <a:stretch/>
        </p:blipFill>
        <p:spPr>
          <a:xfrm>
            <a:off x="3595578" y="1479875"/>
            <a:ext cx="4843723" cy="23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first launch of the Ariane 5 rocket launch ended spectacularly with a malfunction seconds after lift off that resulted in the destruction of the vehicle." id="104" name="Google Shape;104;p18" title="Ariane 5 rocket launch explos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40875" y="-1030575"/>
            <a:ext cx="10275425" cy="77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04800" y="209550"/>
            <a:ext cx="349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Ma’lumot turi: Float</a:t>
            </a:r>
            <a:endParaRPr sz="700"/>
          </a:p>
        </p:txBody>
      </p:sp>
      <p:sp>
        <p:nvSpPr>
          <p:cNvPr id="112" name="Google Shape;112;p19"/>
          <p:cNvSpPr txBox="1"/>
          <p:nvPr/>
        </p:nvSpPr>
        <p:spPr>
          <a:xfrm>
            <a:off x="254100" y="1257450"/>
            <a:ext cx="31545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Float</a:t>
            </a:r>
            <a:r>
              <a:rPr lang="en">
                <a:solidFill>
                  <a:srgbClr val="F3F3F3"/>
                </a:solidFill>
              </a:rPr>
              <a:t> - o’nli kasrlar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Misol uchun:</a:t>
            </a:r>
            <a:r>
              <a:rPr lang="en">
                <a:solidFill>
                  <a:srgbClr val="F3F3F3"/>
                </a:solidFill>
              </a:rPr>
              <a:t> 0.5, -1.2, 9.0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Ularni aniqlik darajasi chegaralangan: Verguldan keyingi xonalari.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Ular ustida barcha matematik amallarni bajarish mumkin. 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18397" l="14080" r="13748" t="26406"/>
          <a:stretch/>
        </p:blipFill>
        <p:spPr>
          <a:xfrm>
            <a:off x="3531250" y="1152250"/>
            <a:ext cx="4661575" cy="28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7036" l="4530" r="6103" t="14073"/>
          <a:stretch/>
        </p:blipFill>
        <p:spPr>
          <a:xfrm>
            <a:off x="723900" y="0"/>
            <a:ext cx="78867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stem Machine :&#10;- &quot;Nombre de pertes humaines, zéro!&quot;" id="124" name="Google Shape;124;p21" title="Terminator 2 - Pertes Humaines (Red Spot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719950"/>
            <a:ext cx="9144000" cy="6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