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4" r:id="rId3"/>
    <p:sldId id="405" r:id="rId4"/>
    <p:sldId id="257" r:id="rId5"/>
    <p:sldId id="258" r:id="rId6"/>
    <p:sldId id="259" r:id="rId7"/>
    <p:sldId id="260" r:id="rId8"/>
    <p:sldId id="396" r:id="rId9"/>
    <p:sldId id="402" r:id="rId10"/>
    <p:sldId id="397" r:id="rId11"/>
    <p:sldId id="400" r:id="rId12"/>
    <p:sldId id="401" r:id="rId13"/>
    <p:sldId id="406" r:id="rId14"/>
    <p:sldId id="407" r:id="rId15"/>
    <p:sldId id="399"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D906D3-7A08-4D32-A723-5EA40338ECB2}" v="2" dt="2024-08-07T06:48:50.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microsoft.com/office/2015/10/relationships/revisionInfo" Target="revisionInfo.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heem Kekere-Ekun" userId="7720eba3fe4f4ab4" providerId="LiveId" clId="{9DD906D3-7A08-4D32-A723-5EA40338ECB2}"/>
    <pc:docChg chg="undo custSel modSld">
      <pc:chgData name="Ibraheem Kekere-Ekun" userId="7720eba3fe4f4ab4" providerId="LiveId" clId="{9DD906D3-7A08-4D32-A723-5EA40338ECB2}" dt="2024-08-07T06:49:49.192" v="20" actId="20577"/>
      <pc:docMkLst>
        <pc:docMk/>
      </pc:docMkLst>
      <pc:sldChg chg="modSp mod">
        <pc:chgData name="Ibraheem Kekere-Ekun" userId="7720eba3fe4f4ab4" providerId="LiveId" clId="{9DD906D3-7A08-4D32-A723-5EA40338ECB2}" dt="2024-08-07T06:36:34.010" v="7" actId="1076"/>
        <pc:sldMkLst>
          <pc:docMk/>
          <pc:sldMk cId="1151493929" sldId="397"/>
        </pc:sldMkLst>
        <pc:spChg chg="mod">
          <ac:chgData name="Ibraheem Kekere-Ekun" userId="7720eba3fe4f4ab4" providerId="LiveId" clId="{9DD906D3-7A08-4D32-A723-5EA40338ECB2}" dt="2024-08-07T06:36:28.021" v="5" actId="1076"/>
          <ac:spMkLst>
            <pc:docMk/>
            <pc:sldMk cId="1151493929" sldId="397"/>
            <ac:spMk id="4" creationId="{2B049CFA-4BED-29AB-299B-B71BFCCF906C}"/>
          </ac:spMkLst>
        </pc:spChg>
        <pc:picChg chg="mod">
          <ac:chgData name="Ibraheem Kekere-Ekun" userId="7720eba3fe4f4ab4" providerId="LiveId" clId="{9DD906D3-7A08-4D32-A723-5EA40338ECB2}" dt="2024-08-07T06:36:31.065" v="6" actId="1076"/>
          <ac:picMkLst>
            <pc:docMk/>
            <pc:sldMk cId="1151493929" sldId="397"/>
            <ac:picMk id="5" creationId="{46A944AD-851E-5280-C639-76C7E9BE9EAD}"/>
          </ac:picMkLst>
        </pc:picChg>
        <pc:picChg chg="mod">
          <ac:chgData name="Ibraheem Kekere-Ekun" userId="7720eba3fe4f4ab4" providerId="LiveId" clId="{9DD906D3-7A08-4D32-A723-5EA40338ECB2}" dt="2024-08-07T06:36:34.010" v="7" actId="1076"/>
          <ac:picMkLst>
            <pc:docMk/>
            <pc:sldMk cId="1151493929" sldId="397"/>
            <ac:picMk id="7" creationId="{332F0AB0-15B0-EFD8-B546-C5FE2B8293D4}"/>
          </ac:picMkLst>
        </pc:picChg>
      </pc:sldChg>
      <pc:sldChg chg="addSp delSp modSp mod">
        <pc:chgData name="Ibraheem Kekere-Ekun" userId="7720eba3fe4f4ab4" providerId="LiveId" clId="{9DD906D3-7A08-4D32-A723-5EA40338ECB2}" dt="2024-08-07T06:49:13.307" v="16" actId="14100"/>
        <pc:sldMkLst>
          <pc:docMk/>
          <pc:sldMk cId="3419968292" sldId="400"/>
        </pc:sldMkLst>
        <pc:picChg chg="add del mod">
          <ac:chgData name="Ibraheem Kekere-Ekun" userId="7720eba3fe4f4ab4" providerId="LiveId" clId="{9DD906D3-7A08-4D32-A723-5EA40338ECB2}" dt="2024-08-07T06:49:13.307" v="16" actId="14100"/>
          <ac:picMkLst>
            <pc:docMk/>
            <pc:sldMk cId="3419968292" sldId="400"/>
            <ac:picMk id="3" creationId="{257A4F46-6D12-7A1C-F96B-B68130D28B06}"/>
          </ac:picMkLst>
        </pc:picChg>
      </pc:sldChg>
      <pc:sldChg chg="modSp mod">
        <pc:chgData name="Ibraheem Kekere-Ekun" userId="7720eba3fe4f4ab4" providerId="LiveId" clId="{9DD906D3-7A08-4D32-A723-5EA40338ECB2}" dt="2024-08-07T06:49:49.192" v="20" actId="20577"/>
        <pc:sldMkLst>
          <pc:docMk/>
          <pc:sldMk cId="3019010494" sldId="406"/>
        </pc:sldMkLst>
        <pc:spChg chg="mod">
          <ac:chgData name="Ibraheem Kekere-Ekun" userId="7720eba3fe4f4ab4" providerId="LiveId" clId="{9DD906D3-7A08-4D32-A723-5EA40338ECB2}" dt="2024-08-07T06:49:43.240" v="18" actId="2711"/>
          <ac:spMkLst>
            <pc:docMk/>
            <pc:sldMk cId="3019010494" sldId="406"/>
            <ac:spMk id="2" creationId="{C500EDDB-FE1A-5F89-12C5-F0CC92B6A3F6}"/>
          </ac:spMkLst>
        </pc:spChg>
        <pc:spChg chg="mod">
          <ac:chgData name="Ibraheem Kekere-Ekun" userId="7720eba3fe4f4ab4" providerId="LiveId" clId="{9DD906D3-7A08-4D32-A723-5EA40338ECB2}" dt="2024-08-07T06:49:49.192" v="20" actId="20577"/>
          <ac:spMkLst>
            <pc:docMk/>
            <pc:sldMk cId="3019010494" sldId="406"/>
            <ac:spMk id="3" creationId="{E4B77532-2A17-C371-3F8F-546D823D3667}"/>
          </ac:spMkLst>
        </pc:spChg>
      </pc:sldChg>
    </pc:docChg>
  </pc:docChgLst>
  <pc:docChgLst>
    <pc:chgData name="Ibraheem Kekere-Ekun" userId="7720eba3fe4f4ab4" providerId="LiveId" clId="{7C2204D2-68DE-C246-B312-13260B4B82C5}"/>
    <pc:docChg chg="undo custSel addSld delSld modSld">
      <pc:chgData name="Ibraheem Kekere-Ekun" userId="7720eba3fe4f4ab4" providerId="LiveId" clId="{7C2204D2-68DE-C246-B312-13260B4B82C5}" dt="2024-08-07T11:45:49.873" v="178" actId="2696"/>
      <pc:docMkLst>
        <pc:docMk/>
      </pc:docMkLst>
      <pc:sldChg chg="modSp">
        <pc:chgData name="Ibraheem Kekere-Ekun" userId="7720eba3fe4f4ab4" providerId="LiveId" clId="{7C2204D2-68DE-C246-B312-13260B4B82C5}" dt="2024-08-06T22:44:49.340" v="163" actId="20577"/>
        <pc:sldMkLst>
          <pc:docMk/>
          <pc:sldMk cId="1436924656" sldId="256"/>
        </pc:sldMkLst>
        <pc:spChg chg="mod">
          <ac:chgData name="Ibraheem Kekere-Ekun" userId="7720eba3fe4f4ab4" providerId="LiveId" clId="{7C2204D2-68DE-C246-B312-13260B4B82C5}" dt="2024-08-06T22:44:49.340" v="163" actId="20577"/>
          <ac:spMkLst>
            <pc:docMk/>
            <pc:sldMk cId="1436924656" sldId="256"/>
            <ac:spMk id="2" creationId="{507D1F4A-A9FA-6216-E360-E30176B1A2FD}"/>
          </ac:spMkLst>
        </pc:spChg>
      </pc:sldChg>
      <pc:sldChg chg="modSp">
        <pc:chgData name="Ibraheem Kekere-Ekun" userId="7720eba3fe4f4ab4" providerId="LiveId" clId="{7C2204D2-68DE-C246-B312-13260B4B82C5}" dt="2024-08-06T22:08:52.051" v="0" actId="14826"/>
        <pc:sldMkLst>
          <pc:docMk/>
          <pc:sldMk cId="1151493929" sldId="397"/>
        </pc:sldMkLst>
        <pc:picChg chg="mod">
          <ac:chgData name="Ibraheem Kekere-Ekun" userId="7720eba3fe4f4ab4" providerId="LiveId" clId="{7C2204D2-68DE-C246-B312-13260B4B82C5}" dt="2024-08-06T22:08:52.051" v="0" actId="14826"/>
          <ac:picMkLst>
            <pc:docMk/>
            <pc:sldMk cId="1151493929" sldId="397"/>
            <ac:picMk id="7" creationId="{332F0AB0-15B0-EFD8-B546-C5FE2B8293D4}"/>
          </ac:picMkLst>
        </pc:picChg>
      </pc:sldChg>
      <pc:sldChg chg="modSp">
        <pc:chgData name="Ibraheem Kekere-Ekun" userId="7720eba3fe4f4ab4" providerId="LiveId" clId="{7C2204D2-68DE-C246-B312-13260B4B82C5}" dt="2024-08-06T22:17:22.399" v="5" actId="1076"/>
        <pc:sldMkLst>
          <pc:docMk/>
          <pc:sldMk cId="3419968292" sldId="400"/>
        </pc:sldMkLst>
        <pc:picChg chg="mod">
          <ac:chgData name="Ibraheem Kekere-Ekun" userId="7720eba3fe4f4ab4" providerId="LiveId" clId="{7C2204D2-68DE-C246-B312-13260B4B82C5}" dt="2024-08-06T22:17:22.399" v="5" actId="1076"/>
          <ac:picMkLst>
            <pc:docMk/>
            <pc:sldMk cId="3419968292" sldId="400"/>
            <ac:picMk id="3" creationId="{257A4F46-6D12-7A1C-F96B-B68130D28B06}"/>
          </ac:picMkLst>
        </pc:picChg>
      </pc:sldChg>
      <pc:sldChg chg="modSp mod chgLayout">
        <pc:chgData name="Ibraheem Kekere-Ekun" userId="7720eba3fe4f4ab4" providerId="LiveId" clId="{7C2204D2-68DE-C246-B312-13260B4B82C5}" dt="2024-08-06T22:18:13.815" v="7" actId="700"/>
        <pc:sldMkLst>
          <pc:docMk/>
          <pc:sldMk cId="1721394542" sldId="401"/>
        </pc:sldMkLst>
        <pc:spChg chg="mod ord">
          <ac:chgData name="Ibraheem Kekere-Ekun" userId="7720eba3fe4f4ab4" providerId="LiveId" clId="{7C2204D2-68DE-C246-B312-13260B4B82C5}" dt="2024-08-06T22:18:13.815" v="7" actId="700"/>
          <ac:spMkLst>
            <pc:docMk/>
            <pc:sldMk cId="1721394542" sldId="401"/>
            <ac:spMk id="4" creationId="{BF19D23E-4708-502C-F249-C8D1BAE449BA}"/>
          </ac:spMkLst>
        </pc:spChg>
        <pc:picChg chg="mod ord">
          <ac:chgData name="Ibraheem Kekere-Ekun" userId="7720eba3fe4f4ab4" providerId="LiveId" clId="{7C2204D2-68DE-C246-B312-13260B4B82C5}" dt="2024-08-06T22:18:13.815" v="7" actId="700"/>
          <ac:picMkLst>
            <pc:docMk/>
            <pc:sldMk cId="1721394542" sldId="401"/>
            <ac:picMk id="5" creationId="{9EEB5BD1-22EE-B871-CFD4-4F131426A095}"/>
          </ac:picMkLst>
        </pc:picChg>
      </pc:sldChg>
      <pc:sldChg chg="modSp new">
        <pc:chgData name="Ibraheem Kekere-Ekun" userId="7720eba3fe4f4ab4" providerId="LiveId" clId="{7C2204D2-68DE-C246-B312-13260B4B82C5}" dt="2024-08-06T22:37:28.855" v="73" actId="5793"/>
        <pc:sldMkLst>
          <pc:docMk/>
          <pc:sldMk cId="3019010494" sldId="406"/>
        </pc:sldMkLst>
        <pc:spChg chg="mod">
          <ac:chgData name="Ibraheem Kekere-Ekun" userId="7720eba3fe4f4ab4" providerId="LiveId" clId="{7C2204D2-68DE-C246-B312-13260B4B82C5}" dt="2024-08-06T22:34:05.791" v="35" actId="14100"/>
          <ac:spMkLst>
            <pc:docMk/>
            <pc:sldMk cId="3019010494" sldId="406"/>
            <ac:spMk id="2" creationId="{C500EDDB-FE1A-5F89-12C5-F0CC92B6A3F6}"/>
          </ac:spMkLst>
        </pc:spChg>
        <pc:spChg chg="mod">
          <ac:chgData name="Ibraheem Kekere-Ekun" userId="7720eba3fe4f4ab4" providerId="LiveId" clId="{7C2204D2-68DE-C246-B312-13260B4B82C5}" dt="2024-08-06T22:37:28.855" v="73" actId="5793"/>
          <ac:spMkLst>
            <pc:docMk/>
            <pc:sldMk cId="3019010494" sldId="406"/>
            <ac:spMk id="3" creationId="{E4B77532-2A17-C371-3F8F-546D823D3667}"/>
          </ac:spMkLst>
        </pc:spChg>
      </pc:sldChg>
      <pc:sldChg chg="modSp new">
        <pc:chgData name="Ibraheem Kekere-Ekun" userId="7720eba3fe4f4ab4" providerId="LiveId" clId="{7C2204D2-68DE-C246-B312-13260B4B82C5}" dt="2024-08-06T22:47:27.353" v="165" actId="2711"/>
        <pc:sldMkLst>
          <pc:docMk/>
          <pc:sldMk cId="36692786" sldId="407"/>
        </pc:sldMkLst>
        <pc:spChg chg="mod">
          <ac:chgData name="Ibraheem Kekere-Ekun" userId="7720eba3fe4f4ab4" providerId="LiveId" clId="{7C2204D2-68DE-C246-B312-13260B4B82C5}" dt="2024-08-06T22:45:50.441" v="164" actId="2711"/>
          <ac:spMkLst>
            <pc:docMk/>
            <pc:sldMk cId="36692786" sldId="407"/>
            <ac:spMk id="2" creationId="{BBE22D62-19A1-6FC5-7197-C521321B7C01}"/>
          </ac:spMkLst>
        </pc:spChg>
        <pc:spChg chg="mod">
          <ac:chgData name="Ibraheem Kekere-Ekun" userId="7720eba3fe4f4ab4" providerId="LiveId" clId="{7C2204D2-68DE-C246-B312-13260B4B82C5}" dt="2024-08-06T22:47:27.353" v="165" actId="2711"/>
          <ac:spMkLst>
            <pc:docMk/>
            <pc:sldMk cId="36692786" sldId="407"/>
            <ac:spMk id="3" creationId="{BC834666-6679-B60D-62F4-72B9E5776760}"/>
          </ac:spMkLst>
        </pc:spChg>
      </pc:sldChg>
      <pc:sldChg chg="addSp delSp modSp new del">
        <pc:chgData name="Ibraheem Kekere-Ekun" userId="7720eba3fe4f4ab4" providerId="LiveId" clId="{7C2204D2-68DE-C246-B312-13260B4B82C5}" dt="2024-08-07T11:45:49.873" v="178" actId="2696"/>
        <pc:sldMkLst>
          <pc:docMk/>
          <pc:sldMk cId="1173624972" sldId="408"/>
        </pc:sldMkLst>
        <pc:spChg chg="del">
          <ac:chgData name="Ibraheem Kekere-Ekun" userId="7720eba3fe4f4ab4" providerId="LiveId" clId="{7C2204D2-68DE-C246-B312-13260B4B82C5}" dt="2024-08-07T11:23:52.430" v="167" actId="931"/>
          <ac:spMkLst>
            <pc:docMk/>
            <pc:sldMk cId="1173624972" sldId="408"/>
            <ac:spMk id="3" creationId="{BE8CF327-E356-4CFF-902B-C611D3D22CE7}"/>
          </ac:spMkLst>
        </pc:spChg>
        <pc:spChg chg="add mod">
          <ac:chgData name="Ibraheem Kekere-Ekun" userId="7720eba3fe4f4ab4" providerId="LiveId" clId="{7C2204D2-68DE-C246-B312-13260B4B82C5}" dt="2024-08-07T11:24:11.094" v="170" actId="21"/>
          <ac:spMkLst>
            <pc:docMk/>
            <pc:sldMk cId="1173624972" sldId="408"/>
            <ac:spMk id="7" creationId="{03440F42-B2B1-35AC-01C5-EC73FD583B0B}"/>
          </ac:spMkLst>
        </pc:spChg>
        <pc:picChg chg="add del mod ord">
          <ac:chgData name="Ibraheem Kekere-Ekun" userId="7720eba3fe4f4ab4" providerId="LiveId" clId="{7C2204D2-68DE-C246-B312-13260B4B82C5}" dt="2024-08-07T11:44:44.796" v="174" actId="1076"/>
          <ac:picMkLst>
            <pc:docMk/>
            <pc:sldMk cId="1173624972" sldId="408"/>
            <ac:picMk id="4" creationId="{A6EC4A18-1C11-EB0B-3427-183CE85DB1F0}"/>
          </ac:picMkLst>
        </pc:picChg>
        <pc:picChg chg="add del mod">
          <ac:chgData name="Ibraheem Kekere-Ekun" userId="7720eba3fe4f4ab4" providerId="LiveId" clId="{7C2204D2-68DE-C246-B312-13260B4B82C5}" dt="2024-08-07T11:45:11.984" v="177" actId="1076"/>
          <ac:picMkLst>
            <pc:docMk/>
            <pc:sldMk cId="1173624972" sldId="408"/>
            <ac:picMk id="5" creationId="{83B5E225-A547-DEB0-9109-247B4035E0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5878-0147-99DC-CB20-865C85683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9499971-8E94-25A6-82A0-7CCE0EBB1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46643225-6014-1D46-2140-CF53D63883A6}"/>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5" name="Footer Placeholder 4">
            <a:extLst>
              <a:ext uri="{FF2B5EF4-FFF2-40B4-BE49-F238E27FC236}">
                <a16:creationId xmlns:a16="http://schemas.microsoft.com/office/drawing/2014/main" id="{81B97598-B5BC-D6C6-4660-C7AFF378DBD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4CB08A8-7B3D-C414-9814-503932F61AFF}"/>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366513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6ECF-21FD-E164-85C4-5429E8C8E5D0}"/>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6060417-8927-D5CF-50C9-D449CE826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866FD90-6F4F-FD7E-BF88-BC0255ED7440}"/>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5" name="Footer Placeholder 4">
            <a:extLst>
              <a:ext uri="{FF2B5EF4-FFF2-40B4-BE49-F238E27FC236}">
                <a16:creationId xmlns:a16="http://schemas.microsoft.com/office/drawing/2014/main" id="{A6567802-71B1-C7D4-1366-1E1B4AC24E6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A7FF305-F49B-FEC3-2C24-9AAD744B9A89}"/>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36103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60E1A-0534-0ABF-E3F6-D10F4A7AB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8201C9C-BD06-B95E-E4FB-15F0E2D83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C68C9B0-94A9-9E2F-134E-D084BAAB35E3}"/>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5" name="Footer Placeholder 4">
            <a:extLst>
              <a:ext uri="{FF2B5EF4-FFF2-40B4-BE49-F238E27FC236}">
                <a16:creationId xmlns:a16="http://schemas.microsoft.com/office/drawing/2014/main" id="{FB6E03D3-AA31-671A-26A3-3FDEF9F871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A9D0BE3-0A71-B56A-12A8-CF1CFC7EAF7A}"/>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13691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5ABE-16B1-7075-D6A4-62FEEA21DF2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92B0D8F-57AC-9279-F0A7-5E756D815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39374BB-41A1-6823-A991-42F1A4B8057A}"/>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5" name="Footer Placeholder 4">
            <a:extLst>
              <a:ext uri="{FF2B5EF4-FFF2-40B4-BE49-F238E27FC236}">
                <a16:creationId xmlns:a16="http://schemas.microsoft.com/office/drawing/2014/main" id="{ACFA8520-D171-9D30-2160-B13C15E332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CB61F95-D167-89F4-902D-9BB8D469E42A}"/>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57568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7109-3324-315E-F134-C991ACED0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5FAC1D63-02E3-506A-7F64-D11F5C09CC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17EE4-039E-EE61-147B-55C2AB88029C}"/>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5" name="Footer Placeholder 4">
            <a:extLst>
              <a:ext uri="{FF2B5EF4-FFF2-40B4-BE49-F238E27FC236}">
                <a16:creationId xmlns:a16="http://schemas.microsoft.com/office/drawing/2014/main" id="{D4753889-7E1E-A04E-3A64-A5BA0566E51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C3B36F0-7A0B-B96D-0BB3-DA06FF3859A6}"/>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226081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544C-BE08-FE9B-2BC5-1BFB07CA67E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562E938-4946-D9E8-8B11-C9A05E5BB0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C1EDEDDE-0004-3A5F-74C6-7357A0569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678B03C9-1D57-1850-A5F5-11F0A8C1D171}"/>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6" name="Footer Placeholder 5">
            <a:extLst>
              <a:ext uri="{FF2B5EF4-FFF2-40B4-BE49-F238E27FC236}">
                <a16:creationId xmlns:a16="http://schemas.microsoft.com/office/drawing/2014/main" id="{98E5619A-7EB8-4222-6582-1FE4425CB8C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B07BC30-F149-D656-73F3-6A24355CC404}"/>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64852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66F9-B81E-119A-D3EA-96B141DDBDA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8AD780B-9818-8EC0-A05D-C12FD80C8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7E812A-1037-138A-2D3C-F27BA19FC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890F514-059F-E22C-0E19-A911014E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71601-CB07-4EF6-D03E-2FF341E5B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D138305-F7B6-CAD9-AB13-6DDE928EB09E}"/>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8" name="Footer Placeholder 7">
            <a:extLst>
              <a:ext uri="{FF2B5EF4-FFF2-40B4-BE49-F238E27FC236}">
                <a16:creationId xmlns:a16="http://schemas.microsoft.com/office/drawing/2014/main" id="{08041CD3-6A12-B7A8-F6A8-71641B71E54C}"/>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0C71BCA4-7D2B-1E19-E059-405A14BC5E63}"/>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35136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B13C-509E-FCB2-EA97-CEACE12AB46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557FE26-D5E3-5A7C-A683-4C8B4F659764}"/>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4" name="Footer Placeholder 3">
            <a:extLst>
              <a:ext uri="{FF2B5EF4-FFF2-40B4-BE49-F238E27FC236}">
                <a16:creationId xmlns:a16="http://schemas.microsoft.com/office/drawing/2014/main" id="{8F89C284-B59E-8BD5-D96C-836E4D1FD8D5}"/>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F14A9358-AFF1-E6A9-BE04-5CDD156C9177}"/>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76750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33F70-48B8-8ABC-5583-B048EAA5829B}"/>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3" name="Footer Placeholder 2">
            <a:extLst>
              <a:ext uri="{FF2B5EF4-FFF2-40B4-BE49-F238E27FC236}">
                <a16:creationId xmlns:a16="http://schemas.microsoft.com/office/drawing/2014/main" id="{2CA4E8FB-EDD7-5D19-9EC1-BCD060707B2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D32AC46F-1C3B-1439-4477-AA2EAFC7A70C}"/>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54526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29F1-D5D8-ADE5-5867-E2722C64D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5745F4A-265B-E6FE-66DD-661F9763E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C8941119-D1A6-BFE6-F78D-588BB646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0AF1E-5975-B6D9-0654-9D9512048E93}"/>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6" name="Footer Placeholder 5">
            <a:extLst>
              <a:ext uri="{FF2B5EF4-FFF2-40B4-BE49-F238E27FC236}">
                <a16:creationId xmlns:a16="http://schemas.microsoft.com/office/drawing/2014/main" id="{274D3576-E86A-EF7E-2280-D95A36DC731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99A04CE-602F-CC40-A738-78688A47DFDD}"/>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138907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9BF2-0EA0-2694-C220-1F3D2C521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BDAD0AE-4B34-386B-F703-ADAF66196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84A5BCA-3D8C-1130-43CD-8C10BD44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0AC5B-737A-B2EE-4883-C4040C3E4C14}"/>
              </a:ext>
            </a:extLst>
          </p:cNvPr>
          <p:cNvSpPr>
            <a:spLocks noGrp="1"/>
          </p:cNvSpPr>
          <p:nvPr>
            <p:ph type="dt" sz="half" idx="10"/>
          </p:nvPr>
        </p:nvSpPr>
        <p:spPr/>
        <p:txBody>
          <a:bodyPr/>
          <a:lstStyle/>
          <a:p>
            <a:fld id="{9013DDA7-C8B3-46BB-9678-8BFAC7A219A5}" type="datetimeFigureOut">
              <a:rPr lang="en-NG" smtClean="0"/>
              <a:t>08/07/2024</a:t>
            </a:fld>
            <a:endParaRPr lang="en-NG"/>
          </a:p>
        </p:txBody>
      </p:sp>
      <p:sp>
        <p:nvSpPr>
          <p:cNvPr id="6" name="Footer Placeholder 5">
            <a:extLst>
              <a:ext uri="{FF2B5EF4-FFF2-40B4-BE49-F238E27FC236}">
                <a16:creationId xmlns:a16="http://schemas.microsoft.com/office/drawing/2014/main" id="{000C1AED-E25A-3C5D-FBE5-C5076AC5940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DE2AC0F-B1C2-B501-C52B-F983D6563046}"/>
              </a:ext>
            </a:extLst>
          </p:cNvPr>
          <p:cNvSpPr>
            <a:spLocks noGrp="1"/>
          </p:cNvSpPr>
          <p:nvPr>
            <p:ph type="sldNum" sz="quarter" idx="12"/>
          </p:nvPr>
        </p:nvSpPr>
        <p:spPr/>
        <p:txBody>
          <a:bodyPr/>
          <a:lstStyle/>
          <a:p>
            <a:fld id="{B4BA5537-7431-4CCD-816F-C6D2255D3110}" type="slidenum">
              <a:rPr lang="en-NG" smtClean="0"/>
              <a:t>‹#›</a:t>
            </a:fld>
            <a:endParaRPr lang="en-NG"/>
          </a:p>
        </p:txBody>
      </p:sp>
    </p:spTree>
    <p:extLst>
      <p:ext uri="{BB962C8B-B14F-4D97-AF65-F5344CB8AC3E}">
        <p14:creationId xmlns:p14="http://schemas.microsoft.com/office/powerpoint/2010/main" val="78880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EFB77-AA4A-D2BC-2FF4-EE8DE9658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2A59EB0-9EA3-3D53-70B4-0E96544C9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76EBF31-03FD-E4F8-22DB-5DF4633A0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13DDA7-C8B3-46BB-9678-8BFAC7A219A5}" type="datetimeFigureOut">
              <a:rPr lang="en-NG" smtClean="0"/>
              <a:t>08/07/2024</a:t>
            </a:fld>
            <a:endParaRPr lang="en-NG"/>
          </a:p>
        </p:txBody>
      </p:sp>
      <p:sp>
        <p:nvSpPr>
          <p:cNvPr id="5" name="Footer Placeholder 4">
            <a:extLst>
              <a:ext uri="{FF2B5EF4-FFF2-40B4-BE49-F238E27FC236}">
                <a16:creationId xmlns:a16="http://schemas.microsoft.com/office/drawing/2014/main" id="{E5F1EE1F-FAA6-1FC1-9B0F-510FC8297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E8B61607-020C-97E1-C84B-CA58BEE09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BA5537-7431-4CCD-816F-C6D2255D3110}" type="slidenum">
              <a:rPr lang="en-NG" smtClean="0"/>
              <a:t>‹#›</a:t>
            </a:fld>
            <a:endParaRPr lang="en-NG"/>
          </a:p>
        </p:txBody>
      </p:sp>
    </p:spTree>
    <p:extLst>
      <p:ext uri="{BB962C8B-B14F-4D97-AF65-F5344CB8AC3E}">
        <p14:creationId xmlns:p14="http://schemas.microsoft.com/office/powerpoint/2010/main" val="249688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tmp" /><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1F4A-A9FA-6216-E360-E30176B1A2FD}"/>
              </a:ext>
            </a:extLst>
          </p:cNvPr>
          <p:cNvSpPr>
            <a:spLocks noGrp="1"/>
          </p:cNvSpPr>
          <p:nvPr>
            <p:ph type="ctrTitle"/>
          </p:nvPr>
        </p:nvSpPr>
        <p:spPr/>
        <p:txBody>
          <a:bodyPr>
            <a:normAutofit fontScale="90000"/>
          </a:bodyPr>
          <a:lstStyle/>
          <a:p>
            <a:r>
              <a:rPr lang="en-US" b="1" dirty="0"/>
              <a:t>DEVELOPMENT OF A GENERATOR </a:t>
            </a:r>
            <a:r>
              <a:rPr lang="en-GB" b="1" dirty="0"/>
              <a:t>MONITORING AND CONTROL</a:t>
            </a:r>
            <a:r>
              <a:rPr lang="en-US" b="1" dirty="0"/>
              <a:t> SYSTEM</a:t>
            </a:r>
            <a:endParaRPr lang="en-NG" b="1" dirty="0"/>
          </a:p>
        </p:txBody>
      </p:sp>
      <p:sp>
        <p:nvSpPr>
          <p:cNvPr id="3" name="Subtitle 2">
            <a:extLst>
              <a:ext uri="{FF2B5EF4-FFF2-40B4-BE49-F238E27FC236}">
                <a16:creationId xmlns:a16="http://schemas.microsoft.com/office/drawing/2014/main" id="{18283059-3578-63BF-BC7E-47C48D808C7B}"/>
              </a:ext>
            </a:extLst>
          </p:cNvPr>
          <p:cNvSpPr>
            <a:spLocks noGrp="1"/>
          </p:cNvSpPr>
          <p:nvPr>
            <p:ph type="subTitle" idx="1"/>
          </p:nvPr>
        </p:nvSpPr>
        <p:spPr/>
        <p:txBody>
          <a:bodyPr>
            <a:normAutofit lnSpcReduction="10000"/>
          </a:bodyPr>
          <a:lstStyle/>
          <a:p>
            <a:r>
              <a:rPr lang="en-US" dirty="0"/>
              <a:t>Name: Kekere-Ekun Ibraheem </a:t>
            </a:r>
            <a:r>
              <a:rPr lang="en-US" dirty="0" err="1"/>
              <a:t>Ayoola</a:t>
            </a:r>
            <a:endParaRPr lang="en-US" dirty="0"/>
          </a:p>
          <a:p>
            <a:r>
              <a:rPr lang="en-US" dirty="0"/>
              <a:t>Matric Number: 18/30GR038</a:t>
            </a:r>
          </a:p>
          <a:p>
            <a:r>
              <a:rPr lang="en-US" dirty="0"/>
              <a:t>Supervisor: Engr. J.A. Adesina</a:t>
            </a:r>
          </a:p>
          <a:p>
            <a:r>
              <a:rPr lang="en-US" dirty="0"/>
              <a:t>Date: 07/08/2024</a:t>
            </a:r>
            <a:endParaRPr lang="en-NG" dirty="0"/>
          </a:p>
          <a:p>
            <a:endParaRPr lang="en-NG" dirty="0"/>
          </a:p>
        </p:txBody>
      </p:sp>
    </p:spTree>
    <p:extLst>
      <p:ext uri="{BB962C8B-B14F-4D97-AF65-F5344CB8AC3E}">
        <p14:creationId xmlns:p14="http://schemas.microsoft.com/office/powerpoint/2010/main" val="143692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4" name="Title 3">
            <a:extLst>
              <a:ext uri="{FF2B5EF4-FFF2-40B4-BE49-F238E27FC236}">
                <a16:creationId xmlns:a16="http://schemas.microsoft.com/office/drawing/2014/main" id="{2B049CFA-4BED-29AB-299B-B71BFCCF906C}"/>
              </a:ext>
            </a:extLst>
          </p:cNvPr>
          <p:cNvSpPr>
            <a:spLocks noGrp="1"/>
          </p:cNvSpPr>
          <p:nvPr>
            <p:ph type="title"/>
          </p:nvPr>
        </p:nvSpPr>
        <p:spPr>
          <a:xfrm>
            <a:off x="371364" y="123256"/>
            <a:ext cx="7655427" cy="739881"/>
          </a:xfrm>
        </p:spPr>
        <p:txBody>
          <a:bodyPr vert="horz" lIns="91440" tIns="45720" rIns="91440" bIns="45720" rtlCol="0" anchor="b">
            <a:normAutofit/>
          </a:bodyPr>
          <a:lstStyle/>
          <a:p>
            <a:r>
              <a:rPr lang="en-US" sz="3600" b="1" dirty="0">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46A944AD-851E-5280-C639-76C7E9BE9EAD}"/>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41104" y="924934"/>
            <a:ext cx="5353035" cy="5353035"/>
          </a:xfrm>
          <a:prstGeom prst="rect">
            <a:avLst/>
          </a:prstGeom>
        </p:spPr>
      </p:pic>
      <p:pic>
        <p:nvPicPr>
          <p:cNvPr id="7" name="Picture 6">
            <a:extLst>
              <a:ext uri="{FF2B5EF4-FFF2-40B4-BE49-F238E27FC236}">
                <a16:creationId xmlns:a16="http://schemas.microsoft.com/office/drawing/2014/main" id="{332F0AB0-15B0-EFD8-B546-C5FE2B8293D4}"/>
              </a:ext>
            </a:extLst>
          </p:cNvPr>
          <p:cNvPicPr>
            <a:picLocks noChangeAspect="1"/>
          </p:cNvPicPr>
          <p:nvPr/>
        </p:nvPicPr>
        <p:blipFill>
          <a:blip r:embed="rId3"/>
          <a:srcRect/>
          <a:stretch/>
        </p:blipFill>
        <p:spPr>
          <a:xfrm>
            <a:off x="6073026" y="924934"/>
            <a:ext cx="5353035" cy="5353035"/>
          </a:xfrm>
          <a:prstGeom prst="rect">
            <a:avLst/>
          </a:prstGeom>
        </p:spPr>
      </p:pic>
      <p:sp>
        <p:nvSpPr>
          <p:cNvPr id="36" name="Freeform: Shape 3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90EBA63-3C1E-2E78-E0B8-C61A7CABD15A}"/>
              </a:ext>
            </a:extLst>
          </p:cNvPr>
          <p:cNvSpPr txBox="1">
            <a:spLocks/>
          </p:cNvSpPr>
          <p:nvPr/>
        </p:nvSpPr>
        <p:spPr>
          <a:xfrm>
            <a:off x="4380755" y="6277970"/>
            <a:ext cx="3430489" cy="456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cs typeface="Times New Roman" panose="02020603050405020304" pitchFamily="18" charset="0"/>
              </a:rPr>
              <a:t>Figure 3: Block diagram of the system</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49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257A4F46-6D12-7A1C-F96B-B68130D28B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968" y="89303"/>
            <a:ext cx="7270955" cy="6660728"/>
          </a:xfrm>
          <a:prstGeom prst="rect">
            <a:avLst/>
          </a:prstGeom>
        </p:spPr>
      </p:pic>
      <p:sp>
        <p:nvSpPr>
          <p:cNvPr id="6" name="Title 1">
            <a:extLst>
              <a:ext uri="{FF2B5EF4-FFF2-40B4-BE49-F238E27FC236}">
                <a16:creationId xmlns:a16="http://schemas.microsoft.com/office/drawing/2014/main" id="{D994A535-9E1E-A284-825F-8FB1DA15761A}"/>
              </a:ext>
            </a:extLst>
          </p:cNvPr>
          <p:cNvSpPr txBox="1">
            <a:spLocks/>
          </p:cNvSpPr>
          <p:nvPr/>
        </p:nvSpPr>
        <p:spPr>
          <a:xfrm>
            <a:off x="8079340" y="6293256"/>
            <a:ext cx="3430489" cy="4567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cs typeface="Times New Roman" panose="02020603050405020304" pitchFamily="18" charset="0"/>
              </a:rPr>
              <a:t>Figure 4: System flowchart</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968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EB5BD1-22EE-B871-CFD4-4F131426A0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8788" y="478303"/>
            <a:ext cx="10461155" cy="5979892"/>
          </a:xfrm>
          <a:prstGeom prst="rect">
            <a:avLst/>
          </a:prstGeom>
        </p:spPr>
      </p:pic>
      <p:sp>
        <p:nvSpPr>
          <p:cNvPr id="4" name="Title 3">
            <a:extLst>
              <a:ext uri="{FF2B5EF4-FFF2-40B4-BE49-F238E27FC236}">
                <a16:creationId xmlns:a16="http://schemas.microsoft.com/office/drawing/2014/main" id="{BF19D23E-4708-502C-F249-C8D1BAE449BA}"/>
              </a:ext>
            </a:extLst>
          </p:cNvPr>
          <p:cNvSpPr>
            <a:spLocks noGrp="1"/>
          </p:cNvSpPr>
          <p:nvPr>
            <p:ph type="title"/>
          </p:nvPr>
        </p:nvSpPr>
        <p:spPr>
          <a:xfrm>
            <a:off x="148788" y="0"/>
            <a:ext cx="7616355" cy="493004"/>
          </a:xfrm>
        </p:spPr>
        <p:txBody>
          <a:bodyPr>
            <a:normAutofit fontScale="90000"/>
          </a:bodyPr>
          <a:lstStyle/>
          <a:p>
            <a:r>
              <a:rPr lang="en-US" b="1"/>
              <a:t>Methodology: Circuit Diagram</a:t>
            </a:r>
            <a:endParaRPr lang="en-NG" b="1" dirty="0"/>
          </a:p>
        </p:txBody>
      </p:sp>
      <p:sp>
        <p:nvSpPr>
          <p:cNvPr id="6" name="Title 1">
            <a:extLst>
              <a:ext uri="{FF2B5EF4-FFF2-40B4-BE49-F238E27FC236}">
                <a16:creationId xmlns:a16="http://schemas.microsoft.com/office/drawing/2014/main" id="{3B6A53CC-1EFE-6A1C-BC61-D320EE079AAC}"/>
              </a:ext>
            </a:extLst>
          </p:cNvPr>
          <p:cNvSpPr txBox="1">
            <a:spLocks/>
          </p:cNvSpPr>
          <p:nvPr/>
        </p:nvSpPr>
        <p:spPr>
          <a:xfrm>
            <a:off x="4406908" y="6412336"/>
            <a:ext cx="2269663" cy="4456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cs typeface="Times New Roman" panose="02020603050405020304" pitchFamily="18" charset="0"/>
              </a:rPr>
              <a:t>Figure 5: Circuit Diagram</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39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EDDB-FE1A-5F89-12C5-F0CC92B6A3F6}"/>
              </a:ext>
            </a:extLst>
          </p:cNvPr>
          <p:cNvSpPr>
            <a:spLocks noGrp="1"/>
          </p:cNvSpPr>
          <p:nvPr>
            <p:ph type="title"/>
          </p:nvPr>
        </p:nvSpPr>
        <p:spPr>
          <a:xfrm>
            <a:off x="838200" y="-171143"/>
            <a:ext cx="10515600" cy="990191"/>
          </a:xfrm>
        </p:spPr>
        <p:txBody>
          <a:bodyPr/>
          <a:lstStyle/>
          <a:p>
            <a:r>
              <a:rPr lang="en-GB" b="1" dirty="0">
                <a:latin typeface="Times New Roman" panose="02020603050405020304" pitchFamily="18" charset="0"/>
                <a:cs typeface="Times New Roman" panose="02020603050405020304" pitchFamily="18" charset="0"/>
              </a:rPr>
              <a:t>RESULTS AND DISCUSSION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B77532-2A17-C371-3F8F-546D823D3667}"/>
              </a:ext>
            </a:extLst>
          </p:cNvPr>
          <p:cNvSpPr>
            <a:spLocks noGrp="1"/>
          </p:cNvSpPr>
          <p:nvPr>
            <p:ph idx="1"/>
          </p:nvPr>
        </p:nvSpPr>
        <p:spPr>
          <a:xfrm>
            <a:off x="838200" y="709028"/>
            <a:ext cx="10515600" cy="5467936"/>
          </a:xfrm>
        </p:spPr>
        <p:txBody>
          <a:bodyPr>
            <a:normAutofit fontScale="92500" lnSpcReduction="10000"/>
          </a:bodyPr>
          <a:lstStyle/>
          <a:p>
            <a:pPr marL="0" indent="0">
              <a:buNone/>
            </a:pPr>
            <a:r>
              <a:rPr lang="en-GB" b="1" dirty="0">
                <a:latin typeface="Times New Roman" panose="02020603050405020304" pitchFamily="18" charset="0"/>
                <a:cs typeface="Times New Roman" panose="02020603050405020304" pitchFamily="18" charset="0"/>
              </a:rPr>
              <a:t>Results</a:t>
            </a:r>
          </a:p>
          <a:p>
            <a:r>
              <a:rPr lang="en-GB" dirty="0">
                <a:latin typeface="Times New Roman" panose="02020603050405020304" pitchFamily="18" charset="0"/>
                <a:cs typeface="Times New Roman" panose="02020603050405020304" pitchFamily="18" charset="0"/>
              </a:rPr>
              <a:t>The user interface, facilitated through the MQTT protocol, allowed for remote monitoring and control of the system.
The ESP8266 microcontroller and associated components, including relays were tested for operational reliability. The relays were able to activate and deactivate corresponding devices, such as the simulated generator starter and fuel valve, as expected.
All sensors and actuators were thoroughly tested. They demonstrated accurate and reliable readings, which were successfully transmitted to the monitoring system</a:t>
            </a:r>
          </a:p>
          <a:p>
            <a:pPr marL="0" indent="0">
              <a:buNone/>
            </a:pPr>
            <a:r>
              <a:rPr lang="en-GB" b="1" dirty="0">
                <a:latin typeface="Times New Roman" panose="02020603050405020304" pitchFamily="18" charset="0"/>
                <a:cs typeface="Times New Roman" panose="02020603050405020304" pitchFamily="18" charset="0"/>
              </a:rPr>
              <a:t>Discussion</a:t>
            </a:r>
            <a:r>
              <a:rPr lang="en-GB" dirty="0">
                <a:latin typeface="Times New Roman" panose="02020603050405020304" pitchFamily="18" charset="0"/>
                <a:cs typeface="Times New Roman" panose="02020603050405020304" pitchFamily="18" charset="0"/>
              </a:rPr>
              <a:t>: The system’s sensors, board components, and user interface demonstrated reliable functionality and </a:t>
            </a:r>
            <a:r>
              <a:rPr lang="en-GB">
                <a:latin typeface="Times New Roman" panose="02020603050405020304" pitchFamily="18" charset="0"/>
                <a:cs typeface="Times New Roman" panose="02020603050405020304" pitchFamily="18" charset="0"/>
              </a:rPr>
              <a:t>accurate remote-control </a:t>
            </a:r>
            <a:r>
              <a:rPr lang="en-GB" dirty="0">
                <a:latin typeface="Times New Roman" panose="02020603050405020304" pitchFamily="18" charset="0"/>
                <a:cs typeface="Times New Roman" panose="02020603050405020304" pitchFamily="18" charset="0"/>
              </a:rPr>
              <a:t>capabilities. The testing confirmed that the components effectively communicate and work together to monitor and control generator operations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01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D62-19A1-6FC5-7197-C521321B7C01}"/>
              </a:ext>
            </a:extLst>
          </p:cNvPr>
          <p:cNvSpPr>
            <a:spLocks noGrp="1"/>
          </p:cNvSpPr>
          <p:nvPr>
            <p:ph type="title"/>
          </p:nvPr>
        </p:nvSpPr>
        <p:spPr>
          <a:xfrm>
            <a:off x="838200" y="0"/>
            <a:ext cx="3978292" cy="1259134"/>
          </a:xfrm>
        </p:spPr>
        <p:txBody>
          <a:bodyPr/>
          <a:lstStyle/>
          <a:p>
            <a:r>
              <a:rPr lang="en-GB"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34666-6679-B60D-62F4-72B9E5776760}"/>
              </a:ext>
            </a:extLst>
          </p:cNvPr>
          <p:cNvSpPr>
            <a:spLocks noGrp="1"/>
          </p:cNvSpPr>
          <p:nvPr>
            <p:ph idx="1"/>
          </p:nvPr>
        </p:nvSpPr>
        <p:spPr>
          <a:xfrm>
            <a:off x="838200" y="1825625"/>
            <a:ext cx="10515600" cy="3015316"/>
          </a:xfrm>
        </p:spPr>
        <p:txBody>
          <a:bodyPr/>
          <a:lstStyle/>
          <a:p>
            <a:r>
              <a:rPr lang="en-GB" dirty="0">
                <a:latin typeface="Times New Roman" panose="02020603050405020304" pitchFamily="18" charset="0"/>
                <a:cs typeface="Times New Roman" panose="02020603050405020304" pitchFamily="18" charset="0"/>
              </a:rPr>
              <a:t>The project developed and tested a comprehensive system for monitoring and controlling gasoline generators. The system’s performance in terms of component functionality, and user interface efficiency met the expected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492F-D253-EFC0-C3FD-D52ADB0BA951}"/>
              </a:ext>
            </a:extLst>
          </p:cNvPr>
          <p:cNvSpPr>
            <a:spLocks noGrp="1"/>
          </p:cNvSpPr>
          <p:nvPr>
            <p:ph type="title"/>
          </p:nvPr>
        </p:nvSpPr>
        <p:spPr>
          <a:xfrm>
            <a:off x="585567" y="0"/>
            <a:ext cx="11020865" cy="647749"/>
          </a:xfrm>
        </p:spPr>
        <p:txBody>
          <a:bodyPr>
            <a:normAutofit fontScale="90000"/>
          </a:bodyPr>
          <a:lstStyle/>
          <a:p>
            <a:r>
              <a:rPr lang="en-US" dirty="0"/>
              <a:t>References</a:t>
            </a:r>
            <a:endParaRPr lang="en-NG" dirty="0"/>
          </a:p>
        </p:txBody>
      </p:sp>
      <p:sp>
        <p:nvSpPr>
          <p:cNvPr id="7" name="Content Placeholder 6">
            <a:extLst>
              <a:ext uri="{FF2B5EF4-FFF2-40B4-BE49-F238E27FC236}">
                <a16:creationId xmlns:a16="http://schemas.microsoft.com/office/drawing/2014/main" id="{31968779-4F8F-0D93-B607-95CFAF7F7C29}"/>
              </a:ext>
            </a:extLst>
          </p:cNvPr>
          <p:cNvSpPr>
            <a:spLocks noGrp="1"/>
          </p:cNvSpPr>
          <p:nvPr>
            <p:ph idx="1"/>
          </p:nvPr>
        </p:nvSpPr>
        <p:spPr>
          <a:xfrm>
            <a:off x="604911" y="689000"/>
            <a:ext cx="11451100" cy="6127750"/>
          </a:xfrm>
        </p:spPr>
        <p:txBody>
          <a:bodyPr>
            <a:noAutofit/>
          </a:bodyPr>
          <a:lstStyle/>
          <a:p>
            <a:pPr marL="0" indent="0">
              <a:buNone/>
            </a:pPr>
            <a:r>
              <a:rPr lang="en-US" sz="1900" dirty="0" err="1"/>
              <a:t>Ajibade</a:t>
            </a:r>
            <a:r>
              <a:rPr lang="en-US" sz="1900" dirty="0"/>
              <a:t>, A. (2017). Nigeria Imports 70M Generators. </a:t>
            </a:r>
            <a:r>
              <a:rPr lang="en-US" sz="1900" i="1" dirty="0"/>
              <a:t>The Nation</a:t>
            </a:r>
            <a:r>
              <a:rPr lang="en-US" sz="1900" dirty="0"/>
              <a:t>.</a:t>
            </a:r>
          </a:p>
          <a:p>
            <a:pPr marL="0" indent="0">
              <a:buNone/>
            </a:pPr>
            <a:r>
              <a:rPr lang="en-US" sz="1900" dirty="0" err="1"/>
              <a:t>Fakehinde</a:t>
            </a:r>
            <a:r>
              <a:rPr lang="en-US" sz="1900" dirty="0"/>
              <a:t>, O.B., </a:t>
            </a:r>
            <a:r>
              <a:rPr lang="en-US" sz="1900" dirty="0" err="1"/>
              <a:t>Fayomi</a:t>
            </a:r>
            <a:r>
              <a:rPr lang="en-US" sz="1900" dirty="0"/>
              <a:t>, O.S., </a:t>
            </a:r>
            <a:r>
              <a:rPr lang="en-US" sz="1900" dirty="0" err="1"/>
              <a:t>Efemwenkieki</a:t>
            </a:r>
            <a:r>
              <a:rPr lang="en-US" sz="1900" dirty="0"/>
              <a:t>, U.K., </a:t>
            </a:r>
            <a:r>
              <a:rPr lang="en-US" sz="1900" dirty="0" err="1"/>
              <a:t>Babaremu</a:t>
            </a:r>
            <a:r>
              <a:rPr lang="en-US" sz="1900" dirty="0"/>
              <a:t>, K.O., Kolawole, D.O., &amp; Oyedepo, S.O. (2019). Viability of hydroelectricity in Nigeria and the future prospect. </a:t>
            </a:r>
            <a:r>
              <a:rPr lang="en-US" sz="1900" i="1" dirty="0"/>
              <a:t>Energy Procedia</a:t>
            </a:r>
            <a:r>
              <a:rPr lang="en-US" sz="1900" dirty="0"/>
              <a:t>, 157, 871-878.</a:t>
            </a:r>
          </a:p>
          <a:p>
            <a:pPr marL="0" indent="0">
              <a:buNone/>
            </a:pPr>
            <a:r>
              <a:rPr lang="en-US" sz="1900" dirty="0"/>
              <a:t>Babatunde, O.M., </a:t>
            </a:r>
            <a:r>
              <a:rPr lang="en-US" sz="1900" dirty="0" err="1"/>
              <a:t>Adedoja</a:t>
            </a:r>
            <a:r>
              <a:rPr lang="en-US" sz="1900" dirty="0"/>
              <a:t>, O.S., Babatunde, D.E., &amp; </a:t>
            </a:r>
            <a:r>
              <a:rPr lang="en-US" sz="1900" dirty="0" err="1"/>
              <a:t>Denwigwe</a:t>
            </a:r>
            <a:r>
              <a:rPr lang="en-US" sz="1900" dirty="0"/>
              <a:t>, I.H. (2019). Off‐grid hybrid renewable energy system for rural healthcare centers: A case study in Nigeria. </a:t>
            </a:r>
            <a:r>
              <a:rPr lang="en-US" sz="1900" i="1" dirty="0"/>
              <a:t>Energy Science and Engineering</a:t>
            </a:r>
            <a:r>
              <a:rPr lang="en-US" sz="1900" dirty="0"/>
              <a:t>, 7(3), 676-693.</a:t>
            </a:r>
          </a:p>
          <a:p>
            <a:pPr marL="0" indent="0">
              <a:buNone/>
            </a:pPr>
            <a:r>
              <a:rPr lang="en-US" sz="1900" dirty="0"/>
              <a:t>National Bureau of Statistics. (2019). LSMS Integrated Surveys on Agriculture: Nigeria General Household Survey Panel, Wave 4, 2019. Retrieved from https://www.nigerianstat.gov.ng/pdfuploads/LSMS_Integrated_Panel_Survey_Report.pdf</a:t>
            </a:r>
          </a:p>
          <a:p>
            <a:pPr marL="0" indent="0">
              <a:buNone/>
            </a:pPr>
            <a:r>
              <a:rPr lang="en-US" sz="1900" dirty="0"/>
              <a:t>Kalamkar, P., Waghmare, R., </a:t>
            </a:r>
            <a:r>
              <a:rPr lang="en-US" sz="1900" dirty="0" err="1"/>
              <a:t>Kendre</a:t>
            </a:r>
            <a:r>
              <a:rPr lang="en-US" sz="1900" dirty="0"/>
              <a:t>, P., &amp; </a:t>
            </a:r>
            <a:r>
              <a:rPr lang="en-US" sz="1900" dirty="0" err="1"/>
              <a:t>Surwade</a:t>
            </a:r>
            <a:r>
              <a:rPr lang="en-US" sz="1900" dirty="0"/>
              <a:t>, N. (2017). Intelligent Smart Fault Monitoring System for Generator. </a:t>
            </a:r>
            <a:r>
              <a:rPr lang="en-US" sz="1900" i="1" dirty="0"/>
              <a:t>International Journal of Advance Research and Innovative Ideas in Education</a:t>
            </a:r>
            <a:r>
              <a:rPr lang="en-US" sz="1900" dirty="0"/>
              <a:t>, 3(3), 1869-1873.</a:t>
            </a:r>
          </a:p>
          <a:p>
            <a:pPr marL="0" indent="0">
              <a:buNone/>
            </a:pPr>
            <a:r>
              <a:rPr lang="en-US" sz="1900" dirty="0"/>
              <a:t>Boopathi, S., </a:t>
            </a:r>
            <a:r>
              <a:rPr lang="en-US" sz="1900" dirty="0" err="1"/>
              <a:t>Jagadeeshraja</a:t>
            </a:r>
            <a:r>
              <a:rPr lang="en-US" sz="1900" dirty="0"/>
              <a:t>, M., </a:t>
            </a:r>
            <a:r>
              <a:rPr lang="en-US" sz="1900" dirty="0" err="1"/>
              <a:t>Manivannan</a:t>
            </a:r>
            <a:r>
              <a:rPr lang="en-US" sz="1900" dirty="0"/>
              <a:t>, L., &amp; </a:t>
            </a:r>
            <a:r>
              <a:rPr lang="en-US" sz="1900" dirty="0" err="1"/>
              <a:t>Dhanasu</a:t>
            </a:r>
            <a:r>
              <a:rPr lang="en-US" sz="1900" dirty="0"/>
              <a:t>, M. (2015). Smart Generator Monitoring System in Industry Using Microcontroller. </a:t>
            </a:r>
            <a:r>
              <a:rPr lang="en-US" sz="1900" i="1" dirty="0"/>
              <a:t>American Journal of Electrical Power and Energy Systems</a:t>
            </a:r>
            <a:r>
              <a:rPr lang="en-US" sz="1900" dirty="0"/>
              <a:t>, 4(4), 45-50. </a:t>
            </a:r>
            <a:r>
              <a:rPr lang="en-US" sz="1900" dirty="0" err="1"/>
              <a:t>doi</a:t>
            </a:r>
            <a:r>
              <a:rPr lang="en-US" sz="1900" dirty="0"/>
              <a:t>: 10.11648/j.epes.20150404.13</a:t>
            </a:r>
          </a:p>
          <a:p>
            <a:pPr marL="0" indent="0">
              <a:buNone/>
            </a:pPr>
            <a:r>
              <a:rPr lang="en-US" sz="1900" dirty="0"/>
              <a:t>Tahir, M., Mustafa, S. M. N., Enam, R. N., </a:t>
            </a:r>
            <a:r>
              <a:rPr lang="en-US" sz="1900" dirty="0" err="1"/>
              <a:t>Ismat</a:t>
            </a:r>
            <a:r>
              <a:rPr lang="en-US" sz="1900" dirty="0"/>
              <a:t>, N., &amp; Rizvi, H. H. (2022). Real Time Monitoring and Control of Electrical Diesel Generator through Internet of Things. </a:t>
            </a:r>
            <a:r>
              <a:rPr lang="en-US" sz="1900" i="1" dirty="0"/>
              <a:t>Pakistan Journal of Engineering</a:t>
            </a:r>
            <a:r>
              <a:rPr lang="en-US" sz="1900" dirty="0"/>
              <a:t>, 5(2), 112-118.</a:t>
            </a:r>
          </a:p>
          <a:p>
            <a:pPr marL="0" indent="0">
              <a:buNone/>
            </a:pPr>
            <a:r>
              <a:rPr lang="en-US" sz="1900" dirty="0" err="1"/>
              <a:t>Septian</a:t>
            </a:r>
            <a:r>
              <a:rPr lang="en-US" sz="1900" dirty="0"/>
              <a:t>, B., Rakesh, P., &amp; </a:t>
            </a:r>
            <a:r>
              <a:rPr lang="en-US" sz="1900" dirty="0" err="1"/>
              <a:t>Dhora</a:t>
            </a:r>
            <a:r>
              <a:rPr lang="en-US" sz="1900" dirty="0"/>
              <a:t>, S. R. (2020). IoT Based Power Monitoring System for Diesel Generator. </a:t>
            </a:r>
            <a:r>
              <a:rPr lang="en-US" sz="1900" i="1" dirty="0"/>
              <a:t>IEEE International Conference on Recent Advances and Innovations in Engineering (ICRAIE) </a:t>
            </a:r>
            <a:r>
              <a:rPr lang="en-US" sz="1900" dirty="0"/>
              <a:t>(pp. 1-6). DOI: 10.1109/ICRAIE51050.2020.9358316</a:t>
            </a:r>
          </a:p>
          <a:p>
            <a:pPr marL="0" indent="0">
              <a:buNone/>
            </a:pPr>
            <a:r>
              <a:rPr lang="en-US" sz="1900" dirty="0" err="1"/>
              <a:t>Obikoya</a:t>
            </a:r>
            <a:r>
              <a:rPr lang="en-US" sz="1900" dirty="0"/>
              <a:t>. (2014). </a:t>
            </a:r>
            <a:r>
              <a:rPr lang="en-US" sz="1900" i="1" dirty="0"/>
              <a:t>EURASIP Journal on Wireless Communications and Networking</a:t>
            </a:r>
            <a:r>
              <a:rPr lang="en-US" sz="1900" dirty="0"/>
              <a:t>, 2014:76.</a:t>
            </a:r>
            <a:endParaRPr lang="en-NG" sz="1900" dirty="0"/>
          </a:p>
        </p:txBody>
      </p:sp>
    </p:spTree>
    <p:extLst>
      <p:ext uri="{BB962C8B-B14F-4D97-AF65-F5344CB8AC3E}">
        <p14:creationId xmlns:p14="http://schemas.microsoft.com/office/powerpoint/2010/main" val="409608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F6D8-C789-841D-1003-BC84F6F3F3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Presentation Outline</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BD8F63-6CED-85C8-F578-CD8C4A4AB0A0}"/>
              </a:ext>
            </a:extLst>
          </p:cNvPr>
          <p:cNvSpPr>
            <a:spLocks noGrp="1"/>
          </p:cNvSpPr>
          <p:nvPr>
            <p:ph idx="1"/>
          </p:nvPr>
        </p:nvSpPr>
        <p:spPr>
          <a:xfrm>
            <a:off x="838200" y="1825625"/>
            <a:ext cx="10515600" cy="466725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Background</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Aims and Objectives</a:t>
            </a:r>
          </a:p>
          <a:p>
            <a:r>
              <a:rPr lang="en-US" dirty="0">
                <a:latin typeface="Times New Roman" panose="02020603050405020304" pitchFamily="18" charset="0"/>
                <a:cs typeface="Times New Roman" panose="02020603050405020304" pitchFamily="18" charset="0"/>
              </a:rPr>
              <a:t>Significance of Project</a:t>
            </a:r>
          </a:p>
          <a:p>
            <a:r>
              <a:rPr lang="en-US" dirty="0">
                <a:latin typeface="Times New Roman" panose="02020603050405020304" pitchFamily="18" charset="0"/>
                <a:cs typeface="Times New Roman" panose="02020603050405020304" pitchFamily="18" charset="0"/>
              </a:rPr>
              <a:t>Scope of Project</a:t>
            </a:r>
          </a:p>
          <a:p>
            <a:r>
              <a:rPr lang="en-US" dirty="0">
                <a:latin typeface="Times New Roman" panose="02020603050405020304" pitchFamily="18" charset="0"/>
                <a:cs typeface="Times New Roman" panose="02020603050405020304" pitchFamily="18" charset="0"/>
              </a:rPr>
              <a:t>Literatures Reviewed</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 and Discussion</a:t>
            </a:r>
          </a:p>
          <a:p>
            <a:r>
              <a:rPr lang="en-US" dirty="0">
                <a:latin typeface="Times New Roman" panose="02020603050405020304" pitchFamily="18" charset="0"/>
                <a:cs typeface="Times New Roman" panose="02020603050405020304" pitchFamily="18" charset="0"/>
              </a:rPr>
              <a:t>Conclusion and Recommendations</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84470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6" name="Rectangle 106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398F0-1DC2-12A4-6667-779AA99B3E37}"/>
              </a:ext>
            </a:extLst>
          </p:cNvPr>
          <p:cNvSpPr>
            <a:spLocks noGrp="1"/>
          </p:cNvSpPr>
          <p:nvPr>
            <p:ph type="title"/>
          </p:nvPr>
        </p:nvSpPr>
        <p:spPr>
          <a:xfrm>
            <a:off x="231486" y="65317"/>
            <a:ext cx="3043718" cy="662608"/>
          </a:xfrm>
        </p:spPr>
        <p:txBody>
          <a:bodyPr anchor="b">
            <a:normAutofit/>
          </a:bodyPr>
          <a:lstStyle/>
          <a:p>
            <a:r>
              <a:rPr lang="en-US" sz="4000" b="1" dirty="0">
                <a:latin typeface="Times New Roman" panose="02020603050405020304" pitchFamily="18" charset="0"/>
                <a:cs typeface="Times New Roman" panose="02020603050405020304" pitchFamily="18" charset="0"/>
              </a:rPr>
              <a:t>Background</a:t>
            </a:r>
            <a:endParaRPr lang="en-NG"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B9171-085F-B3BB-3ECB-EE7E33DD1D27}"/>
              </a:ext>
            </a:extLst>
          </p:cNvPr>
          <p:cNvSpPr>
            <a:spLocks noGrp="1"/>
          </p:cNvSpPr>
          <p:nvPr>
            <p:ph idx="1"/>
          </p:nvPr>
        </p:nvSpPr>
        <p:spPr>
          <a:xfrm>
            <a:off x="231486" y="899886"/>
            <a:ext cx="4064743" cy="531222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many regions, particularly Nigeria, unreliable electricity and frequent power outages are common, making generators a crucial alternative power source. This project focuses on developing a generator monitoring and control system designed to manage fuel levels, automate generator operation, and ensure continuous power supply through an automatic transfer switch (ATS). The system integrates real-time monitoring and remote-control capabilities to improve efficiency, safety, and reliability in generator usage, especially in residential and small commercial settings. This comprehensive approach addresses the key challenges faced by users, offering a modern solution to a longstanding problem.</a:t>
            </a:r>
            <a:endParaRPr lang="en-NG" sz="18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CCFCB498-5D06-222D-1932-A799BC2E8B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9171" y="117624"/>
            <a:ext cx="3569770" cy="33377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61554C-F557-9747-6DFD-68D6B75132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6858" y="2914612"/>
            <a:ext cx="3569770" cy="3444829"/>
          </a:xfrm>
          <a:prstGeom prst="rect">
            <a:avLst/>
          </a:prstGeom>
          <a:noFill/>
          <a:extLst>
            <a:ext uri="{909E8E84-426E-40DD-AFC4-6F175D3DCCD1}">
              <a14:hiddenFill xmlns:a14="http://schemas.microsoft.com/office/drawing/2010/main">
                <a:solidFill>
                  <a:srgbClr val="FFFFFF"/>
                </a:solidFill>
              </a14:hiddenFill>
            </a:ext>
          </a:extLst>
        </p:spPr>
      </p:pic>
      <p:sp>
        <p:nvSpPr>
          <p:cNvPr id="1068" name="Rectangle 106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7CE94E2-B88D-9DD0-F25D-7FB6DC4487F4}"/>
              </a:ext>
            </a:extLst>
          </p:cNvPr>
          <p:cNvSpPr txBox="1">
            <a:spLocks/>
          </p:cNvSpPr>
          <p:nvPr/>
        </p:nvSpPr>
        <p:spPr>
          <a:xfrm>
            <a:off x="8442197" y="3744684"/>
            <a:ext cx="3430489" cy="45677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cs typeface="Times New Roman" panose="02020603050405020304" pitchFamily="18" charset="0"/>
              </a:rPr>
              <a:t>Figure 1: Households using generators a other source of electricity</a:t>
            </a:r>
            <a:endParaRPr lang="en-NG" sz="14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496C225-E5BF-47B2-13F9-3DF6BC952E02}"/>
              </a:ext>
            </a:extLst>
          </p:cNvPr>
          <p:cNvSpPr txBox="1">
            <a:spLocks/>
          </p:cNvSpPr>
          <p:nvPr/>
        </p:nvSpPr>
        <p:spPr>
          <a:xfrm>
            <a:off x="7996628" y="5902667"/>
            <a:ext cx="3430489" cy="45677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cs typeface="Times New Roman" panose="02020603050405020304" pitchFamily="18" charset="0"/>
              </a:rPr>
              <a:t>Figure 2: Households using generators a primary source of electricity</a:t>
            </a:r>
            <a:endParaRPr lang="en-NG"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86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7D1B-0845-CF69-3C65-94DA653CED9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EC0681-5E98-B670-CBE9-F6F5E96A237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 Nigeria, unreliable grid electricity has led to widespread reliance on gasoline generators, creating challenges like inefficient fuel use, high costs, and frequent maintenance issues. The lack of seamless transitions between grid and generator power further causes disruptions and safety hazards.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to address these problems by developing a system with real-time fuel monitoring, remote operation, and an automatic transfer switch. By improving generator efficiency and ensuring continuous power supply, the system seeks to enhance energy reliability and reduce operational costs.</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77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DE7E-5FCA-D811-B91F-B10FE500D983}"/>
              </a:ext>
            </a:extLst>
          </p:cNvPr>
          <p:cNvSpPr>
            <a:spLocks noGrp="1"/>
          </p:cNvSpPr>
          <p:nvPr>
            <p:ph type="title"/>
          </p:nvPr>
        </p:nvSpPr>
        <p:spPr>
          <a:xfrm>
            <a:off x="548639" y="365125"/>
            <a:ext cx="10805161" cy="661817"/>
          </a:xfrm>
        </p:spPr>
        <p:txBody>
          <a:bodyPr>
            <a:normAutofit fontScale="90000"/>
          </a:bodyPr>
          <a:lstStyle/>
          <a:p>
            <a:r>
              <a:rPr lang="en-US" b="1" dirty="0">
                <a:latin typeface="Times New Roman" panose="02020603050405020304" pitchFamily="18" charset="0"/>
                <a:cs typeface="Times New Roman" panose="02020603050405020304" pitchFamily="18" charset="0"/>
              </a:rPr>
              <a:t>Aim and Objectives</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516DE5-197E-2F0A-2271-34E570361006}"/>
              </a:ext>
            </a:extLst>
          </p:cNvPr>
          <p:cNvSpPr>
            <a:spLocks noGrp="1"/>
          </p:cNvSpPr>
          <p:nvPr>
            <p:ph idx="1"/>
          </p:nvPr>
        </p:nvSpPr>
        <p:spPr>
          <a:xfrm>
            <a:off x="548639" y="1026942"/>
            <a:ext cx="11366695" cy="5831058"/>
          </a:xfrm>
        </p:spPr>
        <p:txBody>
          <a:bodyPr>
            <a:noAutofit/>
          </a:bodyPr>
          <a:lstStyle/>
          <a:p>
            <a:pPr>
              <a:lnSpc>
                <a:spcPct val="100000"/>
              </a:lnSpc>
            </a:pPr>
            <a:r>
              <a:rPr lang="en-US" b="1" dirty="0">
                <a:latin typeface="Times New Roman" panose="02020603050405020304" pitchFamily="18" charset="0"/>
                <a:cs typeface="Times New Roman" panose="02020603050405020304" pitchFamily="18" charset="0"/>
              </a:rPr>
              <a:t>Aim: </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To develop a generator monitoring and control system using IoT and embedded systems.</a:t>
            </a:r>
          </a:p>
          <a:p>
            <a:pPr>
              <a:lnSpc>
                <a:spcPct val="100000"/>
              </a:lnSpc>
            </a:pPr>
            <a:r>
              <a:rPr lang="en-US" b="1" kern="100" dirty="0">
                <a:latin typeface="Times New Roman" panose="02020603050405020304" pitchFamily="18" charset="0"/>
                <a:ea typeface="Aptos" panose="020B0004020202020204" pitchFamily="34" charset="0"/>
                <a:cs typeface="Times New Roman" panose="02020603050405020304" pitchFamily="18" charset="0"/>
              </a:rPr>
              <a:t>Objectives: </a:t>
            </a:r>
            <a:r>
              <a:rPr lang="en-US" kern="100" dirty="0">
                <a:effectLst/>
                <a:latin typeface="Times New Roman" panose="02020603050405020304" pitchFamily="18" charset="0"/>
                <a:ea typeface="Aptos" panose="020B0004020202020204" pitchFamily="34" charset="0"/>
                <a:cs typeface="Arial" panose="020B0604020202020204" pitchFamily="34" charset="0"/>
              </a:rPr>
              <a:t>The objectives of this project are to</a:t>
            </a:r>
            <a:endParaRPr lang="en-NG"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0000"/>
              </a:lnSpc>
              <a:buFont typeface="+mj-lt"/>
              <a:buAutoNum type="romanLcPeriod"/>
            </a:pPr>
            <a:r>
              <a:rPr lang="en-US" sz="2800" kern="100" dirty="0">
                <a:effectLst/>
                <a:latin typeface="Times New Roman" panose="02020603050405020304" pitchFamily="18" charset="0"/>
                <a:ea typeface="Aptos" panose="020B0004020202020204" pitchFamily="34" charset="0"/>
                <a:cs typeface="Arial" panose="020B0604020202020204" pitchFamily="34" charset="0"/>
              </a:rPr>
              <a:t>implement a system that allows for real-time monitoring of generator fuel level,</a:t>
            </a:r>
            <a:endParaRPr lang="en-NG" sz="28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0000"/>
              </a:lnSpc>
              <a:buFont typeface="+mj-lt"/>
              <a:buAutoNum type="romanLcPeriod"/>
            </a:pPr>
            <a:r>
              <a:rPr lang="en-US" sz="2800" kern="100" dirty="0">
                <a:effectLst/>
                <a:latin typeface="Times New Roman" panose="02020603050405020304" pitchFamily="18" charset="0"/>
                <a:ea typeface="Aptos" panose="020B0004020202020204" pitchFamily="34" charset="0"/>
                <a:cs typeface="Arial" panose="020B0604020202020204" pitchFamily="34" charset="0"/>
              </a:rPr>
              <a:t>design and implement control mechanisms to remotely start and stop the generator,</a:t>
            </a:r>
            <a:endParaRPr lang="en-NG" sz="28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0000"/>
              </a:lnSpc>
              <a:buFont typeface="+mj-lt"/>
              <a:buAutoNum type="romanLcPeriod"/>
            </a:pPr>
            <a:r>
              <a:rPr lang="en-US" sz="2800" kern="100" dirty="0">
                <a:effectLst/>
                <a:latin typeface="Times New Roman" panose="02020603050405020304" pitchFamily="18" charset="0"/>
                <a:ea typeface="Aptos" panose="020B0004020202020204" pitchFamily="34" charset="0"/>
                <a:cs typeface="Arial" panose="020B0604020202020204" pitchFamily="34" charset="0"/>
              </a:rPr>
              <a:t>integrate a system for automatic transfer switching (ATS) between grid power and generator power to ensure seamless power supply in the event of a grid outage, and</a:t>
            </a:r>
            <a:endParaRPr lang="en-NG" sz="2800" kern="100" dirty="0">
              <a:effectLst/>
              <a:latin typeface="Aptos" panose="020B0004020202020204" pitchFamily="34" charset="0"/>
              <a:ea typeface="Aptos" panose="020B0004020202020204" pitchFamily="34" charset="0"/>
              <a:cs typeface="Arial" panose="020B0604020202020204" pitchFamily="34" charset="0"/>
            </a:endParaRPr>
          </a:p>
          <a:p>
            <a:pPr marL="800100" lvl="1" indent="-342900">
              <a:lnSpc>
                <a:spcPct val="100000"/>
              </a:lnSpc>
              <a:spcAft>
                <a:spcPts val="800"/>
              </a:spcAft>
              <a:buFont typeface="+mj-lt"/>
              <a:buAutoNum type="romanLcPeriod"/>
            </a:pPr>
            <a:r>
              <a:rPr lang="en-NG" sz="2800" kern="100" dirty="0">
                <a:effectLst/>
                <a:latin typeface="Times New Roman" panose="02020603050405020304" pitchFamily="18" charset="0"/>
                <a:ea typeface="Aptos" panose="020B0004020202020204" pitchFamily="34" charset="0"/>
                <a:cs typeface="Arial" panose="020B0604020202020204" pitchFamily="34" charset="0"/>
              </a:rPr>
              <a:t>develop a user interface that allows users to interact with the system.</a:t>
            </a:r>
            <a:endParaRPr lang="en-NG" sz="2800" kern="100" dirty="0">
              <a:effectLst/>
              <a:latin typeface="Aptos" panose="020B0004020202020204" pitchFamily="34" charset="0"/>
              <a:ea typeface="Aptos" panose="020B0004020202020204" pitchFamily="34" charset="0"/>
              <a:cs typeface="Arial" panose="020B0604020202020204" pitchFamily="34" charset="0"/>
            </a:endParaRPr>
          </a:p>
          <a:p>
            <a:pPr marL="457200" lvl="1" indent="0">
              <a:lnSpc>
                <a:spcPct val="100000"/>
              </a:lnSpc>
              <a:buNone/>
            </a:pPr>
            <a:endParaRPr lang="en-N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30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453B-EBE1-CA8C-9AA5-55BD32F969E1}"/>
              </a:ext>
            </a:extLst>
          </p:cNvPr>
          <p:cNvSpPr>
            <a:spLocks noGrp="1"/>
          </p:cNvSpPr>
          <p:nvPr>
            <p:ph type="title"/>
          </p:nvPr>
        </p:nvSpPr>
        <p:spPr>
          <a:xfrm>
            <a:off x="323557" y="365126"/>
            <a:ext cx="11030243" cy="704020"/>
          </a:xfrm>
        </p:spPr>
        <p:txBody>
          <a:bodyPr/>
          <a:lstStyle/>
          <a:p>
            <a:r>
              <a:rPr lang="en-US" b="1" dirty="0">
                <a:latin typeface="Times New Roman" panose="02020603050405020304" pitchFamily="18" charset="0"/>
                <a:cs typeface="Times New Roman" panose="02020603050405020304" pitchFamily="18" charset="0"/>
              </a:rPr>
              <a:t>Significance of Study</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6E4781-4DF3-A685-52DE-46312E51BE3D}"/>
              </a:ext>
            </a:extLst>
          </p:cNvPr>
          <p:cNvSpPr>
            <a:spLocks noGrp="1"/>
          </p:cNvSpPr>
          <p:nvPr>
            <p:ph idx="1"/>
          </p:nvPr>
        </p:nvSpPr>
        <p:spPr>
          <a:xfrm>
            <a:off x="323557" y="1069146"/>
            <a:ext cx="11746523" cy="5655211"/>
          </a:xfrm>
        </p:spPr>
        <p:txBody>
          <a:bodyPr>
            <a:noAutofit/>
          </a:bodyPr>
          <a:lstStyle/>
          <a:p>
            <a:r>
              <a:rPr lang="en-US" sz="2700" dirty="0">
                <a:latin typeface="Times New Roman" panose="02020603050405020304" pitchFamily="18" charset="0"/>
                <a:cs typeface="Times New Roman" panose="02020603050405020304" pitchFamily="18" charset="0"/>
              </a:rPr>
              <a:t>This project modernizes gasoline generator operations, especially in areas with frequent power outages, by replacing manual monitoring and control with automated systems. This reduces human error, minimizes equipment damage, and enhances efficiency. Remote monitoring and control capabilities allow for better generator management, reducing downtime and costs. The system's automatic transfer switch ensures a seamless power supply during grid outages, enhancing electricity reliability.</a:t>
            </a:r>
          </a:p>
          <a:p>
            <a:pPr marL="0" indent="0">
              <a:buNone/>
            </a:pP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The project aligns with the United Nations Sustainable Development Goals (SDG 7: Affordable and Clean Energy) by optimizing generator use and improving energy management. It promotes efficient resource utilization and supports access to reliable, modern energy services. The emphasis on automation and technology integration offers a model for upgrading energy infrastructure globally, contributing to more sustainable and resilient energy systems.</a:t>
            </a:r>
            <a:endParaRPr lang="en-NG"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76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460F-8CC9-36C5-C0F3-3534AED1FFEE}"/>
              </a:ext>
            </a:extLst>
          </p:cNvPr>
          <p:cNvSpPr>
            <a:spLocks noGrp="1"/>
          </p:cNvSpPr>
          <p:nvPr>
            <p:ph type="title"/>
          </p:nvPr>
        </p:nvSpPr>
        <p:spPr>
          <a:xfrm>
            <a:off x="838200" y="365125"/>
            <a:ext cx="10515600" cy="732155"/>
          </a:xfrm>
        </p:spPr>
        <p:txBody>
          <a:bodyPr/>
          <a:lstStyle/>
          <a:p>
            <a:r>
              <a:rPr lang="en-US" b="1" dirty="0">
                <a:latin typeface="Times New Roman" panose="02020603050405020304" pitchFamily="18" charset="0"/>
                <a:cs typeface="Times New Roman" panose="02020603050405020304" pitchFamily="18" charset="0"/>
              </a:rPr>
              <a:t>Scope of Study</a:t>
            </a:r>
            <a:endParaRPr lang="en-N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115620-A52D-0C8D-C043-339F84487306}"/>
              </a:ext>
            </a:extLst>
          </p:cNvPr>
          <p:cNvSpPr>
            <a:spLocks noGrp="1"/>
          </p:cNvSpPr>
          <p:nvPr>
            <p:ph idx="1"/>
          </p:nvPr>
        </p:nvSpPr>
        <p:spPr>
          <a:xfrm>
            <a:off x="838200" y="1252025"/>
            <a:ext cx="10515600" cy="4924938"/>
          </a:xfrm>
        </p:spPr>
        <p:txBody>
          <a:bodyPr>
            <a:normAutofit lnSpcReduction="10000"/>
          </a:bodyPr>
          <a:lstStyle/>
          <a:p>
            <a:r>
              <a:rPr lang="en-US" dirty="0">
                <a:latin typeface="Times New Roman" panose="02020603050405020304" pitchFamily="18" charset="0"/>
                <a:cs typeface="Times New Roman" panose="02020603050405020304" pitchFamily="18" charset="0"/>
              </a:rPr>
              <a:t>This project aims to develop a comprehensive system for monitoring and controlling gasoline generators, addressing key issues such as fuel management, operational efficiency, and seamless power transition. The system includes real-time fuel level tracking, remote generator control, and an automatic transfer switch (ATS) to ensure continuous power supply during outages.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project's scope is limited to creating a functional prototype for residential and small commercial applications, specifically in areas with unreliable grid power. The focus is on developing a robust, user-friendly solution without extending into large-scale deployment or commercial production, emphasizing adaptability in similar contexts.</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38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0A10-559D-EAF7-DEF7-14F3582A5387}"/>
              </a:ext>
            </a:extLst>
          </p:cNvPr>
          <p:cNvSpPr>
            <a:spLocks noGrp="1"/>
          </p:cNvSpPr>
          <p:nvPr>
            <p:ph type="title"/>
          </p:nvPr>
        </p:nvSpPr>
        <p:spPr>
          <a:xfrm>
            <a:off x="520504" y="154111"/>
            <a:ext cx="10515600" cy="746221"/>
          </a:xfrm>
        </p:spPr>
        <p:txBody>
          <a:bodyPr>
            <a:normAutofit/>
          </a:bodyPr>
          <a:lstStyle/>
          <a:p>
            <a:r>
              <a:rPr lang="en-US" b="1" dirty="0">
                <a:latin typeface="Times New Roman" panose="02020603050405020304" pitchFamily="18" charset="0"/>
                <a:cs typeface="Times New Roman" panose="02020603050405020304" pitchFamily="18" charset="0"/>
              </a:rPr>
              <a:t>Literatures Reviewed</a:t>
            </a:r>
            <a:endParaRPr lang="en-NG"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BC177C7-2595-1CA7-7D6C-5ADEBBE64FE3}"/>
              </a:ext>
            </a:extLst>
          </p:cNvPr>
          <p:cNvGraphicFramePr>
            <a:graphicFrameLocks noGrp="1"/>
          </p:cNvGraphicFramePr>
          <p:nvPr>
            <p:ph idx="1"/>
            <p:extLst>
              <p:ext uri="{D42A27DB-BD31-4B8C-83A1-F6EECF244321}">
                <p14:modId xmlns:p14="http://schemas.microsoft.com/office/powerpoint/2010/main" val="808998834"/>
              </p:ext>
            </p:extLst>
          </p:nvPr>
        </p:nvGraphicFramePr>
        <p:xfrm>
          <a:off x="229772" y="900332"/>
          <a:ext cx="11798104" cy="5775423"/>
        </p:xfrm>
        <a:graphic>
          <a:graphicData uri="http://schemas.openxmlformats.org/drawingml/2006/table">
            <a:tbl>
              <a:tblPr firstRow="1" bandRow="1">
                <a:tableStyleId>{5940675A-B579-460E-94D1-54222C63F5DA}</a:tableStyleId>
              </a:tblPr>
              <a:tblGrid>
                <a:gridCol w="735542">
                  <a:extLst>
                    <a:ext uri="{9D8B030D-6E8A-4147-A177-3AD203B41FA5}">
                      <a16:colId xmlns:a16="http://schemas.microsoft.com/office/drawing/2014/main" val="481959075"/>
                    </a:ext>
                  </a:extLst>
                </a:gridCol>
                <a:gridCol w="1397531">
                  <a:extLst>
                    <a:ext uri="{9D8B030D-6E8A-4147-A177-3AD203B41FA5}">
                      <a16:colId xmlns:a16="http://schemas.microsoft.com/office/drawing/2014/main" val="3360696870"/>
                    </a:ext>
                  </a:extLst>
                </a:gridCol>
                <a:gridCol w="2162496">
                  <a:extLst>
                    <a:ext uri="{9D8B030D-6E8A-4147-A177-3AD203B41FA5}">
                      <a16:colId xmlns:a16="http://schemas.microsoft.com/office/drawing/2014/main" val="229717925"/>
                    </a:ext>
                  </a:extLst>
                </a:gridCol>
                <a:gridCol w="3774511">
                  <a:extLst>
                    <a:ext uri="{9D8B030D-6E8A-4147-A177-3AD203B41FA5}">
                      <a16:colId xmlns:a16="http://schemas.microsoft.com/office/drawing/2014/main" val="89828758"/>
                    </a:ext>
                  </a:extLst>
                </a:gridCol>
                <a:gridCol w="3728024">
                  <a:extLst>
                    <a:ext uri="{9D8B030D-6E8A-4147-A177-3AD203B41FA5}">
                      <a16:colId xmlns:a16="http://schemas.microsoft.com/office/drawing/2014/main" val="134233044"/>
                    </a:ext>
                  </a:extLst>
                </a:gridCol>
              </a:tblGrid>
              <a:tr h="512948">
                <a:tc>
                  <a:txBody>
                    <a:bodyPr/>
                    <a:lstStyle/>
                    <a:p>
                      <a:r>
                        <a:rPr lang="en-US" sz="2400" dirty="0">
                          <a:latin typeface="Times New Roman" panose="02020603050405020304" pitchFamily="18" charset="0"/>
                          <a:cs typeface="Times New Roman" panose="02020603050405020304" pitchFamily="18" charset="0"/>
                        </a:rPr>
                        <a:t>S/N</a:t>
                      </a:r>
                      <a:endParaRPr lang="en-NG"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Authors</a:t>
                      </a:r>
                      <a:endParaRPr lang="en-NG"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Publication</a:t>
                      </a:r>
                      <a:endParaRPr lang="en-NG"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Findings</a:t>
                      </a:r>
                      <a:endParaRPr lang="en-NG"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Limitations</a:t>
                      </a:r>
                      <a:endParaRPr lang="en-NG"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9523062"/>
                  </a:ext>
                </a:extLst>
              </a:tr>
              <a:tr h="862239">
                <a:tc>
                  <a:txBody>
                    <a:bodyPr/>
                    <a:lstStyle/>
                    <a:p>
                      <a:r>
                        <a:rPr lang="en-US" sz="1600" dirty="0">
                          <a:latin typeface="Times New Roman" panose="02020603050405020304" pitchFamily="18" charset="0"/>
                          <a:cs typeface="Times New Roman" panose="02020603050405020304" pitchFamily="18" charset="0"/>
                        </a:rPr>
                        <a:t>1</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Kalamkar Pankaj </a:t>
                      </a:r>
                      <a:r>
                        <a:rPr lang="en-US" sz="1600" i="1" dirty="0">
                          <a:latin typeface="Times New Roman" panose="02020603050405020304" pitchFamily="18" charset="0"/>
                          <a:cs typeface="Times New Roman" panose="02020603050405020304" pitchFamily="18" charset="0"/>
                        </a:rPr>
                        <a:t>et al</a:t>
                      </a:r>
                      <a:endParaRPr lang="en-N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Intelligent Smart Fault </a:t>
                      </a:r>
                    </a:p>
                    <a:p>
                      <a:r>
                        <a:rPr lang="en-US" sz="1600" dirty="0">
                          <a:latin typeface="Times New Roman" panose="02020603050405020304" pitchFamily="18" charset="0"/>
                          <a:cs typeface="Times New Roman" panose="02020603050405020304" pitchFamily="18" charset="0"/>
                        </a:rPr>
                        <a:t>Monitoring System For </a:t>
                      </a:r>
                    </a:p>
                    <a:p>
                      <a:r>
                        <a:rPr lang="en-US" sz="1600" dirty="0">
                          <a:latin typeface="Times New Roman" panose="02020603050405020304" pitchFamily="18" charset="0"/>
                          <a:cs typeface="Times New Roman" panose="02020603050405020304" pitchFamily="18" charset="0"/>
                        </a:rPr>
                        <a:t>Generator</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Raspberry Pi 2 offers enhanced processing capacity</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Bluetooth communication range limitations</a:t>
                      </a:r>
                      <a:endParaRPr lang="en-N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1240816"/>
                  </a:ext>
                </a:extLst>
              </a:tr>
              <a:tr h="1117717">
                <a:tc>
                  <a:txBody>
                    <a:bodyPr/>
                    <a:lstStyle/>
                    <a:p>
                      <a:r>
                        <a:rPr lang="en-US" sz="1600" dirty="0">
                          <a:latin typeface="Times New Roman" panose="02020603050405020304" pitchFamily="18" charset="0"/>
                          <a:cs typeface="Times New Roman" panose="02020603050405020304" pitchFamily="18" charset="0"/>
                        </a:rPr>
                        <a:t>2</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 Boopathi </a:t>
                      </a:r>
                      <a:r>
                        <a:rPr lang="en-US" sz="1600" i="1" dirty="0">
                          <a:latin typeface="Times New Roman" panose="02020603050405020304" pitchFamily="18" charset="0"/>
                          <a:cs typeface="Times New Roman" panose="02020603050405020304" pitchFamily="18" charset="0"/>
                        </a:rPr>
                        <a:t>et al</a:t>
                      </a:r>
                      <a:endParaRPr lang="en-N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Smart Generator Monitoring System in Industry Using Microcontroller</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PH606 liquid level sensor is employed for monitoring the fuel level</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Potential latency due to SMS communication</a:t>
                      </a:r>
                    </a:p>
                    <a:p>
                      <a:endParaRPr lang="en-N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1752063"/>
                  </a:ext>
                </a:extLst>
              </a:tr>
              <a:tr h="1398368">
                <a:tc>
                  <a:txBody>
                    <a:bodyPr/>
                    <a:lstStyle/>
                    <a:p>
                      <a:r>
                        <a:rPr lang="en-US" sz="1600" dirty="0">
                          <a:latin typeface="Times New Roman" panose="02020603050405020304" pitchFamily="18" charset="0"/>
                          <a:cs typeface="Times New Roman" panose="02020603050405020304" pitchFamily="18" charset="0"/>
                        </a:rPr>
                        <a:t>3</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Muhammad Tahir </a:t>
                      </a:r>
                      <a:r>
                        <a:rPr lang="en-US" sz="1600" i="1" dirty="0">
                          <a:latin typeface="Times New Roman" panose="02020603050405020304" pitchFamily="18" charset="0"/>
                          <a:cs typeface="Times New Roman" panose="02020603050405020304" pitchFamily="18" charset="0"/>
                        </a:rPr>
                        <a:t>et al</a:t>
                      </a:r>
                      <a:endParaRPr lang="en-N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Real Time Monitoring and Control of Electrical Diesel Generator through Internet of Things </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Android application integration enables convenient monitoring and control of the generator from mobile devices.</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Compatibility issues or constraints may arise when integrating different hardware components and software modules.</a:t>
                      </a:r>
                      <a:endParaRPr lang="en-N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2697340"/>
                  </a:ext>
                </a:extLst>
              </a:tr>
              <a:tr h="1884151">
                <a:tc>
                  <a:txBody>
                    <a:bodyPr/>
                    <a:lstStyle/>
                    <a:p>
                      <a:r>
                        <a:rPr lang="en-US" sz="1600" dirty="0">
                          <a:latin typeface="Times New Roman" panose="02020603050405020304" pitchFamily="18" charset="0"/>
                          <a:cs typeface="Times New Roman" panose="02020603050405020304" pitchFamily="18" charset="0"/>
                        </a:rPr>
                        <a:t>4</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i="0" dirty="0">
                          <a:latin typeface="Times New Roman" panose="02020603050405020304" pitchFamily="18" charset="0"/>
                          <a:cs typeface="Times New Roman" panose="02020603050405020304" pitchFamily="18" charset="0"/>
                        </a:rPr>
                        <a:t>Belen </a:t>
                      </a:r>
                      <a:r>
                        <a:rPr lang="en-US" sz="1600" i="0" dirty="0" err="1">
                          <a:latin typeface="Times New Roman" panose="02020603050405020304" pitchFamily="18" charset="0"/>
                          <a:cs typeface="Times New Roman" panose="02020603050405020304" pitchFamily="18" charset="0"/>
                        </a:rPr>
                        <a:t>Septian</a:t>
                      </a:r>
                      <a:r>
                        <a:rPr lang="en-US" sz="1600" i="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endParaRPr lang="en-NG" sz="1600" i="1"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 Based Power Monitoring System for Diesel Generator</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Employs the SIM900 GSM/GPRS module for transmitting generator parameters to a web server, enabling data collection from sensors, transmission to a VPS via the GPRS network, and streamlined processing and storage in a MySQL database.</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Challenges associated with ultrasonic sensor placement and calibration for accurate fuel level measurements, considerations of tank dimensions, environmental factors, and signal interference.</a:t>
                      </a:r>
                      <a:endParaRPr lang="en-N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917648"/>
                  </a:ext>
                </a:extLst>
              </a:tr>
            </a:tbl>
          </a:graphicData>
        </a:graphic>
      </p:graphicFrame>
    </p:spTree>
    <p:extLst>
      <p:ext uri="{BB962C8B-B14F-4D97-AF65-F5344CB8AC3E}">
        <p14:creationId xmlns:p14="http://schemas.microsoft.com/office/powerpoint/2010/main" val="103331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CDEB-331E-5EFF-2D64-C996628FF970}"/>
              </a:ext>
            </a:extLst>
          </p:cNvPr>
          <p:cNvSpPr>
            <a:spLocks noGrp="1"/>
          </p:cNvSpPr>
          <p:nvPr>
            <p:ph type="title"/>
          </p:nvPr>
        </p:nvSpPr>
        <p:spPr>
          <a:xfrm>
            <a:off x="472440" y="125974"/>
            <a:ext cx="10515600" cy="619613"/>
          </a:xfrm>
        </p:spPr>
        <p:txBody>
          <a:bodyPr>
            <a:normAutofit fontScale="90000"/>
          </a:bodyPr>
          <a:lstStyle/>
          <a:p>
            <a:r>
              <a:rPr lang="en-US" dirty="0">
                <a:latin typeface="Times New Roman" panose="02020603050405020304" pitchFamily="18" charset="0"/>
                <a:cs typeface="Times New Roman" panose="02020603050405020304" pitchFamily="18" charset="0"/>
              </a:rPr>
              <a:t>Literatures Reviewed Contd.</a:t>
            </a:r>
            <a:endParaRPr lang="en-NG"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04E7861-E6B2-8289-14C6-007D5F5BCE04}"/>
              </a:ext>
            </a:extLst>
          </p:cNvPr>
          <p:cNvGraphicFramePr>
            <a:graphicFrameLocks noGrp="1"/>
          </p:cNvGraphicFramePr>
          <p:nvPr>
            <p:ph idx="1"/>
            <p:extLst>
              <p:ext uri="{D42A27DB-BD31-4B8C-83A1-F6EECF244321}">
                <p14:modId xmlns:p14="http://schemas.microsoft.com/office/powerpoint/2010/main" val="4092140211"/>
              </p:ext>
            </p:extLst>
          </p:nvPr>
        </p:nvGraphicFramePr>
        <p:xfrm>
          <a:off x="472440" y="883089"/>
          <a:ext cx="11633982" cy="1677231"/>
        </p:xfrm>
        <a:graphic>
          <a:graphicData uri="http://schemas.openxmlformats.org/drawingml/2006/table">
            <a:tbl>
              <a:tblPr firstRow="1" bandRow="1">
                <a:tableStyleId>{5940675A-B579-460E-94D1-54222C63F5DA}</a:tableStyleId>
              </a:tblPr>
              <a:tblGrid>
                <a:gridCol w="454010">
                  <a:extLst>
                    <a:ext uri="{9D8B030D-6E8A-4147-A177-3AD203B41FA5}">
                      <a16:colId xmlns:a16="http://schemas.microsoft.com/office/drawing/2014/main" val="1782929315"/>
                    </a:ext>
                  </a:extLst>
                </a:gridCol>
                <a:gridCol w="1447153">
                  <a:extLst>
                    <a:ext uri="{9D8B030D-6E8A-4147-A177-3AD203B41FA5}">
                      <a16:colId xmlns:a16="http://schemas.microsoft.com/office/drawing/2014/main" val="2150599049"/>
                    </a:ext>
                  </a:extLst>
                </a:gridCol>
                <a:gridCol w="2270046">
                  <a:extLst>
                    <a:ext uri="{9D8B030D-6E8A-4147-A177-3AD203B41FA5}">
                      <a16:colId xmlns:a16="http://schemas.microsoft.com/office/drawing/2014/main" val="4288748770"/>
                    </a:ext>
                  </a:extLst>
                </a:gridCol>
                <a:gridCol w="3243671">
                  <a:extLst>
                    <a:ext uri="{9D8B030D-6E8A-4147-A177-3AD203B41FA5}">
                      <a16:colId xmlns:a16="http://schemas.microsoft.com/office/drawing/2014/main" val="1861345321"/>
                    </a:ext>
                  </a:extLst>
                </a:gridCol>
                <a:gridCol w="4219102">
                  <a:extLst>
                    <a:ext uri="{9D8B030D-6E8A-4147-A177-3AD203B41FA5}">
                      <a16:colId xmlns:a16="http://schemas.microsoft.com/office/drawing/2014/main" val="4089605498"/>
                    </a:ext>
                  </a:extLst>
                </a:gridCol>
              </a:tblGrid>
              <a:tr h="1677231">
                <a:tc>
                  <a:txBody>
                    <a:bodyPr/>
                    <a:lstStyle/>
                    <a:p>
                      <a:r>
                        <a:rPr lang="en-US" sz="1600" dirty="0">
                          <a:latin typeface="Times New Roman" panose="02020603050405020304" pitchFamily="18" charset="0"/>
                          <a:cs typeface="Times New Roman" panose="02020603050405020304" pitchFamily="18" charset="0"/>
                        </a:rPr>
                        <a:t>5</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Gbenga Daniel </a:t>
                      </a:r>
                      <a:r>
                        <a:rPr lang="en-US" sz="1600" dirty="0" err="1">
                          <a:latin typeface="Times New Roman" panose="02020603050405020304" pitchFamily="18" charset="0"/>
                          <a:cs typeface="Times New Roman" panose="02020603050405020304" pitchFamily="18" charset="0"/>
                        </a:rPr>
                        <a:t>Obikoya</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Design, construction, and implementation of a remote fuel-level monitoring system</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design and construction of the float-type  fuel-level sensor involved careful consideration of geometry and mathematical equations to ensure accurate measurement of fuel volume in the tank</a:t>
                      </a:r>
                      <a:endParaRPr lang="en-NG"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need for periodic maintenance and calibration of the sensor components adds to the overall operational complexity and cost, potentially impacting the long-term sustainability and effectiveness of the monitoring system.</a:t>
                      </a:r>
                      <a:endParaRPr lang="en-NG"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2120775"/>
                  </a:ext>
                </a:extLst>
              </a:tr>
            </a:tbl>
          </a:graphicData>
        </a:graphic>
      </p:graphicFrame>
      <p:sp>
        <p:nvSpPr>
          <p:cNvPr id="5" name="Title 1">
            <a:extLst>
              <a:ext uri="{FF2B5EF4-FFF2-40B4-BE49-F238E27FC236}">
                <a16:creationId xmlns:a16="http://schemas.microsoft.com/office/drawing/2014/main" id="{21FA1E4C-4420-3899-B855-282A70366005}"/>
              </a:ext>
            </a:extLst>
          </p:cNvPr>
          <p:cNvSpPr txBox="1">
            <a:spLocks/>
          </p:cNvSpPr>
          <p:nvPr/>
        </p:nvSpPr>
        <p:spPr>
          <a:xfrm>
            <a:off x="472440" y="2820280"/>
            <a:ext cx="10515600" cy="6196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Methodology</a:t>
            </a:r>
            <a:endParaRPr lang="en-NG"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3464EF4-3643-6CDD-55B5-891DC95B702D}"/>
              </a:ext>
            </a:extLst>
          </p:cNvPr>
          <p:cNvSpPr txBox="1">
            <a:spLocks/>
          </p:cNvSpPr>
          <p:nvPr/>
        </p:nvSpPr>
        <p:spPr>
          <a:xfrm>
            <a:off x="838200" y="3439892"/>
            <a:ext cx="10515600" cy="3292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The project methodology involves designing and implementing a generator monitoring and control system using microcontrollers, sensors and actuators. The system integrates fuel level monitoring, automatic start/stop capabilities, and an automatic transfer switch (ATS) to manage power transitions between the grid and generator. It utilizes the MQTT protocol for real-time remote communication, enabling users to monitor and control the generator via a mobile app or web interface, ensuring efficient and reliable operation.</a:t>
            </a:r>
          </a:p>
        </p:txBody>
      </p:sp>
    </p:spTree>
    <p:extLst>
      <p:ext uri="{BB962C8B-B14F-4D97-AF65-F5344CB8AC3E}">
        <p14:creationId xmlns:p14="http://schemas.microsoft.com/office/powerpoint/2010/main" val="4079671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2028</TotalTime>
  <Words>1560</Words>
  <Application>Microsoft Office PowerPoint</Application>
  <PresentationFormat>Widescreen</PresentationFormat>
  <Paragraphs>96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DEVELOPMENT OF A GENERATOR MONITORING AND CONTROL SYSTEM</vt:lpstr>
      <vt:lpstr>Presentation Outline</vt:lpstr>
      <vt:lpstr>Background</vt:lpstr>
      <vt:lpstr>Problem Statement</vt:lpstr>
      <vt:lpstr>Aim and Objectives</vt:lpstr>
      <vt:lpstr>Significance of Study</vt:lpstr>
      <vt:lpstr>Scope of Study</vt:lpstr>
      <vt:lpstr>Literatures Reviewed</vt:lpstr>
      <vt:lpstr>Literatures Reviewed Contd.</vt:lpstr>
      <vt:lpstr>Block Diagram</vt:lpstr>
      <vt:lpstr>PowerPoint Presentation</vt:lpstr>
      <vt:lpstr>Methodology: Circuit Diagram</vt:lpstr>
      <vt:lpstr>RESULTS AND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GENERATOR CONTROL AND MONITORING SYSTEM</dc:title>
  <dc:creator>Ibraheem Kekere-Ekun</dc:creator>
  <cp:lastModifiedBy>Ibraheem Kekere-Ekun</cp:lastModifiedBy>
  <cp:revision>6</cp:revision>
  <dcterms:created xsi:type="dcterms:W3CDTF">2024-08-05T05:37:33Z</dcterms:created>
  <dcterms:modified xsi:type="dcterms:W3CDTF">2024-08-07T11:46:00Z</dcterms:modified>
</cp:coreProperties>
</file>