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C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75" d="100"/>
          <a:sy n="75" d="100"/>
        </p:scale>
        <p:origin x="1205"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1BC4D-5868-914B-BF48-F760ED2A6480}" type="datetimeFigureOut">
              <a:rPr lang="en-PS" smtClean="0"/>
              <a:t>17/06/2025</a:t>
            </a:fld>
            <a:endParaRPr lang="en-P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FFC88-6498-B14D-B400-ADBE291853F0}" type="slidenum">
              <a:rPr lang="en-PS" smtClean="0"/>
              <a:t>‹#›</a:t>
            </a:fld>
            <a:endParaRPr lang="en-PS"/>
          </a:p>
        </p:txBody>
      </p:sp>
    </p:spTree>
    <p:extLst>
      <p:ext uri="{BB962C8B-B14F-4D97-AF65-F5344CB8AC3E}">
        <p14:creationId xmlns:p14="http://schemas.microsoft.com/office/powerpoint/2010/main" val="29387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S" dirty="0"/>
          </a:p>
        </p:txBody>
      </p:sp>
      <p:sp>
        <p:nvSpPr>
          <p:cNvPr id="4" name="Slide Number Placeholder 3"/>
          <p:cNvSpPr>
            <a:spLocks noGrp="1"/>
          </p:cNvSpPr>
          <p:nvPr>
            <p:ph type="sldNum" sz="quarter" idx="5"/>
          </p:nvPr>
        </p:nvSpPr>
        <p:spPr/>
        <p:txBody>
          <a:bodyPr/>
          <a:lstStyle/>
          <a:p>
            <a:fld id="{C97FFC88-6498-B14D-B400-ADBE291853F0}" type="slidenum">
              <a:rPr lang="en-PS" smtClean="0"/>
              <a:t>12</a:t>
            </a:fld>
            <a:endParaRPr lang="en-PS"/>
          </a:p>
        </p:txBody>
      </p:sp>
    </p:spTree>
    <p:extLst>
      <p:ext uri="{BB962C8B-B14F-4D97-AF65-F5344CB8AC3E}">
        <p14:creationId xmlns:p14="http://schemas.microsoft.com/office/powerpoint/2010/main" val="129717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056B7-3E49-4DC8-BBC2-9906171CCBCF}"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43813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51100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3320663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3408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166736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0056B7-3E49-4DC8-BBC2-9906171CCBCF}" type="datetimeFigureOut">
              <a:rPr lang="en-US" smtClean="0"/>
              <a:t>6/17/25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1052445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10056B7-3E49-4DC8-BBC2-9906171CCBCF}" type="datetimeFigureOut">
              <a:rPr lang="en-US" smtClean="0"/>
              <a:t>6/17/25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41301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056B7-3E49-4DC8-BBC2-9906171CCBCF}"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383271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056B7-3E49-4DC8-BBC2-9906171CCBCF}"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259463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056B7-3E49-4DC8-BBC2-9906171CCBCF}"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6183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056B7-3E49-4DC8-BBC2-9906171CCBCF}" type="datetimeFigureOut">
              <a:rPr lang="en-US" smtClean="0"/>
              <a:t>6/17/25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213930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249587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056B7-3E49-4DC8-BBC2-9906171CCBCF}" type="datetimeFigureOut">
              <a:rPr lang="en-US" smtClean="0"/>
              <a:t>6/17/25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1502640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0056B7-3E49-4DC8-BBC2-9906171CCBCF}" type="datetimeFigureOut">
              <a:rPr lang="en-US" smtClean="0"/>
              <a:t>6/17/25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356573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0056B7-3E49-4DC8-BBC2-9906171CCBCF}" type="datetimeFigureOut">
              <a:rPr lang="en-US" smtClean="0"/>
              <a:t>6/17/25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172859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406938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056B7-3E49-4DC8-BBC2-9906171CCBCF}" type="datetimeFigureOut">
              <a:rPr lang="en-US" smtClean="0"/>
              <a:t>6/17/25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F67E4-333A-44D7-80DA-028767CE2C3F}" type="slidenum">
              <a:rPr lang="en-US" smtClean="0"/>
              <a:t>‹#›</a:t>
            </a:fld>
            <a:endParaRPr lang="en-US"/>
          </a:p>
        </p:txBody>
      </p:sp>
    </p:spTree>
    <p:extLst>
      <p:ext uri="{BB962C8B-B14F-4D97-AF65-F5344CB8AC3E}">
        <p14:creationId xmlns:p14="http://schemas.microsoft.com/office/powerpoint/2010/main" val="318610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10056B7-3E49-4DC8-BBC2-9906171CCBCF}" type="datetimeFigureOut">
              <a:rPr lang="en-US" smtClean="0"/>
              <a:t>6/17/25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48F67E4-333A-44D7-80DA-028767CE2C3F}" type="slidenum">
              <a:rPr lang="en-US" smtClean="0"/>
              <a:t>‹#›</a:t>
            </a:fld>
            <a:endParaRPr lang="en-US"/>
          </a:p>
        </p:txBody>
      </p:sp>
    </p:spTree>
    <p:extLst>
      <p:ext uri="{BB962C8B-B14F-4D97-AF65-F5344CB8AC3E}">
        <p14:creationId xmlns:p14="http://schemas.microsoft.com/office/powerpoint/2010/main" val="297132838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065F2-F3F5-4AF2-84D8-604F004CBD5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B1BB8455-6E08-4130-8A87-09F66FAFF457}"/>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0FB0157-7131-4091-9DC8-349E7A6C3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91148"/>
          </a:xfrm>
          <a:prstGeom prst="rect">
            <a:avLst/>
          </a:prstGeom>
        </p:spPr>
      </p:pic>
      <p:sp>
        <p:nvSpPr>
          <p:cNvPr id="6" name="TextBox 5">
            <a:extLst>
              <a:ext uri="{FF2B5EF4-FFF2-40B4-BE49-F238E27FC236}">
                <a16:creationId xmlns:a16="http://schemas.microsoft.com/office/drawing/2014/main" id="{99C8ADF7-F4FB-4D88-B95F-0AA826978FAD}"/>
              </a:ext>
            </a:extLst>
          </p:cNvPr>
          <p:cNvSpPr txBox="1"/>
          <p:nvPr/>
        </p:nvSpPr>
        <p:spPr>
          <a:xfrm>
            <a:off x="4683760" y="2956560"/>
            <a:ext cx="1869440" cy="94488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30BDAE62-666C-465B-8D8B-B9B0E288F24E}"/>
              </a:ext>
            </a:extLst>
          </p:cNvPr>
          <p:cNvSpPr txBox="1"/>
          <p:nvPr/>
        </p:nvSpPr>
        <p:spPr>
          <a:xfrm>
            <a:off x="5638800" y="2743200"/>
            <a:ext cx="914400" cy="914400"/>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13DAD103-75BE-440E-BBAE-0E0023A12FB6}"/>
              </a:ext>
            </a:extLst>
          </p:cNvPr>
          <p:cNvSpPr txBox="1"/>
          <p:nvPr/>
        </p:nvSpPr>
        <p:spPr>
          <a:xfrm>
            <a:off x="903333" y="3708143"/>
            <a:ext cx="4988349" cy="1077218"/>
          </a:xfrm>
          <a:prstGeom prst="rect">
            <a:avLst/>
          </a:prstGeom>
          <a:noFill/>
        </p:spPr>
        <p:txBody>
          <a:bodyPr wrap="square" rtlCol="0">
            <a:spAutoFit/>
          </a:bodyPr>
          <a:lstStyle/>
          <a:p>
            <a:r>
              <a:rPr lang="en-US" sz="3200" b="1" dirty="0">
                <a:solidFill>
                  <a:srgbClr val="7AC8E0"/>
                </a:solidFill>
                <a:highlight>
                  <a:srgbClr val="000000"/>
                </a:highlight>
              </a:rPr>
              <a:t>Team Members:</a:t>
            </a:r>
          </a:p>
          <a:p>
            <a:endParaRPr lang="en-US" sz="3200" b="1" dirty="0">
              <a:highlight>
                <a:srgbClr val="000000"/>
              </a:highlight>
            </a:endParaRPr>
          </a:p>
        </p:txBody>
      </p:sp>
      <p:sp>
        <p:nvSpPr>
          <p:cNvPr id="12" name="TextBox 11">
            <a:extLst>
              <a:ext uri="{FF2B5EF4-FFF2-40B4-BE49-F238E27FC236}">
                <a16:creationId xmlns:a16="http://schemas.microsoft.com/office/drawing/2014/main" id="{3FEBC5FB-1DA1-4FEB-A75E-5BBF41A712D0}"/>
              </a:ext>
            </a:extLst>
          </p:cNvPr>
          <p:cNvSpPr txBox="1"/>
          <p:nvPr/>
        </p:nvSpPr>
        <p:spPr>
          <a:xfrm>
            <a:off x="5638800" y="2987040"/>
            <a:ext cx="914400" cy="914400"/>
          </a:xfrm>
          <a:prstGeom prst="rect">
            <a:avLst/>
          </a:prstGeom>
          <a:noFill/>
        </p:spPr>
        <p:txBody>
          <a:bodyPr wrap="square" rtlCol="0">
            <a:spAutoFit/>
          </a:bodyPr>
          <a:lstStyle/>
          <a:p>
            <a:endParaRPr lang="en-US" dirty="0"/>
          </a:p>
        </p:txBody>
      </p:sp>
      <p:sp>
        <p:nvSpPr>
          <p:cNvPr id="13" name="TextBox 12">
            <a:extLst>
              <a:ext uri="{FF2B5EF4-FFF2-40B4-BE49-F238E27FC236}">
                <a16:creationId xmlns:a16="http://schemas.microsoft.com/office/drawing/2014/main" id="{01CA2A09-FA93-4F06-ABA5-BE0A1048C659}"/>
              </a:ext>
            </a:extLst>
          </p:cNvPr>
          <p:cNvSpPr txBox="1"/>
          <p:nvPr/>
        </p:nvSpPr>
        <p:spPr>
          <a:xfrm>
            <a:off x="903333" y="5247852"/>
            <a:ext cx="3434080" cy="584775"/>
          </a:xfrm>
          <a:prstGeom prst="rect">
            <a:avLst/>
          </a:prstGeom>
          <a:noFill/>
        </p:spPr>
        <p:txBody>
          <a:bodyPr wrap="square" rtlCol="0">
            <a:spAutoFit/>
          </a:bodyPr>
          <a:lstStyle/>
          <a:p>
            <a:r>
              <a:rPr lang="en-US" sz="3200" b="1" dirty="0">
                <a:solidFill>
                  <a:srgbClr val="7AC8E0"/>
                </a:solidFill>
                <a:highlight>
                  <a:srgbClr val="000000"/>
                </a:highlight>
              </a:rPr>
              <a:t>Supervisor:</a:t>
            </a:r>
          </a:p>
        </p:txBody>
      </p:sp>
    </p:spTree>
    <p:extLst>
      <p:ext uri="{BB962C8B-B14F-4D97-AF65-F5344CB8AC3E}">
        <p14:creationId xmlns:p14="http://schemas.microsoft.com/office/powerpoint/2010/main" val="37845655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4C60B-9F68-40E6-8F5E-948BB91A24E4}"/>
              </a:ext>
            </a:extLst>
          </p:cNvPr>
          <p:cNvSpPr txBox="1"/>
          <p:nvPr/>
        </p:nvSpPr>
        <p:spPr>
          <a:xfrm>
            <a:off x="5637320" y="2974019"/>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72CFA25-2ABF-4660-BAB2-5CAFE1988CFC}"/>
              </a:ext>
            </a:extLst>
          </p:cNvPr>
          <p:cNvSpPr txBox="1"/>
          <p:nvPr/>
        </p:nvSpPr>
        <p:spPr>
          <a:xfrm>
            <a:off x="477520" y="489734"/>
            <a:ext cx="10828193" cy="6647974"/>
          </a:xfrm>
          <a:prstGeom prst="rect">
            <a:avLst/>
          </a:prstGeom>
          <a:noFill/>
        </p:spPr>
        <p:txBody>
          <a:bodyPr wrap="square" rtlCol="0">
            <a:spAutoFit/>
          </a:bodyPr>
          <a:lstStyle/>
          <a:p>
            <a:r>
              <a:rPr lang="en-US" sz="2000" dirty="0"/>
              <a:t>• </a:t>
            </a:r>
            <a:r>
              <a:rPr lang="en-US" sz="2000" b="1" dirty="0">
                <a:solidFill>
                  <a:srgbClr val="7AC8E0"/>
                </a:solidFill>
              </a:rPr>
              <a:t>Insider Attacks Description: </a:t>
            </a:r>
            <a:r>
              <a:rPr lang="en-US" sz="2000" dirty="0"/>
              <a:t>Malicious activity by trusted devices or users.</a:t>
            </a:r>
          </a:p>
          <a:p>
            <a:endParaRPr lang="en-US" sz="1100" dirty="0"/>
          </a:p>
          <a:p>
            <a:r>
              <a:rPr lang="en-US" sz="2000" dirty="0"/>
              <a:t> </a:t>
            </a:r>
            <a:r>
              <a:rPr lang="en-US" sz="2000" b="1" dirty="0">
                <a:solidFill>
                  <a:srgbClr val="7AC8E0"/>
                </a:solidFill>
              </a:rPr>
              <a:t>-Example: </a:t>
            </a:r>
            <a:r>
              <a:rPr lang="en-US" sz="2000" dirty="0"/>
              <a:t>Authenticated IoT device spreading malware internally.</a:t>
            </a:r>
          </a:p>
          <a:p>
            <a:endParaRPr lang="en-US" sz="1100" dirty="0"/>
          </a:p>
          <a:p>
            <a:r>
              <a:rPr lang="en-US" sz="2000" dirty="0"/>
              <a:t> </a:t>
            </a:r>
            <a:r>
              <a:rPr lang="en-US" sz="2000" b="1" dirty="0">
                <a:solidFill>
                  <a:srgbClr val="7AC8E0"/>
                </a:solidFill>
              </a:rPr>
              <a:t>-Risk: </a:t>
            </a:r>
            <a:r>
              <a:rPr lang="en-US" sz="2000" dirty="0"/>
              <a:t>Difficult to detect; exploits trust-based systems. </a:t>
            </a:r>
          </a:p>
          <a:p>
            <a:endParaRPr lang="en-US" sz="2000" dirty="0"/>
          </a:p>
          <a:p>
            <a:endParaRPr lang="en-US" sz="2000" dirty="0"/>
          </a:p>
          <a:p>
            <a:r>
              <a:rPr lang="en-US" sz="2000" dirty="0"/>
              <a:t>• </a:t>
            </a:r>
            <a:r>
              <a:rPr lang="en-US" sz="2000" b="1" dirty="0">
                <a:solidFill>
                  <a:srgbClr val="7AC8E0"/>
                </a:solidFill>
              </a:rPr>
              <a:t>Denial of Service (DoS/DDoS) Description: </a:t>
            </a:r>
            <a:r>
              <a:rPr lang="en-US" sz="2000" dirty="0"/>
              <a:t>Overloading components with excessive requests.</a:t>
            </a:r>
          </a:p>
          <a:p>
            <a:endParaRPr lang="en-US" sz="1100" dirty="0"/>
          </a:p>
          <a:p>
            <a:r>
              <a:rPr lang="en-US" sz="2000" dirty="0"/>
              <a:t> </a:t>
            </a:r>
            <a:r>
              <a:rPr lang="en-US" sz="2000" b="1" dirty="0">
                <a:solidFill>
                  <a:srgbClr val="7AC8E0"/>
                </a:solidFill>
              </a:rPr>
              <a:t>-Example: </a:t>
            </a:r>
            <a:r>
              <a:rPr lang="en-US" sz="2000" dirty="0"/>
              <a:t>Flooding PDP with requests to crash service. </a:t>
            </a:r>
          </a:p>
          <a:p>
            <a:endParaRPr lang="en-US" sz="1100" dirty="0"/>
          </a:p>
          <a:p>
            <a:r>
              <a:rPr lang="en-US" sz="2000" b="1" dirty="0">
                <a:solidFill>
                  <a:srgbClr val="7AC8E0"/>
                </a:solidFill>
              </a:rPr>
              <a:t> -Risk:</a:t>
            </a:r>
            <a:r>
              <a:rPr lang="en-US" sz="2000" dirty="0"/>
              <a:t> Disrupts decision-making and system availability.</a:t>
            </a:r>
          </a:p>
          <a:p>
            <a:endParaRPr lang="en-US" sz="2000" dirty="0"/>
          </a:p>
          <a:p>
            <a:endParaRPr lang="en-US" sz="2000" dirty="0"/>
          </a:p>
          <a:p>
            <a:r>
              <a:rPr lang="en-US" sz="2000" b="1" dirty="0"/>
              <a:t>•</a:t>
            </a:r>
            <a:r>
              <a:rPr lang="en-US" sz="2000" dirty="0"/>
              <a:t> </a:t>
            </a:r>
            <a:r>
              <a:rPr lang="en-US" sz="2000" b="1" dirty="0">
                <a:solidFill>
                  <a:srgbClr val="7AC8E0"/>
                </a:solidFill>
              </a:rPr>
              <a:t>Man-in-the-Middle (</a:t>
            </a:r>
            <a:r>
              <a:rPr lang="en-US" sz="2000" b="1" dirty="0" err="1">
                <a:solidFill>
                  <a:srgbClr val="7AC8E0"/>
                </a:solidFill>
              </a:rPr>
              <a:t>MitM</a:t>
            </a:r>
            <a:r>
              <a:rPr lang="en-US" sz="2000" b="1" dirty="0">
                <a:solidFill>
                  <a:srgbClr val="7AC8E0"/>
                </a:solidFill>
              </a:rPr>
              <a:t>) Description: </a:t>
            </a:r>
            <a:r>
              <a:rPr lang="en-US" sz="2000" dirty="0"/>
              <a:t>Intercepting or modifying data in transit.</a:t>
            </a:r>
          </a:p>
          <a:p>
            <a:endParaRPr lang="en-US" sz="1100" dirty="0"/>
          </a:p>
          <a:p>
            <a:r>
              <a:rPr lang="en-US" sz="2000" b="1" dirty="0">
                <a:solidFill>
                  <a:srgbClr val="7AC8E0"/>
                </a:solidFill>
              </a:rPr>
              <a:t> -Example: </a:t>
            </a:r>
            <a:r>
              <a:rPr lang="en-US" sz="2000" dirty="0"/>
              <a:t>Tampering with trust level queries from PDP to Trust Engine.</a:t>
            </a:r>
          </a:p>
          <a:p>
            <a:endParaRPr lang="en-US" sz="1100" dirty="0"/>
          </a:p>
          <a:p>
            <a:r>
              <a:rPr lang="en-US" sz="2000" dirty="0"/>
              <a:t> </a:t>
            </a:r>
            <a:r>
              <a:rPr lang="en-US" sz="2000" b="1" dirty="0">
                <a:solidFill>
                  <a:srgbClr val="7AC8E0"/>
                </a:solidFill>
              </a:rPr>
              <a:t>-Risk: </a:t>
            </a:r>
            <a:r>
              <a:rPr lang="en-US" sz="2000" dirty="0"/>
              <a:t>Leads to data leaks or false trust assignments. </a:t>
            </a:r>
          </a:p>
          <a:p>
            <a:endParaRPr lang="en-US" sz="2000" dirty="0"/>
          </a:p>
          <a:p>
            <a:br>
              <a:rPr lang="en-US" sz="2000" dirty="0"/>
            </a:br>
            <a:endParaRPr lang="en-US" sz="2000" dirty="0"/>
          </a:p>
          <a:p>
            <a:br>
              <a:rPr lang="en-US" sz="2000" dirty="0"/>
            </a:br>
            <a:r>
              <a:rPr lang="en-US" sz="2000" dirty="0"/>
              <a:t> </a:t>
            </a:r>
          </a:p>
        </p:txBody>
      </p:sp>
    </p:spTree>
    <p:extLst>
      <p:ext uri="{BB962C8B-B14F-4D97-AF65-F5344CB8AC3E}">
        <p14:creationId xmlns:p14="http://schemas.microsoft.com/office/powerpoint/2010/main" val="223811658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4A8341-C6FE-4D31-AC47-94DD52342E98}"/>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5338BAFF-82B9-425A-8A31-FE13323DD552}"/>
              </a:ext>
            </a:extLst>
          </p:cNvPr>
          <p:cNvSpPr txBox="1"/>
          <p:nvPr/>
        </p:nvSpPr>
        <p:spPr>
          <a:xfrm>
            <a:off x="731520" y="1178560"/>
            <a:ext cx="10078720" cy="3970318"/>
          </a:xfrm>
          <a:prstGeom prst="rect">
            <a:avLst/>
          </a:prstGeom>
          <a:noFill/>
        </p:spPr>
        <p:txBody>
          <a:bodyPr wrap="square" rtlCol="0">
            <a:spAutoFit/>
          </a:bodyPr>
          <a:lstStyle/>
          <a:p>
            <a:r>
              <a:rPr lang="en-US" b="1" dirty="0"/>
              <a:t>• </a:t>
            </a:r>
            <a:r>
              <a:rPr lang="en-US" b="1" dirty="0">
                <a:solidFill>
                  <a:srgbClr val="7AC8E0"/>
                </a:solidFill>
              </a:rPr>
              <a:t>Policy Tampering Description: </a:t>
            </a:r>
            <a:r>
              <a:rPr lang="en-US" dirty="0"/>
              <a:t>Modifying or injecting fake security policies.</a:t>
            </a:r>
          </a:p>
          <a:p>
            <a:endParaRPr lang="en-US" dirty="0"/>
          </a:p>
          <a:p>
            <a:r>
              <a:rPr lang="en-US" b="1" dirty="0">
                <a:solidFill>
                  <a:srgbClr val="7AC8E0"/>
                </a:solidFill>
              </a:rPr>
              <a:t> -Example:</a:t>
            </a:r>
            <a:r>
              <a:rPr lang="en-US" dirty="0"/>
              <a:t> Attacker updates PIP with permissive rules. </a:t>
            </a:r>
          </a:p>
          <a:p>
            <a:endParaRPr lang="en-US" dirty="0"/>
          </a:p>
          <a:p>
            <a:r>
              <a:rPr lang="en-US" b="1" dirty="0">
                <a:solidFill>
                  <a:srgbClr val="7AC8E0"/>
                </a:solidFill>
              </a:rPr>
              <a:t> -Risk: </a:t>
            </a:r>
            <a:r>
              <a:rPr lang="en-US" dirty="0"/>
              <a:t>Undermines enforcement of Zero Trust policies. </a:t>
            </a:r>
          </a:p>
          <a:p>
            <a:endParaRPr lang="en-US" dirty="0"/>
          </a:p>
          <a:p>
            <a:endParaRPr lang="en-US" dirty="0"/>
          </a:p>
          <a:p>
            <a:endParaRPr lang="en-US" dirty="0"/>
          </a:p>
          <a:p>
            <a:r>
              <a:rPr lang="en-US" dirty="0"/>
              <a:t>• </a:t>
            </a:r>
            <a:r>
              <a:rPr lang="en-US" b="1" dirty="0">
                <a:solidFill>
                  <a:srgbClr val="7AC8E0"/>
                </a:solidFill>
              </a:rPr>
              <a:t>Trust Manipulation Description: </a:t>
            </a:r>
            <a:r>
              <a:rPr lang="en-US" dirty="0"/>
              <a:t>Tricking the system to assign a high trust score.</a:t>
            </a:r>
          </a:p>
          <a:p>
            <a:endParaRPr lang="en-US" dirty="0"/>
          </a:p>
          <a:p>
            <a:r>
              <a:rPr lang="en-US" dirty="0"/>
              <a:t> </a:t>
            </a:r>
            <a:r>
              <a:rPr lang="en-US" b="1" dirty="0">
                <a:solidFill>
                  <a:srgbClr val="7AC8E0"/>
                </a:solidFill>
              </a:rPr>
              <a:t>-Example: </a:t>
            </a:r>
            <a:r>
              <a:rPr lang="en-US" dirty="0"/>
              <a:t>Acting benignly until trusted, then launching an attack.</a:t>
            </a:r>
          </a:p>
          <a:p>
            <a:endParaRPr lang="en-US" dirty="0"/>
          </a:p>
          <a:p>
            <a:r>
              <a:rPr lang="en-US" dirty="0"/>
              <a:t> </a:t>
            </a:r>
            <a:r>
              <a:rPr lang="en-US" b="1" dirty="0">
                <a:solidFill>
                  <a:srgbClr val="7AC8E0"/>
                </a:solidFill>
              </a:rPr>
              <a:t>-Risk: </a:t>
            </a:r>
            <a:r>
              <a:rPr lang="en-US" dirty="0"/>
              <a:t>Allows attackers to pass security checks and strike later</a:t>
            </a:r>
          </a:p>
          <a:p>
            <a:endParaRPr lang="en-US" dirty="0"/>
          </a:p>
        </p:txBody>
      </p:sp>
    </p:spTree>
    <p:extLst>
      <p:ext uri="{BB962C8B-B14F-4D97-AF65-F5344CB8AC3E}">
        <p14:creationId xmlns:p14="http://schemas.microsoft.com/office/powerpoint/2010/main" val="26046349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808EEE-3452-BD3F-B0ED-CFA42A06AA54}"/>
              </a:ext>
            </a:extLst>
          </p:cNvPr>
          <p:cNvSpPr txBox="1"/>
          <p:nvPr/>
        </p:nvSpPr>
        <p:spPr>
          <a:xfrm>
            <a:off x="5187795" y="2523892"/>
            <a:ext cx="1828800" cy="1828800"/>
          </a:xfrm>
          <a:prstGeom prst="rect">
            <a:avLst/>
          </a:prstGeom>
          <a:noFill/>
        </p:spPr>
        <p:txBody>
          <a:bodyPr wrap="square" rtlCol="0">
            <a:spAutoFit/>
          </a:bodyPr>
          <a:lstStyle/>
          <a:p>
            <a:pPr algn="l"/>
            <a:endParaRPr lang="en-PS" dirty="0"/>
          </a:p>
        </p:txBody>
      </p:sp>
      <p:sp>
        <p:nvSpPr>
          <p:cNvPr id="6" name="TextBox 5">
            <a:extLst>
              <a:ext uri="{FF2B5EF4-FFF2-40B4-BE49-F238E27FC236}">
                <a16:creationId xmlns:a16="http://schemas.microsoft.com/office/drawing/2014/main" id="{47915ABB-9FA4-F8D6-D216-2215E5894FD6}"/>
              </a:ext>
            </a:extLst>
          </p:cNvPr>
          <p:cNvSpPr txBox="1"/>
          <p:nvPr/>
        </p:nvSpPr>
        <p:spPr>
          <a:xfrm>
            <a:off x="5187795" y="2523892"/>
            <a:ext cx="1828800" cy="1828800"/>
          </a:xfrm>
          <a:prstGeom prst="rect">
            <a:avLst/>
          </a:prstGeom>
          <a:noFill/>
        </p:spPr>
        <p:txBody>
          <a:bodyPr wrap="square" rtlCol="0">
            <a:spAutoFit/>
          </a:bodyPr>
          <a:lstStyle/>
          <a:p>
            <a:pPr algn="l"/>
            <a:endParaRPr lang="en-PS" dirty="0"/>
          </a:p>
        </p:txBody>
      </p:sp>
      <p:sp>
        <p:nvSpPr>
          <p:cNvPr id="11" name="TextBox 10">
            <a:extLst>
              <a:ext uri="{FF2B5EF4-FFF2-40B4-BE49-F238E27FC236}">
                <a16:creationId xmlns:a16="http://schemas.microsoft.com/office/drawing/2014/main" id="{473C51F0-F12B-780C-3542-09727A226D0F}"/>
              </a:ext>
            </a:extLst>
          </p:cNvPr>
          <p:cNvSpPr txBox="1"/>
          <p:nvPr/>
        </p:nvSpPr>
        <p:spPr>
          <a:xfrm>
            <a:off x="509549" y="829498"/>
            <a:ext cx="11172902" cy="567847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300" b="1" dirty="0">
                <a:solidFill>
                  <a:srgbClr val="7AC8E0"/>
                </a:solidFill>
              </a:rPr>
              <a:t>Thank You for Your Attention!</a:t>
            </a:r>
          </a:p>
          <a:p>
            <a:pPr algn="ctr"/>
            <a:br>
              <a:rPr lang="en-US" sz="3300" b="1" dirty="0">
                <a:solidFill>
                  <a:srgbClr val="7AC8E0"/>
                </a:solidFill>
              </a:rPr>
            </a:br>
            <a:endParaRPr lang="en-US" sz="3300" b="1" dirty="0">
              <a:solidFill>
                <a:srgbClr val="7AC8E0"/>
              </a:solidFill>
            </a:endParaRPr>
          </a:p>
          <a:p>
            <a:pPr algn="ctr"/>
            <a:r>
              <a:rPr lang="en-PS" sz="3300" b="1" dirty="0"/>
              <a:t> </a:t>
            </a:r>
            <a:r>
              <a:rPr lang="en-US" sz="3300" b="1" dirty="0"/>
              <a:t>Is there any question?</a:t>
            </a:r>
            <a:endParaRPr lang="ar-SA" sz="3300" b="1" dirty="0"/>
          </a:p>
          <a:p>
            <a:pPr algn="ctr"/>
            <a:endParaRPr lang="ar-SA" sz="3300" b="1" dirty="0"/>
          </a:p>
          <a:p>
            <a:pPr algn="ctr"/>
            <a:endParaRPr lang="en-US" sz="3300" b="1" dirty="0"/>
          </a:p>
          <a:p>
            <a:pPr algn="ctr"/>
            <a:r>
              <a:rPr lang="en-US" sz="3300" b="1" dirty="0">
                <a:solidFill>
                  <a:srgbClr val="7AC8E0"/>
                </a:solidFill>
              </a:rPr>
              <a:t>Team Members:</a:t>
            </a:r>
          </a:p>
          <a:p>
            <a:pPr algn="ctr"/>
            <a:r>
              <a:rPr lang="en-US" sz="3300" b="1" dirty="0"/>
              <a:t>Ibrahim Abu </a:t>
            </a:r>
            <a:r>
              <a:rPr lang="en-US" sz="3300" b="1" dirty="0" err="1"/>
              <a:t>Hijleh</a:t>
            </a:r>
            <a:endParaRPr lang="en-US" sz="3300" b="1" dirty="0"/>
          </a:p>
          <a:p>
            <a:pPr algn="ctr"/>
            <a:r>
              <a:rPr lang="en-US" sz="3300" b="1" dirty="0"/>
              <a:t>Muna Atta</a:t>
            </a:r>
          </a:p>
          <a:p>
            <a:pPr algn="ctr"/>
            <a:r>
              <a:rPr lang="en-US" sz="3300" b="1" dirty="0"/>
              <a:t>Malak Mustafa</a:t>
            </a:r>
          </a:p>
          <a:p>
            <a:pPr algn="ctr"/>
            <a:endParaRPr lang="en-PS" sz="3300" b="1" dirty="0"/>
          </a:p>
        </p:txBody>
      </p:sp>
      <p:sp>
        <p:nvSpPr>
          <p:cNvPr id="15" name="TextBox 14">
            <a:extLst>
              <a:ext uri="{FF2B5EF4-FFF2-40B4-BE49-F238E27FC236}">
                <a16:creationId xmlns:a16="http://schemas.microsoft.com/office/drawing/2014/main" id="{1EE075C7-70CB-A09C-8AC0-7D46B47430E9}"/>
              </a:ext>
            </a:extLst>
          </p:cNvPr>
          <p:cNvSpPr txBox="1"/>
          <p:nvPr/>
        </p:nvSpPr>
        <p:spPr>
          <a:xfrm>
            <a:off x="5187795" y="1935356"/>
            <a:ext cx="1828800" cy="369332"/>
          </a:xfrm>
          <a:prstGeom prst="rect">
            <a:avLst/>
          </a:prstGeom>
          <a:noFill/>
        </p:spPr>
        <p:txBody>
          <a:bodyPr wrap="square" rtlCol="0">
            <a:spAutoFit/>
          </a:bodyPr>
          <a:lstStyle/>
          <a:p>
            <a:pPr algn="l"/>
            <a:endParaRPr lang="en-PS" dirty="0"/>
          </a:p>
        </p:txBody>
      </p:sp>
      <p:pic>
        <p:nvPicPr>
          <p:cNvPr id="16" name="Picture 15">
            <a:extLst>
              <a:ext uri="{FF2B5EF4-FFF2-40B4-BE49-F238E27FC236}">
                <a16:creationId xmlns:a16="http://schemas.microsoft.com/office/drawing/2014/main" id="{CA0864F0-79B0-B752-B1A8-11A6CF345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V="1">
            <a:off x="9852545" y="4498277"/>
            <a:ext cx="1829906" cy="1828801"/>
          </a:xfrm>
          <a:prstGeom prst="rect">
            <a:avLst/>
          </a:prstGeom>
        </p:spPr>
      </p:pic>
    </p:spTree>
    <p:extLst>
      <p:ext uri="{BB962C8B-B14F-4D97-AF65-F5344CB8AC3E}">
        <p14:creationId xmlns:p14="http://schemas.microsoft.com/office/powerpoint/2010/main" val="25266708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0684-511A-4FED-BE55-BEBA0560A16E}"/>
              </a:ext>
            </a:extLst>
          </p:cNvPr>
          <p:cNvSpPr>
            <a:spLocks noGrp="1"/>
          </p:cNvSpPr>
          <p:nvPr>
            <p:ph type="title"/>
          </p:nvPr>
        </p:nvSpPr>
        <p:spPr/>
        <p:txBody>
          <a:bodyPr/>
          <a:lstStyle/>
          <a:p>
            <a:r>
              <a:rPr lang="en-US" b="1" dirty="0">
                <a:solidFill>
                  <a:srgbClr val="7AC8E0"/>
                </a:solidFill>
              </a:rPr>
              <a:t>Traditional Security Model: An Overview</a:t>
            </a:r>
          </a:p>
        </p:txBody>
      </p:sp>
      <p:sp>
        <p:nvSpPr>
          <p:cNvPr id="19" name="Content Placeholder 18">
            <a:extLst>
              <a:ext uri="{FF2B5EF4-FFF2-40B4-BE49-F238E27FC236}">
                <a16:creationId xmlns:a16="http://schemas.microsoft.com/office/drawing/2014/main" id="{375BE3D7-C6EB-47BA-B1A2-D169C37928FE}"/>
              </a:ext>
            </a:extLst>
          </p:cNvPr>
          <p:cNvSpPr>
            <a:spLocks noGrp="1"/>
          </p:cNvSpPr>
          <p:nvPr>
            <p:ph idx="1"/>
          </p:nvPr>
        </p:nvSpPr>
        <p:spPr/>
        <p:txBody>
          <a:bodyPr>
            <a:normAutofit/>
          </a:bodyPr>
          <a:lstStyle/>
          <a:p>
            <a:pPr marL="0" indent="0">
              <a:buNone/>
            </a:pPr>
            <a:r>
              <a:rPr lang="en-US" sz="3200" dirty="0"/>
              <a:t>In the traditional security model, a perimeter is defined to protect the internal network . However, this approach fails to consider internal threats and the possibility of breaches through external devices.</a:t>
            </a:r>
          </a:p>
        </p:txBody>
      </p:sp>
    </p:spTree>
    <p:extLst>
      <p:ext uri="{BB962C8B-B14F-4D97-AF65-F5344CB8AC3E}">
        <p14:creationId xmlns:p14="http://schemas.microsoft.com/office/powerpoint/2010/main" val="16955423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586C-8332-4C7C-B0B7-F14C9047BC22}"/>
              </a:ext>
            </a:extLst>
          </p:cNvPr>
          <p:cNvSpPr>
            <a:spLocks noGrp="1"/>
          </p:cNvSpPr>
          <p:nvPr>
            <p:ph type="title"/>
          </p:nvPr>
        </p:nvSpPr>
        <p:spPr/>
        <p:txBody>
          <a:bodyPr/>
          <a:lstStyle/>
          <a:p>
            <a:r>
              <a:rPr lang="en-US" b="1" dirty="0">
                <a:solidFill>
                  <a:srgbClr val="7AC8E0"/>
                </a:solidFill>
              </a:rPr>
              <a:t>The Limitations of Traditional Security</a:t>
            </a:r>
          </a:p>
        </p:txBody>
      </p:sp>
      <p:sp>
        <p:nvSpPr>
          <p:cNvPr id="7" name="Content Placeholder 6">
            <a:extLst>
              <a:ext uri="{FF2B5EF4-FFF2-40B4-BE49-F238E27FC236}">
                <a16:creationId xmlns:a16="http://schemas.microsoft.com/office/drawing/2014/main" id="{1B007BA0-4092-407F-A219-1E1C8BCAD673}"/>
              </a:ext>
            </a:extLst>
          </p:cNvPr>
          <p:cNvSpPr>
            <a:spLocks noGrp="1"/>
          </p:cNvSpPr>
          <p:nvPr>
            <p:ph idx="1"/>
          </p:nvPr>
        </p:nvSpPr>
        <p:spPr/>
        <p:txBody>
          <a:bodyPr>
            <a:normAutofit/>
          </a:bodyPr>
          <a:lstStyle/>
          <a:p>
            <a:pPr marL="36900" indent="0">
              <a:buNone/>
            </a:pPr>
            <a:r>
              <a:rPr lang="en-US" sz="3200" dirty="0"/>
              <a:t>The traditional security model assumes that inner network traffic is secure by default, which is no longer valid in today’s threat landscape. Attackers can exploit vulnerabilities, bypass traditional security measures, and gain unauthorized access.</a:t>
            </a:r>
          </a:p>
        </p:txBody>
      </p:sp>
    </p:spTree>
    <p:extLst>
      <p:ext uri="{BB962C8B-B14F-4D97-AF65-F5344CB8AC3E}">
        <p14:creationId xmlns:p14="http://schemas.microsoft.com/office/powerpoint/2010/main" val="33342346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B5B7-9274-4376-A897-FA09A5DE5E55}"/>
              </a:ext>
            </a:extLst>
          </p:cNvPr>
          <p:cNvSpPr>
            <a:spLocks noGrp="1"/>
          </p:cNvSpPr>
          <p:nvPr>
            <p:ph type="title"/>
          </p:nvPr>
        </p:nvSpPr>
        <p:spPr/>
        <p:txBody>
          <a:bodyPr>
            <a:normAutofit fontScale="90000"/>
          </a:bodyPr>
          <a:lstStyle/>
          <a:p>
            <a:r>
              <a:rPr lang="en-US" b="1" dirty="0">
                <a:solidFill>
                  <a:srgbClr val="7AC8E0"/>
                </a:solidFill>
              </a:rPr>
              <a:t>The Zero Trust Model: A Paradigm Shift in Security</a:t>
            </a:r>
          </a:p>
        </p:txBody>
      </p:sp>
      <p:sp>
        <p:nvSpPr>
          <p:cNvPr id="7" name="Content Placeholder 6">
            <a:extLst>
              <a:ext uri="{FF2B5EF4-FFF2-40B4-BE49-F238E27FC236}">
                <a16:creationId xmlns:a16="http://schemas.microsoft.com/office/drawing/2014/main" id="{42A99947-436C-4DAA-8836-4DCE268CDD6E}"/>
              </a:ext>
            </a:extLst>
          </p:cNvPr>
          <p:cNvSpPr>
            <a:spLocks noGrp="1"/>
          </p:cNvSpPr>
          <p:nvPr>
            <p:ph idx="1"/>
          </p:nvPr>
        </p:nvSpPr>
        <p:spPr/>
        <p:txBody>
          <a:bodyPr>
            <a:normAutofit/>
          </a:bodyPr>
          <a:lstStyle/>
          <a:p>
            <a:pPr marL="36900" indent="0">
              <a:buNone/>
            </a:pPr>
            <a:r>
              <a:rPr lang="en-US" sz="3200" dirty="0"/>
              <a:t>The Zero Trust model is a proactive security approach that assumes no user or device within or outside the network should be trusted by default. Every access request is verified and authenticated before granting access, significantly reducing the attack surface.</a:t>
            </a:r>
          </a:p>
        </p:txBody>
      </p:sp>
    </p:spTree>
    <p:extLst>
      <p:ext uri="{BB962C8B-B14F-4D97-AF65-F5344CB8AC3E}">
        <p14:creationId xmlns:p14="http://schemas.microsoft.com/office/powerpoint/2010/main" val="428908226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F9BCC-F6C8-4B41-846E-7888665CA4BA}"/>
              </a:ext>
            </a:extLst>
          </p:cNvPr>
          <p:cNvSpPr>
            <a:spLocks noGrp="1"/>
          </p:cNvSpPr>
          <p:nvPr>
            <p:ph type="title"/>
          </p:nvPr>
        </p:nvSpPr>
        <p:spPr/>
        <p:txBody>
          <a:bodyPr/>
          <a:lstStyle/>
          <a:p>
            <a:r>
              <a:rPr lang="en-US" b="1" dirty="0">
                <a:solidFill>
                  <a:srgbClr val="7AC8E0"/>
                </a:solidFill>
              </a:rPr>
              <a:t>Key Principles of the Zero Trust Model</a:t>
            </a:r>
          </a:p>
        </p:txBody>
      </p:sp>
      <p:pic>
        <p:nvPicPr>
          <p:cNvPr id="14" name="Content Placeholder 13">
            <a:extLst>
              <a:ext uri="{FF2B5EF4-FFF2-40B4-BE49-F238E27FC236}">
                <a16:creationId xmlns:a16="http://schemas.microsoft.com/office/drawing/2014/main" id="{9B3C5614-1EBC-44E7-A652-4B7275281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097" y="1745917"/>
            <a:ext cx="9712171" cy="4656460"/>
          </a:xfrm>
        </p:spPr>
      </p:pic>
    </p:spTree>
    <p:extLst>
      <p:ext uri="{BB962C8B-B14F-4D97-AF65-F5344CB8AC3E}">
        <p14:creationId xmlns:p14="http://schemas.microsoft.com/office/powerpoint/2010/main" val="17656478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B9EC6-D57F-4530-9ED3-49FAAF78EE55}"/>
              </a:ext>
            </a:extLst>
          </p:cNvPr>
          <p:cNvSpPr>
            <a:spLocks noGrp="1"/>
          </p:cNvSpPr>
          <p:nvPr>
            <p:ph type="title"/>
          </p:nvPr>
        </p:nvSpPr>
        <p:spPr/>
        <p:txBody>
          <a:bodyPr/>
          <a:lstStyle/>
          <a:p>
            <a:r>
              <a:rPr lang="en-US" b="1" dirty="0">
                <a:solidFill>
                  <a:srgbClr val="7AC8E0"/>
                </a:solidFill>
              </a:rPr>
              <a:t>Zero Trust Architecture in IoT</a:t>
            </a:r>
          </a:p>
        </p:txBody>
      </p:sp>
      <p:sp>
        <p:nvSpPr>
          <p:cNvPr id="3" name="Content Placeholder 2">
            <a:extLst>
              <a:ext uri="{FF2B5EF4-FFF2-40B4-BE49-F238E27FC236}">
                <a16:creationId xmlns:a16="http://schemas.microsoft.com/office/drawing/2014/main" id="{E28579A4-0540-47AD-B93E-CB93757E911B}"/>
              </a:ext>
            </a:extLst>
          </p:cNvPr>
          <p:cNvSpPr>
            <a:spLocks noGrp="1"/>
          </p:cNvSpPr>
          <p:nvPr>
            <p:ph idx="1"/>
          </p:nvPr>
        </p:nvSpPr>
        <p:spPr/>
        <p:txBody>
          <a:bodyPr/>
          <a:lstStyle/>
          <a:p>
            <a:pPr marL="0" indent="0">
              <a:buNone/>
            </a:pPr>
            <a:r>
              <a:rPr lang="en-US" sz="2400" b="1" dirty="0">
                <a:solidFill>
                  <a:srgbClr val="7AC8E0"/>
                </a:solidFill>
              </a:rPr>
              <a:t>Advantages of Zero Trust in IoT:</a:t>
            </a:r>
          </a:p>
          <a:p>
            <a:pPr marL="0" indent="0">
              <a:buNone/>
            </a:pPr>
            <a:endParaRPr lang="en-US" b="1" dirty="0">
              <a:solidFill>
                <a:schemeClr val="accent1">
                  <a:lumMod val="75000"/>
                </a:schemeClr>
              </a:solidFill>
            </a:endParaRPr>
          </a:p>
          <a:p>
            <a:r>
              <a:rPr lang="en-US" sz="2400" dirty="0"/>
              <a:t>Enhances overall security by removing implicit trust. </a:t>
            </a:r>
          </a:p>
          <a:p>
            <a:r>
              <a:rPr lang="en-US" sz="2400" dirty="0"/>
              <a:t> Limits attack spread through micro-segmentation. </a:t>
            </a:r>
          </a:p>
          <a:p>
            <a:r>
              <a:rPr lang="en-US" sz="2400" dirty="0"/>
              <a:t>Granular access control using the least privilege principle.</a:t>
            </a:r>
          </a:p>
          <a:p>
            <a:pPr indent="-342900"/>
            <a:r>
              <a:rPr lang="en-US" sz="2400" dirty="0"/>
              <a:t> Continuous monitoring enables fast anomaly detection.</a:t>
            </a:r>
          </a:p>
          <a:p>
            <a:pPr indent="-342900"/>
            <a:r>
              <a:rPr lang="en-US" sz="2400" dirty="0"/>
              <a:t>  Adaptable to dynamic and distributed IoT environments.</a:t>
            </a:r>
            <a:endParaRPr lang="en-US" sz="2400" b="1" dirty="0"/>
          </a:p>
          <a:p>
            <a:pPr marL="0" indent="0">
              <a:buNone/>
            </a:pPr>
            <a:endParaRPr lang="en-US" b="1" dirty="0">
              <a:solidFill>
                <a:schemeClr val="accent2">
                  <a:lumMod val="60000"/>
                  <a:lumOff val="40000"/>
                </a:schemeClr>
              </a:solidFill>
            </a:endParaRPr>
          </a:p>
        </p:txBody>
      </p:sp>
    </p:spTree>
    <p:extLst>
      <p:ext uri="{BB962C8B-B14F-4D97-AF65-F5344CB8AC3E}">
        <p14:creationId xmlns:p14="http://schemas.microsoft.com/office/powerpoint/2010/main" val="11902522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AB241-5789-4962-927A-8829B6773763}"/>
              </a:ext>
            </a:extLst>
          </p:cNvPr>
          <p:cNvSpPr>
            <a:spLocks noGrp="1"/>
          </p:cNvSpPr>
          <p:nvPr>
            <p:ph type="title"/>
          </p:nvPr>
        </p:nvSpPr>
        <p:spPr/>
        <p:txBody>
          <a:bodyPr>
            <a:normAutofit/>
          </a:bodyPr>
          <a:lstStyle/>
          <a:p>
            <a:pPr algn="l"/>
            <a:r>
              <a:rPr lang="en-US" sz="2400" b="1" dirty="0">
                <a:solidFill>
                  <a:srgbClr val="7AC8E0"/>
                </a:solidFill>
              </a:rPr>
              <a:t>Disadvantages of Zero Trust in IoT </a:t>
            </a:r>
          </a:p>
        </p:txBody>
      </p:sp>
      <p:sp>
        <p:nvSpPr>
          <p:cNvPr id="3" name="Content Placeholder 2">
            <a:extLst>
              <a:ext uri="{FF2B5EF4-FFF2-40B4-BE49-F238E27FC236}">
                <a16:creationId xmlns:a16="http://schemas.microsoft.com/office/drawing/2014/main" id="{B0433064-BC69-4608-A253-A9D47E01F82D}"/>
              </a:ext>
            </a:extLst>
          </p:cNvPr>
          <p:cNvSpPr>
            <a:spLocks noGrp="1"/>
          </p:cNvSpPr>
          <p:nvPr>
            <p:ph idx="1"/>
          </p:nvPr>
        </p:nvSpPr>
        <p:spPr/>
        <p:txBody>
          <a:bodyPr>
            <a:normAutofit/>
          </a:bodyPr>
          <a:lstStyle/>
          <a:p>
            <a:r>
              <a:rPr lang="en-US" sz="2800" dirty="0"/>
              <a:t>Complex to implement and requires detailed network mapping.</a:t>
            </a:r>
          </a:p>
          <a:p>
            <a:r>
              <a:rPr lang="en-US" sz="2800" dirty="0"/>
              <a:t> High processing overhead may burden resource-limited IoT devices.</a:t>
            </a:r>
          </a:p>
          <a:p>
            <a:r>
              <a:rPr lang="en-US" sz="2800" dirty="0"/>
              <a:t> Implementation and maintenance costs can be high. </a:t>
            </a:r>
          </a:p>
          <a:p>
            <a:r>
              <a:rPr lang="en-US" sz="2800" dirty="0"/>
              <a:t> May introduce latency due to frequent authentication. </a:t>
            </a:r>
          </a:p>
          <a:p>
            <a:r>
              <a:rPr lang="en-US" sz="2800" dirty="0"/>
              <a:t> Legacy IoT systems may require major security upgrades.</a:t>
            </a:r>
          </a:p>
        </p:txBody>
      </p:sp>
    </p:spTree>
    <p:extLst>
      <p:ext uri="{BB962C8B-B14F-4D97-AF65-F5344CB8AC3E}">
        <p14:creationId xmlns:p14="http://schemas.microsoft.com/office/powerpoint/2010/main" val="728910238"/>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D205-3AAB-4267-88C8-A1D2348DBB69}"/>
              </a:ext>
            </a:extLst>
          </p:cNvPr>
          <p:cNvSpPr>
            <a:spLocks noGrp="1"/>
          </p:cNvSpPr>
          <p:nvPr>
            <p:ph type="title"/>
          </p:nvPr>
        </p:nvSpPr>
        <p:spPr/>
        <p:txBody>
          <a:bodyPr/>
          <a:lstStyle/>
          <a:p>
            <a:r>
              <a:rPr lang="en-US" b="1" dirty="0">
                <a:solidFill>
                  <a:srgbClr val="7AC8E0"/>
                </a:solidFill>
                <a:effectLst/>
              </a:rPr>
              <a:t>How Zero Trust work:</a:t>
            </a:r>
            <a:endParaRPr lang="en-US" b="1" dirty="0">
              <a:solidFill>
                <a:srgbClr val="7AC8E0"/>
              </a:solidFill>
            </a:endParaRPr>
          </a:p>
        </p:txBody>
      </p:sp>
      <p:pic>
        <p:nvPicPr>
          <p:cNvPr id="5" name="Content Placeholder 4">
            <a:extLst>
              <a:ext uri="{FF2B5EF4-FFF2-40B4-BE49-F238E27FC236}">
                <a16:creationId xmlns:a16="http://schemas.microsoft.com/office/drawing/2014/main" id="{5EA6FA01-F346-45ED-9472-6AC429B33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09" y="1462141"/>
            <a:ext cx="11487704" cy="5190193"/>
          </a:xfrm>
        </p:spPr>
      </p:pic>
    </p:spTree>
    <p:extLst>
      <p:ext uri="{BB962C8B-B14F-4D97-AF65-F5344CB8AC3E}">
        <p14:creationId xmlns:p14="http://schemas.microsoft.com/office/powerpoint/2010/main" val="9026388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2677-3EF0-4AD1-BEF2-6FA7B9E97159}"/>
              </a:ext>
            </a:extLst>
          </p:cNvPr>
          <p:cNvSpPr>
            <a:spLocks noGrp="1"/>
          </p:cNvSpPr>
          <p:nvPr>
            <p:ph type="title"/>
          </p:nvPr>
        </p:nvSpPr>
        <p:spPr/>
        <p:txBody>
          <a:bodyPr/>
          <a:lstStyle/>
          <a:p>
            <a:r>
              <a:rPr lang="en-US" b="1" dirty="0">
                <a:solidFill>
                  <a:srgbClr val="7AC8E0"/>
                </a:solidFill>
                <a:effectLst/>
              </a:rPr>
              <a:t>Potential Attacks in Zero Trust IoT:</a:t>
            </a:r>
            <a:endParaRPr lang="en-US" b="1" dirty="0">
              <a:solidFill>
                <a:srgbClr val="7AC8E0"/>
              </a:solidFill>
            </a:endParaRPr>
          </a:p>
        </p:txBody>
      </p:sp>
      <p:sp>
        <p:nvSpPr>
          <p:cNvPr id="3" name="Content Placeholder 2">
            <a:extLst>
              <a:ext uri="{FF2B5EF4-FFF2-40B4-BE49-F238E27FC236}">
                <a16:creationId xmlns:a16="http://schemas.microsoft.com/office/drawing/2014/main" id="{C8212062-0EC8-4655-956C-401D93ED4448}"/>
              </a:ext>
            </a:extLst>
          </p:cNvPr>
          <p:cNvSpPr>
            <a:spLocks noGrp="1"/>
          </p:cNvSpPr>
          <p:nvPr>
            <p:ph idx="1"/>
          </p:nvPr>
        </p:nvSpPr>
        <p:spPr>
          <a:xfrm>
            <a:off x="280652" y="1580050"/>
            <a:ext cx="10875145" cy="4766005"/>
          </a:xfrm>
        </p:spPr>
        <p:txBody>
          <a:bodyPr>
            <a:noAutofit/>
          </a:bodyPr>
          <a:lstStyle/>
          <a:p>
            <a:pPr marL="36900" indent="0">
              <a:buNone/>
            </a:pPr>
            <a:r>
              <a:rPr lang="en-US" dirty="0">
                <a:effectLst/>
              </a:rPr>
              <a:t>• </a:t>
            </a:r>
            <a:r>
              <a:rPr lang="en-US" b="1" dirty="0">
                <a:solidFill>
                  <a:srgbClr val="7AC8E0"/>
                </a:solidFill>
                <a:effectLst/>
              </a:rPr>
              <a:t>Identity Spoofing Description: </a:t>
            </a:r>
            <a:r>
              <a:rPr lang="en-US" dirty="0">
                <a:effectLst/>
              </a:rPr>
              <a:t>Attacker mimics a trusted device's identity.</a:t>
            </a:r>
          </a:p>
          <a:p>
            <a:pPr marL="36900" indent="0">
              <a:buNone/>
            </a:pPr>
            <a:r>
              <a:rPr lang="en-US" b="1" dirty="0">
                <a:solidFill>
                  <a:srgbClr val="7AC8E0"/>
                </a:solidFill>
                <a:effectLst/>
              </a:rPr>
              <a:t>   -Example: </a:t>
            </a:r>
            <a:r>
              <a:rPr lang="en-US" dirty="0">
                <a:effectLst/>
              </a:rPr>
              <a:t>Using forged digital certificate to access through PEP.</a:t>
            </a:r>
          </a:p>
          <a:p>
            <a:pPr marL="36900" indent="0">
              <a:buNone/>
            </a:pPr>
            <a:r>
              <a:rPr lang="en-US" dirty="0">
                <a:effectLst/>
              </a:rPr>
              <a:t>   </a:t>
            </a:r>
            <a:r>
              <a:rPr lang="en-US" b="1" dirty="0">
                <a:solidFill>
                  <a:srgbClr val="7AC8E0"/>
                </a:solidFill>
                <a:effectLst/>
              </a:rPr>
              <a:t>-Risk:</a:t>
            </a:r>
            <a:r>
              <a:rPr lang="en-US" dirty="0">
                <a:effectLst/>
              </a:rPr>
              <a:t> Access granted to malicious actor if identity checks are weak. </a:t>
            </a:r>
          </a:p>
          <a:p>
            <a:pPr marL="36900" indent="0">
              <a:buNone/>
            </a:pPr>
            <a:endParaRPr lang="en-US" dirty="0">
              <a:effectLst/>
            </a:endParaRPr>
          </a:p>
          <a:p>
            <a:pPr marL="36900" indent="0">
              <a:buNone/>
            </a:pPr>
            <a:r>
              <a:rPr lang="en-US" dirty="0">
                <a:effectLst/>
              </a:rPr>
              <a:t>•</a:t>
            </a:r>
            <a:r>
              <a:rPr lang="en-US" b="1" dirty="0">
                <a:solidFill>
                  <a:srgbClr val="7AC8E0"/>
                </a:solidFill>
                <a:effectLst/>
              </a:rPr>
              <a:t> Replay Attacks Description: </a:t>
            </a:r>
            <a:r>
              <a:rPr lang="en-US" dirty="0">
                <a:effectLst/>
              </a:rPr>
              <a:t>Reusing intercepted valid access requests. </a:t>
            </a:r>
          </a:p>
          <a:p>
            <a:pPr marL="36900" indent="0">
              <a:buNone/>
            </a:pPr>
            <a:r>
              <a:rPr lang="en-US" b="1" dirty="0">
                <a:solidFill>
                  <a:srgbClr val="7AC8E0"/>
                </a:solidFill>
                <a:effectLst/>
              </a:rPr>
              <a:t>   -Example: </a:t>
            </a:r>
            <a:r>
              <a:rPr lang="en-US" dirty="0">
                <a:effectLst/>
              </a:rPr>
              <a:t>Replaying old access token to gain entry.</a:t>
            </a:r>
          </a:p>
          <a:p>
            <a:pPr marL="36900" indent="0">
              <a:buNone/>
            </a:pPr>
            <a:r>
              <a:rPr lang="en-US" dirty="0">
                <a:effectLst/>
              </a:rPr>
              <a:t>   </a:t>
            </a:r>
            <a:r>
              <a:rPr lang="en-US" b="1" dirty="0">
                <a:solidFill>
                  <a:srgbClr val="7AC8E0"/>
                </a:solidFill>
                <a:effectLst/>
              </a:rPr>
              <a:t>-Risk: </a:t>
            </a:r>
            <a:r>
              <a:rPr lang="en-US" dirty="0">
                <a:effectLst/>
              </a:rPr>
              <a:t>Allows unauthorized access without detection.</a:t>
            </a:r>
          </a:p>
          <a:p>
            <a:pPr marL="36900" indent="0">
              <a:buNone/>
            </a:pPr>
            <a:endParaRPr lang="en-US" dirty="0">
              <a:effectLst/>
            </a:endParaRPr>
          </a:p>
          <a:p>
            <a:pPr marL="36900" indent="0">
              <a:buNone/>
            </a:pPr>
            <a:r>
              <a:rPr lang="en-US" dirty="0">
                <a:effectLst/>
              </a:rPr>
              <a:t> • </a:t>
            </a:r>
            <a:r>
              <a:rPr lang="en-US" b="1" dirty="0">
                <a:solidFill>
                  <a:srgbClr val="7AC8E0"/>
                </a:solidFill>
                <a:effectLst/>
              </a:rPr>
              <a:t>Data Injection Attacks Description: </a:t>
            </a:r>
            <a:r>
              <a:rPr lang="en-US" dirty="0">
                <a:effectLst/>
              </a:rPr>
              <a:t>Injecting malicious data into system communication.</a:t>
            </a:r>
          </a:p>
          <a:p>
            <a:pPr marL="36900" indent="0">
              <a:buNone/>
            </a:pPr>
            <a:r>
              <a:rPr lang="en-US" b="1" dirty="0">
                <a:solidFill>
                  <a:srgbClr val="7AC8E0"/>
                </a:solidFill>
                <a:effectLst/>
              </a:rPr>
              <a:t>   -Example: </a:t>
            </a:r>
            <a:r>
              <a:rPr lang="en-US" dirty="0">
                <a:effectLst/>
              </a:rPr>
              <a:t>Sending fake policy updates to PDP. </a:t>
            </a:r>
          </a:p>
          <a:p>
            <a:pPr marL="36900" indent="0">
              <a:buNone/>
            </a:pPr>
            <a:r>
              <a:rPr lang="en-US" b="1" dirty="0">
                <a:solidFill>
                  <a:srgbClr val="7AC8E0"/>
                </a:solidFill>
                <a:effectLst/>
              </a:rPr>
              <a:t>   -Risk: </a:t>
            </a:r>
            <a:r>
              <a:rPr lang="en-US" dirty="0">
                <a:effectLst/>
              </a:rPr>
              <a:t>Can change system behavior or bypass restrictions. </a:t>
            </a:r>
          </a:p>
          <a:p>
            <a:pPr marL="36900" indent="0">
              <a:buNone/>
            </a:pPr>
            <a:endParaRPr lang="en-US" dirty="0">
              <a:effectLst/>
            </a:endParaRPr>
          </a:p>
          <a:p>
            <a:pPr marL="36900" indent="0">
              <a:buNone/>
            </a:pPr>
            <a:endParaRPr lang="en-US" dirty="0"/>
          </a:p>
        </p:txBody>
      </p:sp>
    </p:spTree>
    <p:extLst>
      <p:ext uri="{BB962C8B-B14F-4D97-AF65-F5344CB8AC3E}">
        <p14:creationId xmlns:p14="http://schemas.microsoft.com/office/powerpoint/2010/main" val="4020391696"/>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115</TotalTime>
  <Words>573</Words>
  <Application>Microsoft Office PowerPoint</Application>
  <PresentationFormat>Widescreen</PresentationFormat>
  <Paragraphs>71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Slate</vt:lpstr>
      <vt:lpstr>PowerPoint Presentation</vt:lpstr>
      <vt:lpstr>Traditional Security Model: An Overview</vt:lpstr>
      <vt:lpstr>The Limitations of Traditional Security</vt:lpstr>
      <vt:lpstr>The Zero Trust Model: A Paradigm Shift in Security</vt:lpstr>
      <vt:lpstr>Key Principles of the Zero Trust Model</vt:lpstr>
      <vt:lpstr>Zero Trust Architecture in IoT</vt:lpstr>
      <vt:lpstr>Disadvantages of Zero Trust in IoT </vt:lpstr>
      <vt:lpstr>How Zero Trust work:</vt:lpstr>
      <vt:lpstr>Potential Attacks in Zero Trust IoT: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 atta</dc:creator>
  <cp:lastModifiedBy>Muna Khalil</cp:lastModifiedBy>
  <cp:revision>3</cp:revision>
  <dcterms:created xsi:type="dcterms:W3CDTF">2025-06-16T12:25:34Z</dcterms:created>
  <dcterms:modified xsi:type="dcterms:W3CDTF">2025-06-17T11:38:56Z</dcterms:modified>
</cp:coreProperties>
</file>