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ays" charset="1" panose="02000505050000020004"/>
      <p:regular r:id="rId21"/>
    </p:embeddedFont>
    <p:embeddedFont>
      <p:font typeface="Open Sauce Medium" charset="1" panose="00000600000000000000"/>
      <p:regular r:id="rId22"/>
    </p:embeddedFont>
    <p:embeddedFont>
      <p:font typeface="Agrandir Narrow Bold" charset="1" panose="00000806000000000000"/>
      <p:regular r:id="rId23"/>
    </p:embeddedFont>
    <p:embeddedFont>
      <p:font typeface="Open Sauce Light" charset="1" panose="000004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564160" y="6931968"/>
            <a:ext cx="9526284" cy="0"/>
          </a:xfrm>
          <a:prstGeom prst="line">
            <a:avLst/>
          </a:prstGeom>
          <a:ln cap="rnd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4160" y="3648668"/>
            <a:ext cx="9118379" cy="128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50"/>
              </a:lnSpc>
            </a:pPr>
            <a:r>
              <a:rPr lang="en-US" sz="9045" spc="334">
                <a:solidFill>
                  <a:srgbClr val="FFFFFF"/>
                </a:solidFill>
                <a:latin typeface="Days"/>
              </a:rPr>
              <a:t>Market Price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160" y="5013259"/>
            <a:ext cx="11230994" cy="171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263"/>
              </a:lnSpc>
            </a:pPr>
            <a:r>
              <a:rPr lang="en-US" sz="12057" spc="868">
                <a:solidFill>
                  <a:srgbClr val="FFFFFF"/>
                </a:solidFill>
                <a:latin typeface="Open Sauce Medium"/>
              </a:rPr>
              <a:t>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36054" y="1125088"/>
            <a:ext cx="3184003" cy="47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8"/>
              </a:lnSpc>
            </a:pPr>
            <a:r>
              <a:rPr lang="en-US" sz="2789" spc="209">
                <a:solidFill>
                  <a:srgbClr val="FFFFFF"/>
                </a:solidFill>
                <a:latin typeface="Agrandir Narrow Bold"/>
              </a:rPr>
              <a:t>Task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9281" y="7254681"/>
            <a:ext cx="5132793" cy="35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1"/>
              </a:lnSpc>
            </a:pPr>
            <a:r>
              <a:rPr lang="en-US" sz="2137" spc="181">
                <a:solidFill>
                  <a:srgbClr val="FFFFFF"/>
                </a:solidFill>
                <a:latin typeface="Agrandir Narrow Bold"/>
              </a:rPr>
              <a:t>Ibrahim Tarek Abdelazeem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476" y="1778634"/>
            <a:ext cx="12765048" cy="6567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FFFFFF"/>
                </a:solidFill>
                <a:latin typeface="Days"/>
              </a:rPr>
              <a:t>Strengths of SARIMA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Captures Seasonality: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Well-suited for data with strong seasonal patterns.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Incorporates seasonal differencing to handle seasonality directly.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Interpretable Parameters: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Easy to understand and interpret model parameters.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Good for explaining the influence of past values and errors on current values.</a:t>
            </a:r>
          </a:p>
          <a:p>
            <a:pPr algn="l">
              <a:lnSpc>
                <a:spcPts val="4399"/>
              </a:lnSpc>
            </a:pPr>
          </a:p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FFFFFF"/>
                </a:solidFill>
                <a:latin typeface="Days"/>
              </a:rPr>
              <a:t>Why Chose SARIMA?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Data Characteristics: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The dataset showed evidence of seasonal trends.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SARIMA's ability to handle seasonality made it a suitable choice.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02843" y="64770"/>
            <a:ext cx="5617012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Why SARIMA?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01029" y="64770"/>
            <a:ext cx="4685943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Why LSTM?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69597" y="1717039"/>
            <a:ext cx="12348806" cy="667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Strengths of LSTM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Handles Complex Patterns: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Can capture long-term dependencies and complex temporal patterns.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Suitable for data with non-linear relationships.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Sequential Data Processing: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Designed for sequential data, making it ideal for time series.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Uses memory cells to retain information over time.</a:t>
            </a:r>
          </a:p>
          <a:p>
            <a:pPr algn="l">
              <a:lnSpc>
                <a:spcPts val="4399"/>
              </a:lnSpc>
            </a:pP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Why Chose LSTM?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Advanced Modeling Capability: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LSTM's ability to model complex temporal relationships and non-linearities.</a:t>
            </a:r>
          </a:p>
          <a:p>
            <a:pPr algn="l" marL="949956" indent="-316652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Powerful tool for capturing intricate patterns in the data.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77364" y="64770"/>
            <a:ext cx="7133273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Evaluation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6869" y="3159760"/>
            <a:ext cx="13134261" cy="380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FFFFFF"/>
                </a:solidFill>
                <a:latin typeface="Days"/>
              </a:rPr>
              <a:t>Metrics Used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Mean Absolute Error (MAE):</a:t>
            </a:r>
          </a:p>
          <a:p>
            <a:pPr algn="l" marL="949959" indent="-316653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Measures the average absolute difference between predicted and actual values.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Mean Squared Error (MSE):</a:t>
            </a:r>
          </a:p>
          <a:p>
            <a:pPr algn="l" marL="949959" indent="-316653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Measures the average squared difference, penalizing larger errors more heavily.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Root Mean Squared Error (RMSE):</a:t>
            </a:r>
          </a:p>
          <a:p>
            <a:pPr algn="l" marL="949959" indent="-316653" lvl="2">
              <a:lnSpc>
                <a:spcPts val="439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Days"/>
              </a:rPr>
              <a:t>Square root of MSE, providing error in the same units as the target variable.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4161" y="1857544"/>
            <a:ext cx="12159677" cy="6571912"/>
          </a:xfrm>
          <a:custGeom>
            <a:avLst/>
            <a:gdLst/>
            <a:ahLst/>
            <a:cxnLst/>
            <a:rect r="r" b="b" t="t" l="l"/>
            <a:pathLst>
              <a:path h="6571912" w="12159677">
                <a:moveTo>
                  <a:pt x="0" y="0"/>
                </a:moveTo>
                <a:lnTo>
                  <a:pt x="12159678" y="0"/>
                </a:lnTo>
                <a:lnTo>
                  <a:pt x="12159678" y="6571912"/>
                </a:lnTo>
                <a:lnTo>
                  <a:pt x="0" y="657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1838" y="64770"/>
            <a:ext cx="888432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Which Model is Better?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1838" y="64770"/>
            <a:ext cx="888432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Which Model is Better?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59751" y="2883535"/>
            <a:ext cx="4168497" cy="435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FFFFFF"/>
                </a:solidFill>
                <a:latin typeface="Days"/>
              </a:rPr>
              <a:t>SARIMA Performance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MAE: 52,889.47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MSE: 10,134,598,865.42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RMSE: 100,670.74</a:t>
            </a:r>
          </a:p>
          <a:p>
            <a:pPr algn="l">
              <a:lnSpc>
                <a:spcPts val="4399"/>
              </a:lnSpc>
            </a:pPr>
            <a:r>
              <a:rPr lang="en-US" sz="2199">
                <a:solidFill>
                  <a:srgbClr val="FFFFFF"/>
                </a:solidFill>
                <a:latin typeface="Days"/>
              </a:rPr>
              <a:t>LSTM Performance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MAE: 30,677.19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MSE: 2,955,460,539.68</a:t>
            </a:r>
          </a:p>
          <a:p>
            <a:pPr algn="l" marL="474979" indent="-237490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RMSE: 54,364.15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7586" y="1769110"/>
            <a:ext cx="10252829" cy="657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2200">
                <a:solidFill>
                  <a:srgbClr val="FFFFFF"/>
                </a:solidFill>
                <a:latin typeface="Days"/>
              </a:rPr>
              <a:t>Comparing Performance</a:t>
            </a:r>
          </a:p>
          <a:p>
            <a:pPr algn="l" marL="474981" indent="-237491" lvl="1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Days"/>
              </a:rPr>
              <a:t>Mean Absolute Error (MAE):</a:t>
            </a:r>
          </a:p>
          <a:p>
            <a:pPr algn="l" marL="949962" indent="-316654" lvl="2">
              <a:lnSpc>
                <a:spcPts val="440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Days"/>
              </a:rPr>
              <a:t>LSTM (30,677.19) vs. SARIMA (52,889.47)</a:t>
            </a:r>
          </a:p>
          <a:p>
            <a:pPr algn="l" marL="949962" indent="-316654" lvl="2">
              <a:lnSpc>
                <a:spcPts val="440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Days"/>
              </a:rPr>
              <a:t>Lower MAE for LSTM indicates better average accuracy.</a:t>
            </a:r>
          </a:p>
          <a:p>
            <a:pPr algn="l" marL="474981" indent="-237491" lvl="1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Days"/>
              </a:rPr>
              <a:t>Mean Squared Error (MSE):</a:t>
            </a:r>
          </a:p>
          <a:p>
            <a:pPr algn="l" marL="949962" indent="-316654" lvl="2">
              <a:lnSpc>
                <a:spcPts val="440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Days"/>
              </a:rPr>
              <a:t>LSTM (2,955,460,539.68) vs. SARIMA (10,134,598,865.42)</a:t>
            </a:r>
          </a:p>
          <a:p>
            <a:pPr algn="l" marL="949962" indent="-316654" lvl="2">
              <a:lnSpc>
                <a:spcPts val="440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Days"/>
              </a:rPr>
              <a:t>Lower MSE for LSTM shows fewer large errors.</a:t>
            </a:r>
          </a:p>
          <a:p>
            <a:pPr algn="l" marL="474981" indent="-237491" lvl="1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Days"/>
              </a:rPr>
              <a:t>Root Mean Squared Error (RMSE):</a:t>
            </a:r>
          </a:p>
          <a:p>
            <a:pPr algn="l" marL="949962" indent="-316654" lvl="2">
              <a:lnSpc>
                <a:spcPts val="440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Days"/>
              </a:rPr>
              <a:t>LSTM (54,364.15) vs. SARIMA (100,670.74)</a:t>
            </a:r>
          </a:p>
          <a:p>
            <a:pPr algn="l" marL="949962" indent="-316654" lvl="2">
              <a:lnSpc>
                <a:spcPts val="440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Days"/>
              </a:rPr>
              <a:t>Lower RMSE for LSTM indicates better overall performance.</a:t>
            </a:r>
          </a:p>
          <a:p>
            <a:pPr algn="l">
              <a:lnSpc>
                <a:spcPts val="4400"/>
              </a:lnSpc>
            </a:pPr>
            <a:r>
              <a:rPr lang="en-US" sz="2200">
                <a:solidFill>
                  <a:srgbClr val="FFFFFF"/>
                </a:solidFill>
                <a:latin typeface="Days"/>
              </a:rPr>
              <a:t>Conclusion</a:t>
            </a:r>
          </a:p>
          <a:p>
            <a:pPr algn="l" marL="474981" indent="-237491" lvl="1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Days"/>
              </a:rPr>
              <a:t>LSTM is the better performing model based on all three metrics.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01838" y="64770"/>
            <a:ext cx="888432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Which Model is Better?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2408">
            <a:off x="-2019190" y="6553149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745" y="4174609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838649" y="1977800"/>
            <a:ext cx="10610702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Days"/>
              </a:rPr>
              <a:t>Table of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13044" y="5572338"/>
            <a:ext cx="2097071" cy="65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Data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8807" y="4643028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94264" y="4643028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26884" y="4643028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59177" y="4643028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2736" y="5572338"/>
            <a:ext cx="2097071" cy="65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Exploratory 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12429" y="5572338"/>
            <a:ext cx="2097071" cy="65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Feature Engineering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62122" y="5572338"/>
            <a:ext cx="2097071" cy="65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Model Selection and Training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13044" y="7666072"/>
            <a:ext cx="2097071" cy="65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ARIMA/SARIMA 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28807" y="6736761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94264" y="6736761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26884" y="6736761"/>
            <a:ext cx="2265543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07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62736" y="7666072"/>
            <a:ext cx="2097071" cy="3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LSTM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12429" y="7666072"/>
            <a:ext cx="2097071" cy="65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</a:rPr>
              <a:t>Model Evaluation</a:t>
            </a:r>
          </a:p>
          <a:p>
            <a:pPr algn="ctr">
              <a:lnSpc>
                <a:spcPts val="2646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838615" y="2876325"/>
            <a:ext cx="10610702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700" spc="2194">
                <a:solidFill>
                  <a:srgbClr val="FFFFFF"/>
                </a:solidFill>
                <a:latin typeface="Open Sauce Medium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33474" y="2033016"/>
            <a:ext cx="8421053" cy="621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Loading Data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Read data from a CSV file into a DataFrame.</a:t>
            </a: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Handling Missing Values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Impute missing values using the mean.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Columns: quantity, priceMin, priceMax, priceMod.</a:t>
            </a: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Encoding Categorical Variables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Convert categorical variables into numerical format.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Variables: market, state, city.</a:t>
            </a: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Extracting Date Components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Convert date column to datetime format.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Extract year and month from date.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3996" y="288925"/>
            <a:ext cx="8254857" cy="153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Days"/>
              </a:rPr>
              <a:t>Data Preprocessing</a:t>
            </a:r>
          </a:p>
          <a:p>
            <a:pPr algn="ctr">
              <a:lnSpc>
                <a:spcPts val="60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2408">
            <a:off x="-2209541" y="406539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2"/>
                </a:lnTo>
                <a:lnTo>
                  <a:pt x="0" y="1244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54284" y="1668561"/>
            <a:ext cx="5934282" cy="6295928"/>
          </a:xfrm>
          <a:custGeom>
            <a:avLst/>
            <a:gdLst/>
            <a:ahLst/>
            <a:cxnLst/>
            <a:rect r="r" b="b" t="t" l="l"/>
            <a:pathLst>
              <a:path h="6295928" w="5934282">
                <a:moveTo>
                  <a:pt x="0" y="0"/>
                </a:moveTo>
                <a:lnTo>
                  <a:pt x="5934281" y="0"/>
                </a:lnTo>
                <a:lnTo>
                  <a:pt x="5934281" y="6295927"/>
                </a:lnTo>
                <a:lnTo>
                  <a:pt x="0" y="6295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80844" y="8125880"/>
            <a:ext cx="5126312" cy="1956475"/>
          </a:xfrm>
          <a:custGeom>
            <a:avLst/>
            <a:gdLst/>
            <a:ahLst/>
            <a:cxnLst/>
            <a:rect r="r" b="b" t="t" l="l"/>
            <a:pathLst>
              <a:path h="1956475" w="5126312">
                <a:moveTo>
                  <a:pt x="0" y="0"/>
                </a:moveTo>
                <a:lnTo>
                  <a:pt x="5126312" y="0"/>
                </a:lnTo>
                <a:lnTo>
                  <a:pt x="5126312" y="1956475"/>
                </a:lnTo>
                <a:lnTo>
                  <a:pt x="0" y="1956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93996" y="288925"/>
            <a:ext cx="8254857" cy="153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Days"/>
              </a:rPr>
              <a:t>Data Preprocessing</a:t>
            </a:r>
          </a:p>
          <a:p>
            <a:pPr algn="ctr">
              <a:lnSpc>
                <a:spcPts val="60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38932" y="1839194"/>
            <a:ext cx="3049844" cy="4206549"/>
            <a:chOff x="0" y="0"/>
            <a:chExt cx="803251" cy="11078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251" cy="1107898"/>
            </a:xfrm>
            <a:custGeom>
              <a:avLst/>
              <a:gdLst/>
              <a:ahLst/>
              <a:cxnLst/>
              <a:rect r="r" b="b" t="t" l="l"/>
              <a:pathLst>
                <a:path h="1107898" w="803251">
                  <a:moveTo>
                    <a:pt x="0" y="0"/>
                  </a:moveTo>
                  <a:lnTo>
                    <a:pt x="803251" y="0"/>
                  </a:lnTo>
                  <a:lnTo>
                    <a:pt x="803251" y="1107898"/>
                  </a:lnTo>
                  <a:lnTo>
                    <a:pt x="0" y="11078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03251" cy="1155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9224" y="1839194"/>
            <a:ext cx="12913678" cy="6608611"/>
          </a:xfrm>
          <a:custGeom>
            <a:avLst/>
            <a:gdLst/>
            <a:ahLst/>
            <a:cxnLst/>
            <a:rect r="r" b="b" t="t" l="l"/>
            <a:pathLst>
              <a:path h="6608611" w="12913678">
                <a:moveTo>
                  <a:pt x="0" y="0"/>
                </a:moveTo>
                <a:lnTo>
                  <a:pt x="12913678" y="0"/>
                </a:lnTo>
                <a:lnTo>
                  <a:pt x="12913678" y="6608612"/>
                </a:lnTo>
                <a:lnTo>
                  <a:pt x="0" y="660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12902" y="1985760"/>
            <a:ext cx="938160" cy="6462045"/>
          </a:xfrm>
          <a:custGeom>
            <a:avLst/>
            <a:gdLst/>
            <a:ahLst/>
            <a:cxnLst/>
            <a:rect r="r" b="b" t="t" l="l"/>
            <a:pathLst>
              <a:path h="6462045" w="938160">
                <a:moveTo>
                  <a:pt x="0" y="0"/>
                </a:moveTo>
                <a:lnTo>
                  <a:pt x="938160" y="0"/>
                </a:lnTo>
                <a:lnTo>
                  <a:pt x="938160" y="6462046"/>
                </a:lnTo>
                <a:lnTo>
                  <a:pt x="0" y="6462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51062" y="2256401"/>
            <a:ext cx="1037714" cy="6191405"/>
          </a:xfrm>
          <a:custGeom>
            <a:avLst/>
            <a:gdLst/>
            <a:ahLst/>
            <a:cxnLst/>
            <a:rect r="r" b="b" t="t" l="l"/>
            <a:pathLst>
              <a:path h="6191405" w="1037714">
                <a:moveTo>
                  <a:pt x="0" y="0"/>
                </a:moveTo>
                <a:lnTo>
                  <a:pt x="1037714" y="0"/>
                </a:lnTo>
                <a:lnTo>
                  <a:pt x="1037714" y="6191405"/>
                </a:lnTo>
                <a:lnTo>
                  <a:pt x="0" y="61914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1298" y="64770"/>
            <a:ext cx="990540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3552" y="2220789"/>
            <a:ext cx="9080895" cy="5845422"/>
          </a:xfrm>
          <a:custGeom>
            <a:avLst/>
            <a:gdLst/>
            <a:ahLst/>
            <a:cxnLst/>
            <a:rect r="r" b="b" t="t" l="l"/>
            <a:pathLst>
              <a:path h="5845422" w="9080895">
                <a:moveTo>
                  <a:pt x="0" y="0"/>
                </a:moveTo>
                <a:lnTo>
                  <a:pt x="9080896" y="0"/>
                </a:lnTo>
                <a:lnTo>
                  <a:pt x="9080896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1298" y="64770"/>
            <a:ext cx="9905405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351028">
            <a:off x="-1272661" y="-3109670"/>
            <a:ext cx="20833322" cy="16506339"/>
          </a:xfrm>
          <a:custGeom>
            <a:avLst/>
            <a:gdLst/>
            <a:ahLst/>
            <a:cxnLst/>
            <a:rect r="r" b="b" t="t" l="l"/>
            <a:pathLst>
              <a:path h="16506339" w="20833322">
                <a:moveTo>
                  <a:pt x="20833322" y="7003569"/>
                </a:moveTo>
                <a:lnTo>
                  <a:pt x="3939507" y="0"/>
                </a:lnTo>
                <a:lnTo>
                  <a:pt x="0" y="9502771"/>
                </a:lnTo>
                <a:lnTo>
                  <a:pt x="16893815" y="16506340"/>
                </a:lnTo>
                <a:lnTo>
                  <a:pt x="20833322" y="7003569"/>
                </a:lnTo>
                <a:close/>
              </a:path>
            </a:pathLst>
          </a:custGeom>
          <a:blipFill>
            <a:blip r:embed="rId2"/>
            <a:stretch>
              <a:fillRect l="-20427" t="0" r="-2042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7804" y="64770"/>
            <a:ext cx="7712393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Feature Engineering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454056" y="1801407"/>
            <a:ext cx="11379888" cy="6705335"/>
            <a:chOff x="0" y="0"/>
            <a:chExt cx="3114402" cy="18350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14402" cy="1835089"/>
            </a:xfrm>
            <a:custGeom>
              <a:avLst/>
              <a:gdLst/>
              <a:ahLst/>
              <a:cxnLst/>
              <a:rect r="r" b="b" t="t" l="l"/>
              <a:pathLst>
                <a:path h="1835089" w="3114402">
                  <a:moveTo>
                    <a:pt x="0" y="0"/>
                  </a:moveTo>
                  <a:lnTo>
                    <a:pt x="3114402" y="0"/>
                  </a:lnTo>
                  <a:lnTo>
                    <a:pt x="3114402" y="1835089"/>
                  </a:lnTo>
                  <a:lnTo>
                    <a:pt x="0" y="1835089"/>
                  </a:lnTo>
                  <a:close/>
                </a:path>
              </a:pathLst>
            </a:custGeom>
            <a:gradFill rotWithShape="true">
              <a:gsLst>
                <a:gs pos="0">
                  <a:srgbClr val="B34593">
                    <a:alpha val="100000"/>
                  </a:srgbClr>
                </a:gs>
                <a:gs pos="100000">
                  <a:srgbClr val="151F5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114402" cy="1873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12431" y="1945639"/>
            <a:ext cx="9863138" cy="621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Lagged Features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Capture temporal dependencies and autocorrelation.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Create lagged versions of quantity.</a:t>
            </a: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Rolling Statistics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Capture local trends and variability.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Create rolling mean and standard deviation features.</a:t>
            </a: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Seasonal Indicators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Capture seasonal patterns.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Create dummy variables for months.</a:t>
            </a:r>
          </a:p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Dropping NaNs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Remove rows with NaN values created by shifting operations.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13522" y="2393496"/>
            <a:ext cx="11060956" cy="5500007"/>
          </a:xfrm>
          <a:custGeom>
            <a:avLst/>
            <a:gdLst/>
            <a:ahLst/>
            <a:cxnLst/>
            <a:rect r="r" b="b" t="t" l="l"/>
            <a:pathLst>
              <a:path h="5500007" w="11060956">
                <a:moveTo>
                  <a:pt x="0" y="0"/>
                </a:moveTo>
                <a:lnTo>
                  <a:pt x="11060956" y="0"/>
                </a:lnTo>
                <a:lnTo>
                  <a:pt x="11060956" y="5500008"/>
                </a:lnTo>
                <a:lnTo>
                  <a:pt x="0" y="5500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7804" y="64770"/>
            <a:ext cx="7712393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Feature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34593">
                <a:alpha val="100000"/>
              </a:srgbClr>
            </a:gs>
            <a:gs pos="100000">
              <a:srgbClr val="151F52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3786" y="64770"/>
            <a:ext cx="11040427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Days"/>
              </a:rPr>
              <a:t>Model Selection and Training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09382" y="4368546"/>
            <a:ext cx="10069235" cy="16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>
                <a:solidFill>
                  <a:srgbClr val="FFFFFF"/>
                </a:solidFill>
                <a:latin typeface="Days"/>
              </a:rPr>
              <a:t>Models Chosen for Forecasting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SARIMA (Seasonal Autoregressive Integrated Moving Average)</a:t>
            </a:r>
          </a:p>
          <a:p>
            <a:pPr algn="l" marL="474978" indent="-237489" lvl="1">
              <a:lnSpc>
                <a:spcPts val="439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Days"/>
              </a:rPr>
              <a:t>LSTM (Long Short-Term Memory)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2408">
            <a:off x="-2463343" y="5834044"/>
            <a:ext cx="20865141" cy="12443211"/>
          </a:xfrm>
          <a:custGeom>
            <a:avLst/>
            <a:gdLst/>
            <a:ahLst/>
            <a:cxnLst/>
            <a:rect r="r" b="b" t="t" l="l"/>
            <a:pathLst>
              <a:path h="12443211" w="20865141">
                <a:moveTo>
                  <a:pt x="0" y="0"/>
                </a:moveTo>
                <a:lnTo>
                  <a:pt x="20865141" y="0"/>
                </a:lnTo>
                <a:lnTo>
                  <a:pt x="20865141" y="12443211"/>
                </a:lnTo>
                <a:lnTo>
                  <a:pt x="0" y="1244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DAGGompvRrY</dc:identifier>
  <dcterms:modified xsi:type="dcterms:W3CDTF">2011-08-01T06:04:30Z</dcterms:modified>
  <cp:revision>1</cp:revision>
  <dc:title>Market Price Prediction</dc:title>
</cp:coreProperties>
</file>