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4" r:id="rId23"/>
    <p:sldId id="279" r:id="rId24"/>
    <p:sldId id="281" r:id="rId25"/>
    <p:sldId id="283" r:id="rId26"/>
    <p:sldId id="284" r:id="rId27"/>
    <p:sldId id="285" r:id="rId28"/>
    <p:sldId id="282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D2B4-B4AF-2625-0DEA-03AFA9E6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592F-706A-B781-50D7-F346A036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6167-D3B5-23FA-537C-418611ED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658D3-F863-083F-DED6-72D54EA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6DA4-9DD4-0F96-5811-6DF862E6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36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1103-7472-885E-6C3E-12DA9016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7A1C1-E894-DDFB-11D7-83C6CB589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E814-4D93-3C90-4E3E-1F263225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4AC6-C669-4E6D-CF5D-26D64EC2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D827-80D3-F14D-ED9A-1ED68584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995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580FA-7FBC-8988-790A-20C10A1CE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99CA-6C60-4C7E-3462-5908A058F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E23A-2C5B-90B9-BD4A-D4EEAC0C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587E-A2E5-D312-726B-2AF59D35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818A-CFB8-9E04-489D-0A8A14AD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366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18D8-B05B-B796-6E64-735A9674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13A5-B3F1-04B1-BF0B-1940D1EC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4690-3F2E-A02A-CE20-9064A28B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0DD7-1DAF-5654-372B-12185DF0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BF88-FDB1-116A-CE35-9B303FF9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5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DC98-202F-0DCE-4815-1912560D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43AA-32D6-CCD2-7F98-3868FB55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3E1E-7ACE-E30A-0E56-6EFC438C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91F3-B272-1405-5A3C-EEE8CE8B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1A31-BAB6-49DC-5FCC-58D0805C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23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2B09-9FB8-D1D4-3634-8A042213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EBF3-8B34-CCC5-F738-7A5CB9F16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63EBF-6C6D-7ACE-0B21-0C37DE18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E573-A4C8-9EB6-3870-4C60D42E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4B43B-D92B-8A91-A90C-ED03737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7A37-8E8D-8871-5501-8687E283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817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7617-0FE5-9AEB-4370-54293E5B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4AB41-74E2-75D9-5842-1C9116BF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D9C56-E6EC-A759-BDE7-E4E2CB23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FEA27-EF02-E424-63C7-78CE756EA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9C564-4180-91BD-9277-E3D94EED9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3F48D-A9F2-1A7B-9A33-32C84593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F41AE-E068-E5D0-0897-EC0578DD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3875-79FF-348A-6FC2-BE9A6BC2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401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0A35-CF44-9A3E-3AB3-70B44AC4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42106-95C2-4A09-A6FC-AE6DEF6B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503-BCBC-90CE-5BC2-62D30AC7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2FAFD-E006-BEDC-8EE6-DF1245B7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3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19B9C-BDBD-99DC-28CA-28CA45C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C9FDE-0197-DDCE-23C1-3C95A4A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D2E0-3186-54E7-5F0B-B87E2709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328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9F3D-C654-5F74-FB18-25A1AFF6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A7BC-D535-2372-B617-BBCE180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49E3F-3643-C067-AEC0-BA72B57F6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8F7F-540B-2D71-3FD7-AE1A4DA1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9A18-2D5C-057E-1D24-AFBE9ACC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12D5-C324-62B9-15D8-5A4A5134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56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A471-2FBB-BBEB-A945-C4D01392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8D552-6AAA-3E91-3361-90053EDB1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5CCF7-6860-34BE-FDDA-B342ABFA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42353-9E78-C5FF-6C29-0E3AE642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AE143-18EB-DFBC-0F96-C68182D0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D94C8-2FCF-D7F2-6E9B-3C7F3A6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827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70FDA-B228-1467-F1B4-3AFC90A7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16A24-AF78-4AC4-D6F8-F5E352BD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DD19-A0C7-3E08-ED18-E1AA64142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F74D-28DF-4627-AD97-68B394B76077}" type="datetimeFigureOut">
              <a:rPr lang="en-IL" smtClean="0"/>
              <a:t>20/05/2023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27D25-E2C7-B159-3C26-623CC4096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3649-B96B-5B34-CCBA-3A7147E23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73A4-540A-4AC1-B89E-164836B6D2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202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1259-FAC2-EC7F-6CE0-629B834CD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F733F-D5E0-2648-9FFE-56BAC56C5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091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1DC4-6D5F-23EC-19A4-B04D196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for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34CC-06DA-CDDA-8BA4-16A123C9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3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Second option:       is not deleted,      is added to the end of 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are left with the task of turning                 into   </a:t>
            </a:r>
          </a:p>
          <a:p>
            <a:r>
              <a:rPr lang="en-US" dirty="0"/>
              <a:t>Cost: ED(i,j-1) +1 -&gt; +1 for the insertion!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418A8-A496-8A05-34F5-08804DB44D57}"/>
              </a:ext>
            </a:extLst>
          </p:cNvPr>
          <p:cNvSpPr/>
          <p:nvPr/>
        </p:nvSpPr>
        <p:spPr>
          <a:xfrm>
            <a:off x="1274707" y="2967335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201A8-3855-5D90-808D-AC19D2F17585}"/>
              </a:ext>
            </a:extLst>
          </p:cNvPr>
          <p:cNvSpPr/>
          <p:nvPr/>
        </p:nvSpPr>
        <p:spPr>
          <a:xfrm>
            <a:off x="1284325" y="4086841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D4A36-4D60-59FD-F7E5-8F279FB00166}"/>
              </a:ext>
            </a:extLst>
          </p:cNvPr>
          <p:cNvSpPr txBox="1"/>
          <p:nvPr/>
        </p:nvSpPr>
        <p:spPr>
          <a:xfrm>
            <a:off x="838200" y="296287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40F8-E7A8-49C0-72B8-119C3386E8BB}"/>
              </a:ext>
            </a:extLst>
          </p:cNvPr>
          <p:cNvSpPr txBox="1"/>
          <p:nvPr/>
        </p:nvSpPr>
        <p:spPr>
          <a:xfrm>
            <a:off x="838200" y="408237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7BCA2-4E4E-3259-9C36-687B96AE407B}"/>
              </a:ext>
            </a:extLst>
          </p:cNvPr>
          <p:cNvSpPr/>
          <p:nvPr/>
        </p:nvSpPr>
        <p:spPr>
          <a:xfrm>
            <a:off x="1274707" y="2971800"/>
            <a:ext cx="289089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1585A-3431-5E01-539B-AD8F9BFCD018}"/>
              </a:ext>
            </a:extLst>
          </p:cNvPr>
          <p:cNvSpPr/>
          <p:nvPr/>
        </p:nvSpPr>
        <p:spPr>
          <a:xfrm>
            <a:off x="1284325" y="4091306"/>
            <a:ext cx="3820702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2C08A2-9C48-E559-845A-422343DFF5E2}"/>
              </a:ext>
            </a:extLst>
          </p:cNvPr>
          <p:cNvCxnSpPr/>
          <p:nvPr/>
        </p:nvCxnSpPr>
        <p:spPr>
          <a:xfrm>
            <a:off x="4363889" y="2674918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E7C95-A903-C0EA-97A2-E635B95A94E4}"/>
              </a:ext>
            </a:extLst>
          </p:cNvPr>
          <p:cNvCxnSpPr/>
          <p:nvPr/>
        </p:nvCxnSpPr>
        <p:spPr>
          <a:xfrm>
            <a:off x="5105027" y="3794424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50DE-F02C-CB06-D60A-1125F5450C5E}"/>
              </a:ext>
            </a:extLst>
          </p:cNvPr>
          <p:cNvSpPr txBox="1"/>
          <p:nvPr/>
        </p:nvSpPr>
        <p:spPr>
          <a:xfrm>
            <a:off x="4245106" y="230112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B3254-A84A-00B6-1BC9-A33083A29030}"/>
              </a:ext>
            </a:extLst>
          </p:cNvPr>
          <p:cNvSpPr txBox="1"/>
          <p:nvPr/>
        </p:nvSpPr>
        <p:spPr>
          <a:xfrm>
            <a:off x="4986244" y="339797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53E36-98BF-EAE1-2DF6-56D2C4C83B11}"/>
              </a:ext>
            </a:extLst>
          </p:cNvPr>
          <p:cNvSpPr/>
          <p:nvPr/>
        </p:nvSpPr>
        <p:spPr>
          <a:xfrm>
            <a:off x="4165600" y="2962869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26600-E830-E900-B6F5-A3EB19FD8404}"/>
              </a:ext>
            </a:extLst>
          </p:cNvPr>
          <p:cNvSpPr/>
          <p:nvPr/>
        </p:nvSpPr>
        <p:spPr>
          <a:xfrm>
            <a:off x="4942161" y="4091306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0013D8-45E5-44AB-9ADD-B6DFEDF96BA9}"/>
              </a:ext>
            </a:extLst>
          </p:cNvPr>
          <p:cNvSpPr/>
          <p:nvPr/>
        </p:nvSpPr>
        <p:spPr>
          <a:xfrm>
            <a:off x="3397570" y="1816694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8575EF-D822-1D7F-311F-3D752077BF3B}"/>
              </a:ext>
            </a:extLst>
          </p:cNvPr>
          <p:cNvSpPr/>
          <p:nvPr/>
        </p:nvSpPr>
        <p:spPr>
          <a:xfrm>
            <a:off x="6362141" y="5087582"/>
            <a:ext cx="105466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4F7CA-97F4-8883-CFBF-EBAD57E64021}"/>
              </a:ext>
            </a:extLst>
          </p:cNvPr>
          <p:cNvSpPr/>
          <p:nvPr/>
        </p:nvSpPr>
        <p:spPr>
          <a:xfrm>
            <a:off x="8290561" y="5116156"/>
            <a:ext cx="1371599" cy="2000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67DCDD-FD88-D948-0E50-24EC9A8BF1F4}"/>
              </a:ext>
            </a:extLst>
          </p:cNvPr>
          <p:cNvSpPr/>
          <p:nvPr/>
        </p:nvSpPr>
        <p:spPr>
          <a:xfrm>
            <a:off x="7416801" y="5087583"/>
            <a:ext cx="172720" cy="2375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66535-66BA-21B8-ED18-827AC9C504F1}"/>
              </a:ext>
            </a:extLst>
          </p:cNvPr>
          <p:cNvSpPr/>
          <p:nvPr/>
        </p:nvSpPr>
        <p:spPr>
          <a:xfrm>
            <a:off x="6040879" y="1724285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CE790-276C-4775-F008-83B10990BB08}"/>
              </a:ext>
            </a:extLst>
          </p:cNvPr>
          <p:cNvSpPr/>
          <p:nvPr/>
        </p:nvSpPr>
        <p:spPr>
          <a:xfrm>
            <a:off x="4497647" y="2962869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51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1DC4-6D5F-23EC-19A4-B04D196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for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34CC-06DA-CDDA-8BA4-16A123C9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3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 option:       is  replaced by      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are left with the task of turning                 into   </a:t>
            </a:r>
          </a:p>
          <a:p>
            <a:r>
              <a:rPr lang="en-US" dirty="0"/>
              <a:t>Cost: ED(i-1,j,-1) + HD(S[</a:t>
            </a:r>
            <a:r>
              <a:rPr lang="en-US" dirty="0" err="1"/>
              <a:t>i</a:t>
            </a:r>
            <a:r>
              <a:rPr lang="en-US" dirty="0"/>
              <a:t>],T[j]) -&gt; If      =       , we changed nothing!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418A8-A496-8A05-34F5-08804DB44D57}"/>
              </a:ext>
            </a:extLst>
          </p:cNvPr>
          <p:cNvSpPr/>
          <p:nvPr/>
        </p:nvSpPr>
        <p:spPr>
          <a:xfrm>
            <a:off x="1274707" y="2967335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201A8-3855-5D90-808D-AC19D2F17585}"/>
              </a:ext>
            </a:extLst>
          </p:cNvPr>
          <p:cNvSpPr/>
          <p:nvPr/>
        </p:nvSpPr>
        <p:spPr>
          <a:xfrm>
            <a:off x="1284325" y="4086841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D4A36-4D60-59FD-F7E5-8F279FB00166}"/>
              </a:ext>
            </a:extLst>
          </p:cNvPr>
          <p:cNvSpPr txBox="1"/>
          <p:nvPr/>
        </p:nvSpPr>
        <p:spPr>
          <a:xfrm>
            <a:off x="838200" y="296287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40F8-E7A8-49C0-72B8-119C3386E8BB}"/>
              </a:ext>
            </a:extLst>
          </p:cNvPr>
          <p:cNvSpPr txBox="1"/>
          <p:nvPr/>
        </p:nvSpPr>
        <p:spPr>
          <a:xfrm>
            <a:off x="838200" y="408237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7BCA2-4E4E-3259-9C36-687B96AE407B}"/>
              </a:ext>
            </a:extLst>
          </p:cNvPr>
          <p:cNvSpPr/>
          <p:nvPr/>
        </p:nvSpPr>
        <p:spPr>
          <a:xfrm>
            <a:off x="1274707" y="2971800"/>
            <a:ext cx="289089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1585A-3431-5E01-539B-AD8F9BFCD018}"/>
              </a:ext>
            </a:extLst>
          </p:cNvPr>
          <p:cNvSpPr/>
          <p:nvPr/>
        </p:nvSpPr>
        <p:spPr>
          <a:xfrm>
            <a:off x="1284325" y="4091306"/>
            <a:ext cx="3820702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2C08A2-9C48-E559-845A-422343DFF5E2}"/>
              </a:ext>
            </a:extLst>
          </p:cNvPr>
          <p:cNvCxnSpPr/>
          <p:nvPr/>
        </p:nvCxnSpPr>
        <p:spPr>
          <a:xfrm>
            <a:off x="4363889" y="2674918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E7C95-A903-C0EA-97A2-E635B95A94E4}"/>
              </a:ext>
            </a:extLst>
          </p:cNvPr>
          <p:cNvCxnSpPr/>
          <p:nvPr/>
        </p:nvCxnSpPr>
        <p:spPr>
          <a:xfrm>
            <a:off x="5105027" y="3794424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50DE-F02C-CB06-D60A-1125F5450C5E}"/>
              </a:ext>
            </a:extLst>
          </p:cNvPr>
          <p:cNvSpPr txBox="1"/>
          <p:nvPr/>
        </p:nvSpPr>
        <p:spPr>
          <a:xfrm>
            <a:off x="4245106" y="230112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B3254-A84A-00B6-1BC9-A33083A29030}"/>
              </a:ext>
            </a:extLst>
          </p:cNvPr>
          <p:cNvSpPr txBox="1"/>
          <p:nvPr/>
        </p:nvSpPr>
        <p:spPr>
          <a:xfrm>
            <a:off x="4986244" y="339797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53E36-98BF-EAE1-2DF6-56D2C4C83B11}"/>
              </a:ext>
            </a:extLst>
          </p:cNvPr>
          <p:cNvSpPr/>
          <p:nvPr/>
        </p:nvSpPr>
        <p:spPr>
          <a:xfrm>
            <a:off x="4165600" y="2962869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26600-E830-E900-B6F5-A3EB19FD8404}"/>
              </a:ext>
            </a:extLst>
          </p:cNvPr>
          <p:cNvSpPr/>
          <p:nvPr/>
        </p:nvSpPr>
        <p:spPr>
          <a:xfrm>
            <a:off x="4942161" y="4091306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0013D8-45E5-44AB-9ADD-B6DFEDF96BA9}"/>
              </a:ext>
            </a:extLst>
          </p:cNvPr>
          <p:cNvSpPr/>
          <p:nvPr/>
        </p:nvSpPr>
        <p:spPr>
          <a:xfrm>
            <a:off x="2950943" y="1825624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8575EF-D822-1D7F-311F-3D752077BF3B}"/>
              </a:ext>
            </a:extLst>
          </p:cNvPr>
          <p:cNvSpPr/>
          <p:nvPr/>
        </p:nvSpPr>
        <p:spPr>
          <a:xfrm>
            <a:off x="6362141" y="5087582"/>
            <a:ext cx="105466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4F7CA-97F4-8883-CFBF-EBAD57E64021}"/>
              </a:ext>
            </a:extLst>
          </p:cNvPr>
          <p:cNvSpPr/>
          <p:nvPr/>
        </p:nvSpPr>
        <p:spPr>
          <a:xfrm>
            <a:off x="8290561" y="5116156"/>
            <a:ext cx="1371599" cy="2000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66535-66BA-21B8-ED18-827AC9C504F1}"/>
              </a:ext>
            </a:extLst>
          </p:cNvPr>
          <p:cNvSpPr/>
          <p:nvPr/>
        </p:nvSpPr>
        <p:spPr>
          <a:xfrm>
            <a:off x="5583679" y="1819861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CE790-276C-4775-F008-83B10990BB08}"/>
              </a:ext>
            </a:extLst>
          </p:cNvPr>
          <p:cNvSpPr/>
          <p:nvPr/>
        </p:nvSpPr>
        <p:spPr>
          <a:xfrm>
            <a:off x="4165599" y="2958405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593163-07D7-50F9-67FA-C3770759E80C}"/>
              </a:ext>
            </a:extLst>
          </p:cNvPr>
          <p:cNvSpPr/>
          <p:nvPr/>
        </p:nvSpPr>
        <p:spPr>
          <a:xfrm>
            <a:off x="6265695" y="5454919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B24F19-4E21-1B01-4BBC-233296654125}"/>
              </a:ext>
            </a:extLst>
          </p:cNvPr>
          <p:cNvSpPr/>
          <p:nvPr/>
        </p:nvSpPr>
        <p:spPr>
          <a:xfrm>
            <a:off x="6889471" y="5454919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2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BBB4-3514-9587-94D6-4B15D5D9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Programming for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60EB-875F-017D-02D7-32AD5BCA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covered every possible option, so the final formula is: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     ED[i-1,j] + 1</a:t>
            </a:r>
            <a:br>
              <a:rPr lang="en-US" dirty="0"/>
            </a:br>
            <a:r>
              <a:rPr lang="en-US" dirty="0"/>
              <a:t>ED[</a:t>
            </a:r>
            <a:r>
              <a:rPr lang="en-US" dirty="0" err="1"/>
              <a:t>i,j</a:t>
            </a:r>
            <a:r>
              <a:rPr lang="en-US" dirty="0"/>
              <a:t>] = min(  ED[i,j-1] + 1                       )</a:t>
            </a:r>
            <a:br>
              <a:rPr lang="en-US" dirty="0"/>
            </a:br>
            <a:r>
              <a:rPr lang="en-US" dirty="0"/>
              <a:t>		     ED[i-1,j-1] + HD(S[</a:t>
            </a:r>
            <a:r>
              <a:rPr lang="en-US" dirty="0" err="1"/>
              <a:t>i</a:t>
            </a:r>
            <a:r>
              <a:rPr lang="en-US" dirty="0"/>
              <a:t>],T[j])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Computation time: O(1) per cell, overall – O(</a:t>
            </a:r>
            <a:r>
              <a:rPr lang="en-US" dirty="0" err="1"/>
              <a:t>mn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326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1544-504E-C6EF-342B-09B61F5A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Bounded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D428-C1AB-D2F3-CB74-391F27DF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Input:</a:t>
            </a:r>
            <a:r>
              <a:rPr lang="en-US" dirty="0"/>
              <a:t> Two strings S[1..n] and T[1..m] and a parameter k&lt; 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Output: YES if ED(S,T) &lt;=k. NO otherwise.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Of course, we can do it in O(nm)…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better? What if k is small?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332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CEA5-FD73-0EE3-9CC5-A9F98A33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EA0627-ACD4-5966-0207-EC36E4407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558287"/>
              </p:ext>
            </p:extLst>
          </p:nvPr>
        </p:nvGraphicFramePr>
        <p:xfrm>
          <a:off x="838200" y="2534920"/>
          <a:ext cx="105156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6203374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672510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349889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4799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47534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510102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993404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3126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7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62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2EB8BC-082F-08A4-6707-52D8D29B1002}"/>
              </a:ext>
            </a:extLst>
          </p:cNvPr>
          <p:cNvSpPr txBox="1"/>
          <p:nvPr/>
        </p:nvSpPr>
        <p:spPr>
          <a:xfrm>
            <a:off x="5293360" y="196088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72427-2C07-7FDC-93CF-E5F63C5E8F5F}"/>
              </a:ext>
            </a:extLst>
          </p:cNvPr>
          <p:cNvSpPr txBox="1"/>
          <p:nvPr/>
        </p:nvSpPr>
        <p:spPr>
          <a:xfrm>
            <a:off x="838200" y="5884207"/>
            <a:ext cx="724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Consider a diagonal in the ED dynamic programing table.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17018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CEA5-FD73-0EE3-9CC5-A9F98A33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EA0627-ACD4-5966-0207-EC36E4407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57764"/>
              </p:ext>
            </p:extLst>
          </p:nvPr>
        </p:nvGraphicFramePr>
        <p:xfrm>
          <a:off x="838200" y="2006600"/>
          <a:ext cx="10515600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6203374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672510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349889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479929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47534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510102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993404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3126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7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62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2EB8BC-082F-08A4-6707-52D8D29B1002}"/>
              </a:ext>
            </a:extLst>
          </p:cNvPr>
          <p:cNvSpPr txBox="1"/>
          <p:nvPr/>
        </p:nvSpPr>
        <p:spPr>
          <a:xfrm>
            <a:off x="1330960" y="1459855"/>
            <a:ext cx="960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        1		2   	   3	        4  		  5	        6                 7</a:t>
            </a:r>
            <a:endParaRPr lang="en-I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72427-2C07-7FDC-93CF-E5F63C5E8F5F}"/>
                  </a:ext>
                </a:extLst>
              </p:cNvPr>
              <p:cNvSpPr txBox="1"/>
              <p:nvPr/>
            </p:nvSpPr>
            <p:spPr>
              <a:xfrm>
                <a:off x="767080" y="5194607"/>
                <a:ext cx="106730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Find the lowest cell on diagonal I with value x</a:t>
                </a:r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72427-2C07-7FDC-93CF-E5F63C5E8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0" y="5194607"/>
                <a:ext cx="10673080" cy="830997"/>
              </a:xfrm>
              <a:prstGeom prst="rect">
                <a:avLst/>
              </a:prstGeom>
              <a:blipFill>
                <a:blip r:embed="rId2"/>
                <a:stretch>
                  <a:fillRect l="-914"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0E25CEB-46C2-0613-55E4-4A6CD06250AC}"/>
              </a:ext>
            </a:extLst>
          </p:cNvPr>
          <p:cNvSpPr txBox="1"/>
          <p:nvPr/>
        </p:nvSpPr>
        <p:spPr>
          <a:xfrm>
            <a:off x="403466" y="2380744"/>
            <a:ext cx="4347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  <a:p>
            <a:r>
              <a:rPr lang="en-US" sz="2400" dirty="0"/>
              <a:t>-2</a:t>
            </a:r>
          </a:p>
          <a:p>
            <a:r>
              <a:rPr lang="en-US" sz="2400" dirty="0"/>
              <a:t>-3</a:t>
            </a:r>
          </a:p>
          <a:p>
            <a:r>
              <a:rPr lang="en-US" sz="2400" dirty="0"/>
              <a:t>-4</a:t>
            </a:r>
          </a:p>
          <a:p>
            <a:r>
              <a:rPr lang="en-US" sz="2400" dirty="0"/>
              <a:t>-5</a:t>
            </a:r>
          </a:p>
          <a:p>
            <a:r>
              <a:rPr lang="en-US" sz="2400" dirty="0"/>
              <a:t>-6</a:t>
            </a:r>
          </a:p>
          <a:p>
            <a:r>
              <a:rPr lang="en-US" sz="2400" dirty="0"/>
              <a:t>-7</a:t>
            </a:r>
          </a:p>
        </p:txBody>
      </p:sp>
    </p:spTree>
    <p:extLst>
      <p:ext uri="{BB962C8B-B14F-4D97-AF65-F5344CB8AC3E}">
        <p14:creationId xmlns:p14="http://schemas.microsoft.com/office/powerpoint/2010/main" val="412530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do it using dynamic programing!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a table LV of size [</a:t>
            </a:r>
            <a:r>
              <a:rPr lang="en-US" dirty="0" err="1"/>
              <a:t>n+m</a:t>
            </a:r>
            <a:r>
              <a:rPr lang="en-US" dirty="0"/>
              <a:t>] x 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LV[</a:t>
            </a:r>
            <a:r>
              <a:rPr lang="en-US" dirty="0" err="1"/>
              <a:t>d,x</a:t>
            </a:r>
            <a:r>
              <a:rPr lang="en-US" dirty="0"/>
              <a:t>] = Hight of lowest cell in diagonal d with value x </a:t>
            </a:r>
            <a:r>
              <a:rPr lang="en-US" i="1" dirty="0"/>
              <a:t>in the edit distance table</a:t>
            </a:r>
            <a:br>
              <a:rPr lang="en-US" i="1" dirty="0"/>
            </a:br>
            <a:endParaRPr lang="en-US" i="1" dirty="0"/>
          </a:p>
          <a:p>
            <a:r>
              <a:rPr lang="en-US" dirty="0"/>
              <a:t>Dynamic programing on the dynamic programing!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0705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case: x= 0.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Observation:</a:t>
            </a:r>
            <a:r>
              <a:rPr lang="en-US" dirty="0"/>
              <a:t> There is only one diagonal that may contain the value 0.</a:t>
            </a:r>
            <a:endParaRPr lang="en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6DC4A-C68F-12C2-629A-72C4752E0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355526"/>
              </p:ext>
            </p:extLst>
          </p:nvPr>
        </p:nvGraphicFramePr>
        <p:xfrm>
          <a:off x="2941320" y="3759834"/>
          <a:ext cx="599948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162033746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467251013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334988934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547992959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9475347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95101023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39934047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553126464"/>
                    </a:ext>
                  </a:extLst>
                </a:gridCol>
              </a:tblGrid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557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772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99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4669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605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500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993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6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4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817E1-5633-1D5C-B6D1-BDA14A943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LV(i,0) = -1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Why would 0 occur lower on the diagonal?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817E1-5633-1D5C-B6D1-BDA14A943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6DC4A-C68F-12C2-629A-72C4752E0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630399"/>
              </p:ext>
            </p:extLst>
          </p:nvPr>
        </p:nvGraphicFramePr>
        <p:xfrm>
          <a:off x="2941320" y="3759834"/>
          <a:ext cx="599948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162033746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467251013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334988934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547992959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9475347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95101023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39934047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553126464"/>
                    </a:ext>
                  </a:extLst>
                </a:gridCol>
              </a:tblGrid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557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772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99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4669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0?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605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500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993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6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53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0 occur lower on the diagonal?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0AFBA-AC72-6ED3-A474-48634DD3A1F6}"/>
              </a:ext>
            </a:extLst>
          </p:cNvPr>
          <p:cNvSpPr/>
          <p:nvPr/>
        </p:nvSpPr>
        <p:spPr>
          <a:xfrm>
            <a:off x="5618480" y="3413760"/>
            <a:ext cx="1442720" cy="487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0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4FC5A-7144-31A1-FF9F-B6C1FDB24AE3}"/>
              </a:ext>
            </a:extLst>
          </p:cNvPr>
          <p:cNvSpPr/>
          <p:nvPr/>
        </p:nvSpPr>
        <p:spPr>
          <a:xfrm>
            <a:off x="4175760" y="2926080"/>
            <a:ext cx="14427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F0DC4-5832-8DCF-D747-924334A37992}"/>
              </a:ext>
            </a:extLst>
          </p:cNvPr>
          <p:cNvSpPr/>
          <p:nvPr/>
        </p:nvSpPr>
        <p:spPr>
          <a:xfrm>
            <a:off x="5618480" y="292608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1A7E9-99EF-B871-4C49-AFD44F00C9FF}"/>
              </a:ext>
            </a:extLst>
          </p:cNvPr>
          <p:cNvSpPr/>
          <p:nvPr/>
        </p:nvSpPr>
        <p:spPr>
          <a:xfrm>
            <a:off x="4175760" y="341376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01B54-292B-AAE9-11EF-AF3B9191C698}"/>
              </a:ext>
            </a:extLst>
          </p:cNvPr>
          <p:cNvSpPr txBox="1"/>
          <p:nvPr/>
        </p:nvSpPr>
        <p:spPr>
          <a:xfrm>
            <a:off x="3698240" y="34729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F96CD-4184-AD41-78E3-0F647AC88C58}"/>
              </a:ext>
            </a:extLst>
          </p:cNvPr>
          <p:cNvSpPr txBox="1"/>
          <p:nvPr/>
        </p:nvSpPr>
        <p:spPr>
          <a:xfrm>
            <a:off x="6221057" y="255674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441CC-D43C-1376-892C-7FE282D965F4}"/>
              </a:ext>
            </a:extLst>
          </p:cNvPr>
          <p:cNvSpPr txBox="1"/>
          <p:nvPr/>
        </p:nvSpPr>
        <p:spPr>
          <a:xfrm>
            <a:off x="4684562" y="255674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i-1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05EE3-16B9-FAF0-06F5-96E2DB30D073}"/>
              </a:ext>
            </a:extLst>
          </p:cNvPr>
          <p:cNvSpPr txBox="1"/>
          <p:nvPr/>
        </p:nvSpPr>
        <p:spPr>
          <a:xfrm>
            <a:off x="3604465" y="29682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i-1</a:t>
            </a:r>
            <a:endParaRPr lang="en-IL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BA80B5A-4B73-D9BA-62EF-277A26AE8B94}"/>
              </a:ext>
            </a:extLst>
          </p:cNvPr>
          <p:cNvCxnSpPr>
            <a:stCxn id="7" idx="3"/>
            <a:endCxn id="4" idx="3"/>
          </p:cNvCxnSpPr>
          <p:nvPr/>
        </p:nvCxnSpPr>
        <p:spPr>
          <a:xfrm>
            <a:off x="7061200" y="3169920"/>
            <a:ext cx="12700" cy="487680"/>
          </a:xfrm>
          <a:prstGeom prst="curvedConnector3">
            <a:avLst>
              <a:gd name="adj1" fmla="val 3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D6979F-24F3-CD32-EBBD-FE705F5D4A89}"/>
              </a:ext>
            </a:extLst>
          </p:cNvPr>
          <p:cNvSpPr txBox="1"/>
          <p:nvPr/>
        </p:nvSpPr>
        <p:spPr>
          <a:xfrm>
            <a:off x="7467702" y="3182927"/>
            <a:ext cx="3107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ED(i,i-1)+1 -&gt; at least 1!</a:t>
            </a:r>
            <a:endParaRPr lang="en-IL" sz="24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4A12F3F-3573-FFB8-7755-848EB7DB6194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16200000" flipH="1">
            <a:off x="5618480" y="3180080"/>
            <a:ext cx="12700" cy="1442720"/>
          </a:xfrm>
          <a:prstGeom prst="curvedConnector3">
            <a:avLst>
              <a:gd name="adj1" fmla="val 44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772B3D-6A02-E6A1-DCF0-2A35E5E971D8}"/>
              </a:ext>
            </a:extLst>
          </p:cNvPr>
          <p:cNvSpPr txBox="1"/>
          <p:nvPr/>
        </p:nvSpPr>
        <p:spPr>
          <a:xfrm>
            <a:off x="4266120" y="4462120"/>
            <a:ext cx="320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ED(i-1,i)+1 -&gt; at least 1!</a:t>
            </a:r>
            <a:endParaRPr lang="en-IL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821D2-26A4-5E76-38AE-3CE8862F3B45}"/>
              </a:ext>
            </a:extLst>
          </p:cNvPr>
          <p:cNvCxnSpPr>
            <a:cxnSpLocks/>
          </p:cNvCxnSpPr>
          <p:nvPr/>
        </p:nvCxnSpPr>
        <p:spPr>
          <a:xfrm>
            <a:off x="5219116" y="3227547"/>
            <a:ext cx="876884" cy="32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AA5B2-C55F-538B-B354-87A6E92226CA}"/>
              </a:ext>
            </a:extLst>
          </p:cNvPr>
          <p:cNvSpPr txBox="1"/>
          <p:nvPr/>
        </p:nvSpPr>
        <p:spPr>
          <a:xfrm>
            <a:off x="1497243" y="2962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55C190-A7F7-1101-3E97-04CFEF1850CB}"/>
              </a:ext>
            </a:extLst>
          </p:cNvPr>
          <p:cNvSpPr txBox="1"/>
          <p:nvPr/>
        </p:nvSpPr>
        <p:spPr>
          <a:xfrm>
            <a:off x="2608978" y="5331742"/>
            <a:ext cx="7461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ED(i-1,i-1)+HD(S[</a:t>
            </a:r>
            <a:r>
              <a:rPr lang="en-US" sz="2400" dirty="0" err="1"/>
              <a:t>i</a:t>
            </a:r>
            <a:r>
              <a:rPr lang="en-US" sz="2400" dirty="0"/>
              <a:t>],T[</a:t>
            </a:r>
            <a:r>
              <a:rPr lang="en-US" sz="2400" dirty="0" err="1"/>
              <a:t>i</a:t>
            </a:r>
            <a:r>
              <a:rPr lang="en-US" sz="2400" dirty="0"/>
              <a:t>]) -&gt; 0 </a:t>
            </a:r>
            <a:r>
              <a:rPr lang="en-US" sz="2400" dirty="0" err="1"/>
              <a:t>iff</a:t>
            </a:r>
            <a:r>
              <a:rPr lang="en-US" sz="2400" dirty="0"/>
              <a:t> ED[i-1,i-1] = 0 and S[</a:t>
            </a:r>
            <a:r>
              <a:rPr lang="en-US" sz="2400" dirty="0" err="1"/>
              <a:t>i</a:t>
            </a:r>
            <a:r>
              <a:rPr lang="en-US" sz="2400" dirty="0"/>
              <a:t>] = T[</a:t>
            </a:r>
            <a:r>
              <a:rPr lang="en-US" sz="2400" dirty="0" err="1"/>
              <a:t>i</a:t>
            </a:r>
            <a:r>
              <a:rPr lang="en-US" sz="2400" dirty="0"/>
              <a:t>]!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95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E736-0FF4-D9A4-4751-650DB7C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9ACC-8095-407E-A6D0-98B6D56D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 Substitution: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Deletion: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Insertion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FD465-C992-765C-5AF7-8E181D759F5E}"/>
              </a:ext>
            </a:extLst>
          </p:cNvPr>
          <p:cNvSpPr/>
          <p:nvPr/>
        </p:nvSpPr>
        <p:spPr>
          <a:xfrm>
            <a:off x="4470400" y="184181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A8217-A3F7-FC8B-53BF-989F051E306A}"/>
              </a:ext>
            </a:extLst>
          </p:cNvPr>
          <p:cNvSpPr/>
          <p:nvPr/>
        </p:nvSpPr>
        <p:spPr>
          <a:xfrm>
            <a:off x="4846320" y="1841817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19C4-4E9F-6FDD-311D-69212100F181}"/>
              </a:ext>
            </a:extLst>
          </p:cNvPr>
          <p:cNvSpPr/>
          <p:nvPr/>
        </p:nvSpPr>
        <p:spPr>
          <a:xfrm>
            <a:off x="5222240" y="1841817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AC8B6-5BCD-6F7F-7073-9AE2FBCE2F8C}"/>
              </a:ext>
            </a:extLst>
          </p:cNvPr>
          <p:cNvSpPr/>
          <p:nvPr/>
        </p:nvSpPr>
        <p:spPr>
          <a:xfrm>
            <a:off x="5598160" y="184181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53BDF-C943-CA5A-ECA1-E98B984E3795}"/>
              </a:ext>
            </a:extLst>
          </p:cNvPr>
          <p:cNvSpPr/>
          <p:nvPr/>
        </p:nvSpPr>
        <p:spPr>
          <a:xfrm>
            <a:off x="5974080" y="1841817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BC8F2-2FE3-1BFC-C94C-D7AF6B7F8CF7}"/>
              </a:ext>
            </a:extLst>
          </p:cNvPr>
          <p:cNvSpPr/>
          <p:nvPr/>
        </p:nvSpPr>
        <p:spPr>
          <a:xfrm>
            <a:off x="6350000" y="1841817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1E02C-6451-6FE6-F966-2763DB79057A}"/>
              </a:ext>
            </a:extLst>
          </p:cNvPr>
          <p:cNvSpPr/>
          <p:nvPr/>
        </p:nvSpPr>
        <p:spPr>
          <a:xfrm>
            <a:off x="6713220" y="184689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6B876A-56D0-AE20-B39A-5717C9E463B9}"/>
              </a:ext>
            </a:extLst>
          </p:cNvPr>
          <p:cNvSpPr/>
          <p:nvPr/>
        </p:nvSpPr>
        <p:spPr>
          <a:xfrm>
            <a:off x="7101840" y="1841817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B0590-C80C-F823-86A0-95365121888F}"/>
              </a:ext>
            </a:extLst>
          </p:cNvPr>
          <p:cNvSpPr/>
          <p:nvPr/>
        </p:nvSpPr>
        <p:spPr>
          <a:xfrm>
            <a:off x="7490460" y="1834514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617F92-53EB-FC41-3FC3-805E603DC622}"/>
              </a:ext>
            </a:extLst>
          </p:cNvPr>
          <p:cNvSpPr/>
          <p:nvPr/>
        </p:nvSpPr>
        <p:spPr>
          <a:xfrm>
            <a:off x="7863840" y="1841817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DD834-1D7F-0FA1-3887-67735331D00C}"/>
              </a:ext>
            </a:extLst>
          </p:cNvPr>
          <p:cNvSpPr/>
          <p:nvPr/>
        </p:nvSpPr>
        <p:spPr>
          <a:xfrm>
            <a:off x="6360160" y="1841817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B028A3A-EE21-0E78-0E9B-CD8AE9D5DC68}"/>
              </a:ext>
            </a:extLst>
          </p:cNvPr>
          <p:cNvSpPr/>
          <p:nvPr/>
        </p:nvSpPr>
        <p:spPr>
          <a:xfrm rot="5400000">
            <a:off x="6233159" y="1242378"/>
            <a:ext cx="629920" cy="43402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9378B-FFE2-AA84-0BD9-DB1C53AECFA9}"/>
              </a:ext>
            </a:extLst>
          </p:cNvPr>
          <p:cNvSpPr/>
          <p:nvPr/>
        </p:nvSpPr>
        <p:spPr>
          <a:xfrm>
            <a:off x="2692400" y="350805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9D1351-13CF-BE16-F4D2-6ADD1E6874AB}"/>
              </a:ext>
            </a:extLst>
          </p:cNvPr>
          <p:cNvSpPr/>
          <p:nvPr/>
        </p:nvSpPr>
        <p:spPr>
          <a:xfrm>
            <a:off x="3068320" y="3508057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93064-775A-BB4E-565B-1C2B4C3F4532}"/>
              </a:ext>
            </a:extLst>
          </p:cNvPr>
          <p:cNvSpPr/>
          <p:nvPr/>
        </p:nvSpPr>
        <p:spPr>
          <a:xfrm>
            <a:off x="3444240" y="3508057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2BFDB-3CF2-8E34-8DF2-F5FEECBFC16C}"/>
              </a:ext>
            </a:extLst>
          </p:cNvPr>
          <p:cNvSpPr/>
          <p:nvPr/>
        </p:nvSpPr>
        <p:spPr>
          <a:xfrm>
            <a:off x="3820160" y="350805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8739E-F43A-5323-2B3A-4DC08B591B9C}"/>
              </a:ext>
            </a:extLst>
          </p:cNvPr>
          <p:cNvSpPr/>
          <p:nvPr/>
        </p:nvSpPr>
        <p:spPr>
          <a:xfrm>
            <a:off x="4196080" y="3508057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473BD7-40FC-ED6B-1631-1FD94EE8652E}"/>
              </a:ext>
            </a:extLst>
          </p:cNvPr>
          <p:cNvSpPr/>
          <p:nvPr/>
        </p:nvSpPr>
        <p:spPr>
          <a:xfrm>
            <a:off x="4572000" y="3508057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52E10-DC28-AD3B-694E-B3D9F5229C2C}"/>
              </a:ext>
            </a:extLst>
          </p:cNvPr>
          <p:cNvSpPr/>
          <p:nvPr/>
        </p:nvSpPr>
        <p:spPr>
          <a:xfrm>
            <a:off x="4935220" y="351313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78CC0-82A8-35F6-C057-87E2EF1D458E}"/>
              </a:ext>
            </a:extLst>
          </p:cNvPr>
          <p:cNvSpPr/>
          <p:nvPr/>
        </p:nvSpPr>
        <p:spPr>
          <a:xfrm>
            <a:off x="5323840" y="3508057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BEDD96A-5700-141F-0722-405C39ABFCE5}"/>
              </a:ext>
            </a:extLst>
          </p:cNvPr>
          <p:cNvSpPr/>
          <p:nvPr/>
        </p:nvSpPr>
        <p:spPr>
          <a:xfrm rot="5400000">
            <a:off x="4455159" y="2908618"/>
            <a:ext cx="629920" cy="43402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02D8EF-9A14-024C-A506-4436E680E21E}"/>
              </a:ext>
            </a:extLst>
          </p:cNvPr>
          <p:cNvSpPr/>
          <p:nvPr/>
        </p:nvSpPr>
        <p:spPr>
          <a:xfrm>
            <a:off x="5707380" y="3511389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E361A3-B824-100D-A9A2-D41167C3BFA8}"/>
              </a:ext>
            </a:extLst>
          </p:cNvPr>
          <p:cNvSpPr/>
          <p:nvPr/>
        </p:nvSpPr>
        <p:spPr>
          <a:xfrm>
            <a:off x="6096000" y="3506309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9FC35B-E04E-AFCE-766D-23C285E94D72}"/>
              </a:ext>
            </a:extLst>
          </p:cNvPr>
          <p:cNvSpPr/>
          <p:nvPr/>
        </p:nvSpPr>
        <p:spPr>
          <a:xfrm>
            <a:off x="2670651" y="5138416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B74EA8-E974-836E-268D-46FB4AC92FB9}"/>
              </a:ext>
            </a:extLst>
          </p:cNvPr>
          <p:cNvSpPr/>
          <p:nvPr/>
        </p:nvSpPr>
        <p:spPr>
          <a:xfrm>
            <a:off x="3046571" y="5138416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A07837-0CE8-5E19-2282-432D7B599210}"/>
              </a:ext>
            </a:extLst>
          </p:cNvPr>
          <p:cNvSpPr/>
          <p:nvPr/>
        </p:nvSpPr>
        <p:spPr>
          <a:xfrm>
            <a:off x="3422491" y="5138416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A54F00-0B7B-77A7-86B4-FEC957CEDC41}"/>
              </a:ext>
            </a:extLst>
          </p:cNvPr>
          <p:cNvSpPr/>
          <p:nvPr/>
        </p:nvSpPr>
        <p:spPr>
          <a:xfrm>
            <a:off x="3798411" y="5138416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AB07E7-1C1C-755F-465C-6120F9708429}"/>
              </a:ext>
            </a:extLst>
          </p:cNvPr>
          <p:cNvSpPr/>
          <p:nvPr/>
        </p:nvSpPr>
        <p:spPr>
          <a:xfrm>
            <a:off x="4174331" y="5138416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C1AF01-9962-4B20-0AAB-DFDA04FDC417}"/>
              </a:ext>
            </a:extLst>
          </p:cNvPr>
          <p:cNvSpPr/>
          <p:nvPr/>
        </p:nvSpPr>
        <p:spPr>
          <a:xfrm>
            <a:off x="4550251" y="5138416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219E2-192A-4D0B-CC7F-3764160ED6CA}"/>
              </a:ext>
            </a:extLst>
          </p:cNvPr>
          <p:cNvSpPr/>
          <p:nvPr/>
        </p:nvSpPr>
        <p:spPr>
          <a:xfrm>
            <a:off x="4572000" y="5154688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57398C4-8D72-F1E8-8A25-D6E7571D2100}"/>
              </a:ext>
            </a:extLst>
          </p:cNvPr>
          <p:cNvSpPr/>
          <p:nvPr/>
        </p:nvSpPr>
        <p:spPr>
          <a:xfrm rot="5400000">
            <a:off x="4227988" y="4538977"/>
            <a:ext cx="629920" cy="43402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8EC98C-CE42-406F-9D08-239210B7645A}"/>
              </a:ext>
            </a:extLst>
          </p:cNvPr>
          <p:cNvSpPr/>
          <p:nvPr/>
        </p:nvSpPr>
        <p:spPr>
          <a:xfrm>
            <a:off x="4946809" y="5148576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F53D1A-C095-659A-8DB7-188E3420630B}"/>
              </a:ext>
            </a:extLst>
          </p:cNvPr>
          <p:cNvSpPr/>
          <p:nvPr/>
        </p:nvSpPr>
        <p:spPr>
          <a:xfrm>
            <a:off x="5331460" y="5148576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191052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81481E-6 L -0.03086 -0.002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1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03191 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03086 -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1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0319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0319 -0.0009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18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19 -0.000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4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03191 -0.0009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5" grpId="0" animBg="1"/>
      <p:bldP spid="36" grpId="0" animBg="1"/>
      <p:bldP spid="38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remains 0 as long as S[1..i] = T[1..i]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LCP!!!!!</a:t>
            </a:r>
            <a:endParaRPr lang="en-IL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6DC4A-C68F-12C2-629A-72C4752E0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784252"/>
              </p:ext>
            </p:extLst>
          </p:nvPr>
        </p:nvGraphicFramePr>
        <p:xfrm>
          <a:off x="2941320" y="3759834"/>
          <a:ext cx="599948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162033746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467251013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334988934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547992959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9475347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95101023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39934047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553126464"/>
                    </a:ext>
                  </a:extLst>
                </a:gridCol>
              </a:tblGrid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557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772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99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4669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605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500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993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6214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938FDEA-E505-3D71-5A68-00CE95BD5377}"/>
              </a:ext>
            </a:extLst>
          </p:cNvPr>
          <p:cNvSpPr/>
          <p:nvPr/>
        </p:nvSpPr>
        <p:spPr>
          <a:xfrm>
            <a:off x="2941320" y="3302000"/>
            <a:ext cx="599948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556594-5594-FC25-13D2-E4745B328CCF}"/>
              </a:ext>
            </a:extLst>
          </p:cNvPr>
          <p:cNvSpPr/>
          <p:nvPr/>
        </p:nvSpPr>
        <p:spPr>
          <a:xfrm>
            <a:off x="2250440" y="3759834"/>
            <a:ext cx="441960" cy="281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84CDE-2E63-B875-FFD6-57006647475E}"/>
              </a:ext>
            </a:extLst>
          </p:cNvPr>
          <p:cNvSpPr txBox="1"/>
          <p:nvPr/>
        </p:nvSpPr>
        <p:spPr>
          <a:xfrm>
            <a:off x="2880360" y="29722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5BB72-F668-E1F9-EF0B-AD9F3ADA7B46}"/>
              </a:ext>
            </a:extLst>
          </p:cNvPr>
          <p:cNvSpPr txBox="1"/>
          <p:nvPr/>
        </p:nvSpPr>
        <p:spPr>
          <a:xfrm>
            <a:off x="2250440" y="34402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B77E8-0887-A284-1578-6254FF59009D}"/>
              </a:ext>
            </a:extLst>
          </p:cNvPr>
          <p:cNvSpPr/>
          <p:nvPr/>
        </p:nvSpPr>
        <p:spPr>
          <a:xfrm>
            <a:off x="2941320" y="3281680"/>
            <a:ext cx="3733800" cy="349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63A8C-CC55-C15A-DA6E-EB01B4C51162}"/>
              </a:ext>
            </a:extLst>
          </p:cNvPr>
          <p:cNvSpPr/>
          <p:nvPr/>
        </p:nvSpPr>
        <p:spPr>
          <a:xfrm>
            <a:off x="2246116" y="3762056"/>
            <a:ext cx="441960" cy="1795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BAE82-502A-86A8-52AC-9F07D6F8EE3B}"/>
              </a:ext>
            </a:extLst>
          </p:cNvPr>
          <p:cNvSpPr/>
          <p:nvPr/>
        </p:nvSpPr>
        <p:spPr>
          <a:xfrm>
            <a:off x="6675120" y="3291431"/>
            <a:ext cx="394004" cy="349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E1CA7-72A4-D10B-0DD0-7F61B94B6B17}"/>
              </a:ext>
            </a:extLst>
          </p:cNvPr>
          <p:cNvSpPr/>
          <p:nvPr/>
        </p:nvSpPr>
        <p:spPr>
          <a:xfrm>
            <a:off x="2246116" y="5557519"/>
            <a:ext cx="450608" cy="3196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82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LV(0,0) = LCP(S[1..n],T[1..m])</a:t>
            </a:r>
            <a:endParaRPr lang="en-IL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6DC4A-C68F-12C2-629A-72C4752E0542}"/>
              </a:ext>
            </a:extLst>
          </p:cNvPr>
          <p:cNvGraphicFramePr>
            <a:graphicFrameLocks/>
          </p:cNvGraphicFramePr>
          <p:nvPr/>
        </p:nvGraphicFramePr>
        <p:xfrm>
          <a:off x="2941320" y="3759834"/>
          <a:ext cx="599948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162033746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467251013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334988934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547992959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9475347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95101023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39934047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553126464"/>
                    </a:ext>
                  </a:extLst>
                </a:gridCol>
              </a:tblGrid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557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772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99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4669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605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500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993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6214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938FDEA-E505-3D71-5A68-00CE95BD5377}"/>
              </a:ext>
            </a:extLst>
          </p:cNvPr>
          <p:cNvSpPr/>
          <p:nvPr/>
        </p:nvSpPr>
        <p:spPr>
          <a:xfrm>
            <a:off x="2941320" y="3302000"/>
            <a:ext cx="599948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556594-5594-FC25-13D2-E4745B328CCF}"/>
              </a:ext>
            </a:extLst>
          </p:cNvPr>
          <p:cNvSpPr/>
          <p:nvPr/>
        </p:nvSpPr>
        <p:spPr>
          <a:xfrm>
            <a:off x="2250440" y="3759834"/>
            <a:ext cx="441960" cy="2813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84CDE-2E63-B875-FFD6-57006647475E}"/>
              </a:ext>
            </a:extLst>
          </p:cNvPr>
          <p:cNvSpPr txBox="1"/>
          <p:nvPr/>
        </p:nvSpPr>
        <p:spPr>
          <a:xfrm>
            <a:off x="2880360" y="29722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5BB72-F668-E1F9-EF0B-AD9F3ADA7B46}"/>
              </a:ext>
            </a:extLst>
          </p:cNvPr>
          <p:cNvSpPr txBox="1"/>
          <p:nvPr/>
        </p:nvSpPr>
        <p:spPr>
          <a:xfrm>
            <a:off x="2250440" y="34402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B77E8-0887-A284-1578-6254FF59009D}"/>
              </a:ext>
            </a:extLst>
          </p:cNvPr>
          <p:cNvSpPr/>
          <p:nvPr/>
        </p:nvSpPr>
        <p:spPr>
          <a:xfrm>
            <a:off x="2941320" y="3281680"/>
            <a:ext cx="3733800" cy="349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63A8C-CC55-C15A-DA6E-EB01B4C51162}"/>
              </a:ext>
            </a:extLst>
          </p:cNvPr>
          <p:cNvSpPr/>
          <p:nvPr/>
        </p:nvSpPr>
        <p:spPr>
          <a:xfrm>
            <a:off x="2246116" y="3762056"/>
            <a:ext cx="441960" cy="1795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BAE82-502A-86A8-52AC-9F07D6F8EE3B}"/>
              </a:ext>
            </a:extLst>
          </p:cNvPr>
          <p:cNvSpPr/>
          <p:nvPr/>
        </p:nvSpPr>
        <p:spPr>
          <a:xfrm>
            <a:off x="6675120" y="3291431"/>
            <a:ext cx="394004" cy="349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E1CA7-72A4-D10B-0DD0-7F61B94B6B17}"/>
              </a:ext>
            </a:extLst>
          </p:cNvPr>
          <p:cNvSpPr/>
          <p:nvPr/>
        </p:nvSpPr>
        <p:spPr>
          <a:xfrm>
            <a:off x="2246116" y="5557519"/>
            <a:ext cx="450608" cy="3196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379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Step: LV[</a:t>
            </a:r>
            <a:r>
              <a:rPr lang="en-US" dirty="0" err="1"/>
              <a:t>i,x</a:t>
            </a:r>
            <a:r>
              <a:rPr lang="en-US" dirty="0"/>
              <a:t>], x&gt;0. 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Observation:</a:t>
            </a:r>
            <a:r>
              <a:rPr lang="en-US" dirty="0"/>
              <a:t> only diagonals [-</a:t>
            </a:r>
            <a:r>
              <a:rPr lang="en-US" dirty="0" err="1"/>
              <a:t>x..x</a:t>
            </a:r>
            <a:r>
              <a:rPr lang="en-US" dirty="0"/>
              <a:t>] are relevant.</a:t>
            </a:r>
            <a:endParaRPr lang="en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6DC4A-C68F-12C2-629A-72C4752E0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107828"/>
              </p:ext>
            </p:extLst>
          </p:nvPr>
        </p:nvGraphicFramePr>
        <p:xfrm>
          <a:off x="2941320" y="3759834"/>
          <a:ext cx="599948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162033746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467251013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334988934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547992959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9475347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95101023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39934047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553126464"/>
                    </a:ext>
                  </a:extLst>
                </a:gridCol>
              </a:tblGrid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x+1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557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772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99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4669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605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x+1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500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993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6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0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focus on [</a:t>
            </a:r>
            <a:r>
              <a:rPr lang="en-US" dirty="0" err="1"/>
              <a:t>x,x</a:t>
            </a:r>
            <a:r>
              <a:rPr lang="en-US" dirty="0"/>
              <a:t>]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would x occur lower in the diagonal?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6DC4A-C68F-12C2-629A-72C4752E0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302383"/>
              </p:ext>
            </p:extLst>
          </p:nvPr>
        </p:nvGraphicFramePr>
        <p:xfrm>
          <a:off x="2941320" y="3759834"/>
          <a:ext cx="5999480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162033746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467251013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3334988934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547992959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94753477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95101023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39934047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1553126464"/>
                    </a:ext>
                  </a:extLst>
                </a:gridCol>
              </a:tblGrid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1557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772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0998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94669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605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x+1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35000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79935"/>
                  </a:ext>
                </a:extLst>
              </a:tr>
              <a:tr h="312499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62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1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x occur lower on the diagonal?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0AFBA-AC72-6ED3-A474-48634DD3A1F6}"/>
              </a:ext>
            </a:extLst>
          </p:cNvPr>
          <p:cNvSpPr/>
          <p:nvPr/>
        </p:nvSpPr>
        <p:spPr>
          <a:xfrm>
            <a:off x="5618480" y="3413760"/>
            <a:ext cx="1442720" cy="487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x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4FC5A-7144-31A1-FF9F-B6C1FDB24AE3}"/>
              </a:ext>
            </a:extLst>
          </p:cNvPr>
          <p:cNvSpPr/>
          <p:nvPr/>
        </p:nvSpPr>
        <p:spPr>
          <a:xfrm>
            <a:off x="4175760" y="2926080"/>
            <a:ext cx="14427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F0DC4-5832-8DCF-D747-924334A37992}"/>
              </a:ext>
            </a:extLst>
          </p:cNvPr>
          <p:cNvSpPr/>
          <p:nvPr/>
        </p:nvSpPr>
        <p:spPr>
          <a:xfrm>
            <a:off x="5618480" y="292608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1A7E9-99EF-B871-4C49-AFD44F00C9FF}"/>
              </a:ext>
            </a:extLst>
          </p:cNvPr>
          <p:cNvSpPr/>
          <p:nvPr/>
        </p:nvSpPr>
        <p:spPr>
          <a:xfrm>
            <a:off x="4175760" y="341376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01B54-292B-AAE9-11EF-AF3B9191C698}"/>
              </a:ext>
            </a:extLst>
          </p:cNvPr>
          <p:cNvSpPr txBox="1"/>
          <p:nvPr/>
        </p:nvSpPr>
        <p:spPr>
          <a:xfrm>
            <a:off x="3698240" y="34729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F96CD-4184-AD41-78E3-0F647AC88C58}"/>
              </a:ext>
            </a:extLst>
          </p:cNvPr>
          <p:cNvSpPr txBox="1"/>
          <p:nvPr/>
        </p:nvSpPr>
        <p:spPr>
          <a:xfrm>
            <a:off x="6221057" y="25567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i+x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441CC-D43C-1376-892C-7FE282D965F4}"/>
              </a:ext>
            </a:extLst>
          </p:cNvPr>
          <p:cNvSpPr txBox="1"/>
          <p:nvPr/>
        </p:nvSpPr>
        <p:spPr>
          <a:xfrm>
            <a:off x="4684562" y="255674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i+x-1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05EE3-16B9-FAF0-06F5-96E2DB30D073}"/>
              </a:ext>
            </a:extLst>
          </p:cNvPr>
          <p:cNvSpPr txBox="1"/>
          <p:nvPr/>
        </p:nvSpPr>
        <p:spPr>
          <a:xfrm>
            <a:off x="3604465" y="29682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i-1</a:t>
            </a:r>
            <a:endParaRPr lang="en-IL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BA80B5A-4B73-D9BA-62EF-277A26AE8B94}"/>
              </a:ext>
            </a:extLst>
          </p:cNvPr>
          <p:cNvCxnSpPr>
            <a:stCxn id="7" idx="3"/>
            <a:endCxn id="4" idx="3"/>
          </p:cNvCxnSpPr>
          <p:nvPr/>
        </p:nvCxnSpPr>
        <p:spPr>
          <a:xfrm>
            <a:off x="7061200" y="3169920"/>
            <a:ext cx="12700" cy="487680"/>
          </a:xfrm>
          <a:prstGeom prst="curvedConnector3">
            <a:avLst>
              <a:gd name="adj1" fmla="val 3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D6979F-24F3-CD32-EBBD-FE705F5D4A89}"/>
              </a:ext>
            </a:extLst>
          </p:cNvPr>
          <p:cNvSpPr txBox="1"/>
          <p:nvPr/>
        </p:nvSpPr>
        <p:spPr>
          <a:xfrm>
            <a:off x="7467702" y="3182927"/>
            <a:ext cx="368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ED(i+x,i-1)+1 -&gt; at least x+2!</a:t>
            </a:r>
            <a:endParaRPr lang="en-IL" sz="24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4A12F3F-3573-FFB8-7755-848EB7DB6194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16200000" flipH="1">
            <a:off x="5618480" y="3180080"/>
            <a:ext cx="12700" cy="1442720"/>
          </a:xfrm>
          <a:prstGeom prst="curvedConnector3">
            <a:avLst>
              <a:gd name="adj1" fmla="val 44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772B3D-6A02-E6A1-DCF0-2A35E5E971D8}"/>
              </a:ext>
            </a:extLst>
          </p:cNvPr>
          <p:cNvSpPr txBox="1"/>
          <p:nvPr/>
        </p:nvSpPr>
        <p:spPr>
          <a:xfrm>
            <a:off x="4266120" y="4462120"/>
            <a:ext cx="554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ED(i+x-1,i)+1 -&gt; </a:t>
            </a:r>
            <a:r>
              <a:rPr lang="en-US" sz="2400" b="1" dirty="0"/>
              <a:t>can</a:t>
            </a:r>
            <a:r>
              <a:rPr lang="en-US" sz="2400" dirty="0"/>
              <a:t> be x if ED(i+x-1,i) = x-1!</a:t>
            </a:r>
            <a:endParaRPr lang="en-IL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821D2-26A4-5E76-38AE-3CE8862F3B45}"/>
              </a:ext>
            </a:extLst>
          </p:cNvPr>
          <p:cNvCxnSpPr>
            <a:cxnSpLocks/>
          </p:cNvCxnSpPr>
          <p:nvPr/>
        </p:nvCxnSpPr>
        <p:spPr>
          <a:xfrm>
            <a:off x="5219116" y="3227547"/>
            <a:ext cx="876884" cy="32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AA5B2-C55F-538B-B354-87A6E92226CA}"/>
              </a:ext>
            </a:extLst>
          </p:cNvPr>
          <p:cNvSpPr txBox="1"/>
          <p:nvPr/>
        </p:nvSpPr>
        <p:spPr>
          <a:xfrm>
            <a:off x="1497243" y="2962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55C190-A7F7-1101-3E97-04CFEF1850CB}"/>
              </a:ext>
            </a:extLst>
          </p:cNvPr>
          <p:cNvSpPr txBox="1"/>
          <p:nvPr/>
        </p:nvSpPr>
        <p:spPr>
          <a:xfrm>
            <a:off x="2608978" y="5478115"/>
            <a:ext cx="882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ED(i+x-1,i-1)+HD(S[</a:t>
            </a:r>
            <a:r>
              <a:rPr lang="en-US" sz="2400" dirty="0" err="1"/>
              <a:t>i+x</a:t>
            </a:r>
            <a:r>
              <a:rPr lang="en-US" sz="2400" dirty="0"/>
              <a:t>],T[</a:t>
            </a:r>
            <a:r>
              <a:rPr lang="en-US" sz="2400" dirty="0" err="1"/>
              <a:t>i</a:t>
            </a:r>
            <a:r>
              <a:rPr lang="en-US" sz="2400" dirty="0"/>
              <a:t>]) -&gt; is x </a:t>
            </a:r>
            <a:r>
              <a:rPr lang="en-US" sz="2400" dirty="0" err="1"/>
              <a:t>iff</a:t>
            </a:r>
            <a:r>
              <a:rPr lang="en-US" sz="2400" dirty="0"/>
              <a:t> ED[i+x-1,i-1] = x and S[</a:t>
            </a:r>
            <a:r>
              <a:rPr lang="en-US" sz="2400" dirty="0" err="1"/>
              <a:t>i+x</a:t>
            </a:r>
            <a:r>
              <a:rPr lang="en-US" sz="2400" dirty="0"/>
              <a:t>] = T[</a:t>
            </a:r>
            <a:r>
              <a:rPr lang="en-US" sz="2400" dirty="0" err="1"/>
              <a:t>i</a:t>
            </a:r>
            <a:r>
              <a:rPr lang="en-US" sz="2400" dirty="0"/>
              <a:t>]!</a:t>
            </a:r>
            <a:endParaRPr lang="en-IL" sz="24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60C52F7-6C8B-C77B-262A-B32F65B67CCF}"/>
              </a:ext>
            </a:extLst>
          </p:cNvPr>
          <p:cNvSpPr/>
          <p:nvPr/>
        </p:nvSpPr>
        <p:spPr>
          <a:xfrm rot="16200000">
            <a:off x="3006266" y="4013089"/>
            <a:ext cx="717091" cy="1329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7C6A1-0E81-D30C-1C68-C5AE2DBCE761}"/>
              </a:ext>
            </a:extLst>
          </p:cNvPr>
          <p:cNvSpPr txBox="1"/>
          <p:nvPr/>
        </p:nvSpPr>
        <p:spPr>
          <a:xfrm>
            <a:off x="103670" y="4292938"/>
            <a:ext cx="265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already know the lowest cell in diagonal x-1 with value x-1!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542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/>
      <p:bldP spid="5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x appear lower?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Only as long as we have equality!</a:t>
            </a:r>
            <a:br>
              <a:rPr lang="en-US" dirty="0"/>
            </a:br>
            <a:r>
              <a:rPr lang="en-US" dirty="0"/>
              <a:t>(S[i+x+1] = T[i+1] ….)  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0AFBA-AC72-6ED3-A474-48634DD3A1F6}"/>
              </a:ext>
            </a:extLst>
          </p:cNvPr>
          <p:cNvSpPr/>
          <p:nvPr/>
        </p:nvSpPr>
        <p:spPr>
          <a:xfrm>
            <a:off x="5618480" y="3413760"/>
            <a:ext cx="1442720" cy="487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x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4FC5A-7144-31A1-FF9F-B6C1FDB24AE3}"/>
              </a:ext>
            </a:extLst>
          </p:cNvPr>
          <p:cNvSpPr/>
          <p:nvPr/>
        </p:nvSpPr>
        <p:spPr>
          <a:xfrm>
            <a:off x="4175760" y="2926080"/>
            <a:ext cx="14427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F0DC4-5832-8DCF-D747-924334A37992}"/>
              </a:ext>
            </a:extLst>
          </p:cNvPr>
          <p:cNvSpPr/>
          <p:nvPr/>
        </p:nvSpPr>
        <p:spPr>
          <a:xfrm>
            <a:off x="5618480" y="292608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1A7E9-99EF-B871-4C49-AFD44F00C9FF}"/>
              </a:ext>
            </a:extLst>
          </p:cNvPr>
          <p:cNvSpPr/>
          <p:nvPr/>
        </p:nvSpPr>
        <p:spPr>
          <a:xfrm>
            <a:off x="4175760" y="341376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x-1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01B54-292B-AAE9-11EF-AF3B9191C698}"/>
              </a:ext>
            </a:extLst>
          </p:cNvPr>
          <p:cNvSpPr txBox="1"/>
          <p:nvPr/>
        </p:nvSpPr>
        <p:spPr>
          <a:xfrm>
            <a:off x="3698240" y="34729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F96CD-4184-AD41-78E3-0F647AC88C58}"/>
              </a:ext>
            </a:extLst>
          </p:cNvPr>
          <p:cNvSpPr txBox="1"/>
          <p:nvPr/>
        </p:nvSpPr>
        <p:spPr>
          <a:xfrm>
            <a:off x="6221057" y="25567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i+x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441CC-D43C-1376-892C-7FE282D965F4}"/>
              </a:ext>
            </a:extLst>
          </p:cNvPr>
          <p:cNvSpPr txBox="1"/>
          <p:nvPr/>
        </p:nvSpPr>
        <p:spPr>
          <a:xfrm>
            <a:off x="4684562" y="255674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i+x-1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05EE3-16B9-FAF0-06F5-96E2DB30D073}"/>
              </a:ext>
            </a:extLst>
          </p:cNvPr>
          <p:cNvSpPr txBox="1"/>
          <p:nvPr/>
        </p:nvSpPr>
        <p:spPr>
          <a:xfrm>
            <a:off x="3604465" y="29682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i-1</a:t>
            </a:r>
            <a:endParaRPr lang="en-IL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4A12F3F-3573-FFB8-7755-848EB7DB6194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16200000" flipH="1">
            <a:off x="5618480" y="3180080"/>
            <a:ext cx="12700" cy="1442720"/>
          </a:xfrm>
          <a:prstGeom prst="curvedConnector3">
            <a:avLst>
              <a:gd name="adj1" fmla="val 44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AA5B2-C55F-538B-B354-87A6E92226CA}"/>
              </a:ext>
            </a:extLst>
          </p:cNvPr>
          <p:cNvSpPr txBox="1"/>
          <p:nvPr/>
        </p:nvSpPr>
        <p:spPr>
          <a:xfrm>
            <a:off x="1497243" y="2962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60C52F7-6C8B-C77B-262A-B32F65B67CCF}"/>
              </a:ext>
            </a:extLst>
          </p:cNvPr>
          <p:cNvSpPr/>
          <p:nvPr/>
        </p:nvSpPr>
        <p:spPr>
          <a:xfrm rot="16200000">
            <a:off x="2874448" y="3245424"/>
            <a:ext cx="517811" cy="854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7C6A1-0E81-D30C-1C68-C5AE2DBCE761}"/>
              </a:ext>
            </a:extLst>
          </p:cNvPr>
          <p:cNvSpPr txBox="1"/>
          <p:nvPr/>
        </p:nvSpPr>
        <p:spPr>
          <a:xfrm>
            <a:off x="610870" y="3438585"/>
            <a:ext cx="265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LV[x-1,x-1]</a:t>
            </a:r>
            <a:endParaRPr lang="en-IL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43ECC-B888-F2D5-3FEF-93E9CDBAFF11}"/>
              </a:ext>
            </a:extLst>
          </p:cNvPr>
          <p:cNvSpPr/>
          <p:nvPr/>
        </p:nvSpPr>
        <p:spPr>
          <a:xfrm>
            <a:off x="7073900" y="3911251"/>
            <a:ext cx="1442720" cy="487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?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F87CB1-2442-BD24-D47A-BFA63F40AAFE}"/>
              </a:ext>
            </a:extLst>
          </p:cNvPr>
          <p:cNvCxnSpPr>
            <a:cxnSpLocks/>
          </p:cNvCxnSpPr>
          <p:nvPr/>
        </p:nvCxnSpPr>
        <p:spPr>
          <a:xfrm>
            <a:off x="6673425" y="3783092"/>
            <a:ext cx="876884" cy="32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6ED0B2-C95F-C076-F7CC-3EA2A6088C6F}"/>
              </a:ext>
            </a:extLst>
          </p:cNvPr>
          <p:cNvSpPr txBox="1"/>
          <p:nvPr/>
        </p:nvSpPr>
        <p:spPr>
          <a:xfrm>
            <a:off x="7452858" y="249910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i+x+1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05AEA2-33C5-D554-7EFD-50107E9E8E7E}"/>
              </a:ext>
            </a:extLst>
          </p:cNvPr>
          <p:cNvSpPr txBox="1"/>
          <p:nvPr/>
        </p:nvSpPr>
        <p:spPr>
          <a:xfrm>
            <a:off x="3604465" y="407604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63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B122-5046-14E7-4296-DADCEA1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F557-0904-0FCB-7377-E0CE437F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LV[</a:t>
            </a:r>
            <a:r>
              <a:rPr lang="en-US" dirty="0" err="1"/>
              <a:t>x,x</a:t>
            </a:r>
            <a:r>
              <a:rPr lang="en-US" dirty="0"/>
              <a:t>] = j + LCP(S[j+x+1..n],T[j+1..m])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7A26A-5B67-F422-9440-23DC7099FF3F}"/>
              </a:ext>
            </a:extLst>
          </p:cNvPr>
          <p:cNvSpPr/>
          <p:nvPr/>
        </p:nvSpPr>
        <p:spPr>
          <a:xfrm>
            <a:off x="1463040" y="3220719"/>
            <a:ext cx="9748520" cy="328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72DCF-7840-634B-6B22-5EB06DC0D7F0}"/>
              </a:ext>
            </a:extLst>
          </p:cNvPr>
          <p:cNvSpPr/>
          <p:nvPr/>
        </p:nvSpPr>
        <p:spPr>
          <a:xfrm>
            <a:off x="5730240" y="4434840"/>
            <a:ext cx="731520" cy="325120"/>
          </a:xfrm>
          <a:prstGeom prst="rect">
            <a:avLst/>
          </a:prstGeom>
          <a:solidFill>
            <a:srgbClr val="00206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52A53-752B-86F1-51D5-71796D373881}"/>
              </a:ext>
            </a:extLst>
          </p:cNvPr>
          <p:cNvSpPr/>
          <p:nvPr/>
        </p:nvSpPr>
        <p:spPr>
          <a:xfrm>
            <a:off x="6461760" y="4434840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57091-4ABC-C99B-2CBF-F3FD90F962F0}"/>
              </a:ext>
            </a:extLst>
          </p:cNvPr>
          <p:cNvSpPr/>
          <p:nvPr/>
        </p:nvSpPr>
        <p:spPr>
          <a:xfrm>
            <a:off x="7193280" y="4785202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FE8C9-346D-955D-3331-B9D62512384F}"/>
              </a:ext>
            </a:extLst>
          </p:cNvPr>
          <p:cNvSpPr/>
          <p:nvPr/>
        </p:nvSpPr>
        <p:spPr>
          <a:xfrm>
            <a:off x="7924800" y="5105005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D2867-0E42-F8E0-5120-185997B2E093}"/>
              </a:ext>
            </a:extLst>
          </p:cNvPr>
          <p:cNvSpPr/>
          <p:nvPr/>
        </p:nvSpPr>
        <p:spPr>
          <a:xfrm>
            <a:off x="1463040" y="2756277"/>
            <a:ext cx="9748520" cy="32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BBC28-4228-6340-7B1E-E655D15ABCF3}"/>
              </a:ext>
            </a:extLst>
          </p:cNvPr>
          <p:cNvSpPr txBox="1"/>
          <p:nvPr/>
        </p:nvSpPr>
        <p:spPr>
          <a:xfrm>
            <a:off x="1402080" y="24265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DA79-A87A-1B17-1139-81F4DC444D1C}"/>
              </a:ext>
            </a:extLst>
          </p:cNvPr>
          <p:cNvSpPr/>
          <p:nvPr/>
        </p:nvSpPr>
        <p:spPr>
          <a:xfrm>
            <a:off x="6461760" y="2741324"/>
            <a:ext cx="2194560" cy="349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2ABDB-DB7E-7A07-B302-D16D3137453D}"/>
              </a:ext>
            </a:extLst>
          </p:cNvPr>
          <p:cNvSpPr/>
          <p:nvPr/>
        </p:nvSpPr>
        <p:spPr>
          <a:xfrm>
            <a:off x="8656320" y="2756275"/>
            <a:ext cx="394004" cy="349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4D4EB-3375-04A1-F9E4-6DFE856FD817}"/>
              </a:ext>
            </a:extLst>
          </p:cNvPr>
          <p:cNvSpPr/>
          <p:nvPr/>
        </p:nvSpPr>
        <p:spPr>
          <a:xfrm>
            <a:off x="980440" y="3220719"/>
            <a:ext cx="320040" cy="327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4AF2-F497-DCAC-60B1-D72B55BFC587}"/>
              </a:ext>
            </a:extLst>
          </p:cNvPr>
          <p:cNvSpPr/>
          <p:nvPr/>
        </p:nvSpPr>
        <p:spPr>
          <a:xfrm>
            <a:off x="980440" y="4434840"/>
            <a:ext cx="320040" cy="9922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30915-286C-4556-A287-9F7A624801E4}"/>
              </a:ext>
            </a:extLst>
          </p:cNvPr>
          <p:cNvSpPr/>
          <p:nvPr/>
        </p:nvSpPr>
        <p:spPr>
          <a:xfrm>
            <a:off x="980440" y="5427079"/>
            <a:ext cx="320040" cy="293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29DD7E-1739-1139-4F16-FBBE4CECBD41}"/>
              </a:ext>
            </a:extLst>
          </p:cNvPr>
          <p:cNvSpPr/>
          <p:nvPr/>
        </p:nvSpPr>
        <p:spPr>
          <a:xfrm>
            <a:off x="8656320" y="5394960"/>
            <a:ext cx="731520" cy="32512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x+1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DBD4DA-42C9-42AE-C402-71A85E7B6682}"/>
              </a:ext>
            </a:extLst>
          </p:cNvPr>
          <p:cNvCxnSpPr>
            <a:cxnSpLocks/>
          </p:cNvCxnSpPr>
          <p:nvPr/>
        </p:nvCxnSpPr>
        <p:spPr>
          <a:xfrm>
            <a:off x="5007222" y="4118929"/>
            <a:ext cx="661458" cy="315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1BAB59-6E4C-5D73-708F-AB50131C8A60}"/>
              </a:ext>
            </a:extLst>
          </p:cNvPr>
          <p:cNvSpPr txBox="1"/>
          <p:nvPr/>
        </p:nvSpPr>
        <p:spPr>
          <a:xfrm>
            <a:off x="3597241" y="3889218"/>
            <a:ext cx="13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j=LV[x-1,x-1]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4D691D-C48F-5B7E-8408-930B00EE3D2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140460" y="4434840"/>
            <a:ext cx="45897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4BF071-620D-059E-F215-7FACAA762CD4}"/>
              </a:ext>
            </a:extLst>
          </p:cNvPr>
          <p:cNvCxnSpPr>
            <a:cxnSpLocks/>
          </p:cNvCxnSpPr>
          <p:nvPr/>
        </p:nvCxnSpPr>
        <p:spPr>
          <a:xfrm flipV="1">
            <a:off x="6461760" y="2741324"/>
            <a:ext cx="0" cy="2018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CD16F2-5563-1F91-E4FC-C1FFAE6AAF21}"/>
              </a:ext>
            </a:extLst>
          </p:cNvPr>
          <p:cNvSpPr txBox="1"/>
          <p:nvPr/>
        </p:nvSpPr>
        <p:spPr>
          <a:xfrm>
            <a:off x="779576" y="424068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ADCE5-9409-CDAC-0B50-0CBC42068381}"/>
              </a:ext>
            </a:extLst>
          </p:cNvPr>
          <p:cNvSpPr txBox="1"/>
          <p:nvPr/>
        </p:nvSpPr>
        <p:spPr>
          <a:xfrm>
            <a:off x="6592034" y="241059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j+x</a:t>
            </a:r>
            <a:endParaRPr lang="en-I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B2F057-BA53-4AFD-639B-041F3DDA915B}"/>
              </a:ext>
            </a:extLst>
          </p:cNvPr>
          <p:cNvSpPr/>
          <p:nvPr/>
        </p:nvSpPr>
        <p:spPr>
          <a:xfrm>
            <a:off x="6453259" y="2760223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968E5-5955-306C-82D8-0B55218769AB}"/>
              </a:ext>
            </a:extLst>
          </p:cNvPr>
          <p:cNvSpPr txBox="1"/>
          <p:nvPr/>
        </p:nvSpPr>
        <p:spPr>
          <a:xfrm>
            <a:off x="7215837" y="24198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j+x+1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8C761-A86E-C7FD-4F5F-2C7FB335D65E}"/>
              </a:ext>
            </a:extLst>
          </p:cNvPr>
          <p:cNvSpPr txBox="1"/>
          <p:nvPr/>
        </p:nvSpPr>
        <p:spPr>
          <a:xfrm>
            <a:off x="511793" y="467905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j+1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E1185C-F4CC-9C47-8BFA-7D1FBAE29466}"/>
              </a:ext>
            </a:extLst>
          </p:cNvPr>
          <p:cNvSpPr/>
          <p:nvPr/>
        </p:nvSpPr>
        <p:spPr>
          <a:xfrm>
            <a:off x="993344" y="4434540"/>
            <a:ext cx="307136" cy="29300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2BD625-204F-7A0D-18B7-A8C1DC03ABA8}"/>
              </a:ext>
            </a:extLst>
          </p:cNvPr>
          <p:cNvCxnSpPr>
            <a:cxnSpLocks/>
          </p:cNvCxnSpPr>
          <p:nvPr/>
        </p:nvCxnSpPr>
        <p:spPr>
          <a:xfrm flipH="1">
            <a:off x="1146912" y="4727541"/>
            <a:ext cx="45897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768DEC-0C9C-71A9-ECF2-2D26F13521C7}"/>
              </a:ext>
            </a:extLst>
          </p:cNvPr>
          <p:cNvCxnSpPr>
            <a:cxnSpLocks/>
          </p:cNvCxnSpPr>
          <p:nvPr/>
        </p:nvCxnSpPr>
        <p:spPr>
          <a:xfrm flipV="1">
            <a:off x="7184779" y="2741324"/>
            <a:ext cx="0" cy="2018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B122-5046-14E7-4296-DADCEA1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F557-0904-0FCB-7377-E0CE437F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x+1 appear lower on diagonal x?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7A26A-5B67-F422-9440-23DC7099FF3F}"/>
              </a:ext>
            </a:extLst>
          </p:cNvPr>
          <p:cNvSpPr/>
          <p:nvPr/>
        </p:nvSpPr>
        <p:spPr>
          <a:xfrm>
            <a:off x="1463040" y="3220719"/>
            <a:ext cx="9748520" cy="328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72DCF-7840-634B-6B22-5EB06DC0D7F0}"/>
              </a:ext>
            </a:extLst>
          </p:cNvPr>
          <p:cNvSpPr/>
          <p:nvPr/>
        </p:nvSpPr>
        <p:spPr>
          <a:xfrm>
            <a:off x="5730240" y="4434840"/>
            <a:ext cx="731520" cy="325120"/>
          </a:xfrm>
          <a:prstGeom prst="rect">
            <a:avLst/>
          </a:prstGeom>
          <a:solidFill>
            <a:srgbClr val="00206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52A53-752B-86F1-51D5-71796D373881}"/>
              </a:ext>
            </a:extLst>
          </p:cNvPr>
          <p:cNvSpPr/>
          <p:nvPr/>
        </p:nvSpPr>
        <p:spPr>
          <a:xfrm>
            <a:off x="6461760" y="4434840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57091-4ABC-C99B-2CBF-F3FD90F962F0}"/>
              </a:ext>
            </a:extLst>
          </p:cNvPr>
          <p:cNvSpPr/>
          <p:nvPr/>
        </p:nvSpPr>
        <p:spPr>
          <a:xfrm>
            <a:off x="7193280" y="4785202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FE8C9-346D-955D-3331-B9D62512384F}"/>
              </a:ext>
            </a:extLst>
          </p:cNvPr>
          <p:cNvSpPr/>
          <p:nvPr/>
        </p:nvSpPr>
        <p:spPr>
          <a:xfrm>
            <a:off x="7924800" y="5105005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D2867-0E42-F8E0-5120-185997B2E093}"/>
              </a:ext>
            </a:extLst>
          </p:cNvPr>
          <p:cNvSpPr/>
          <p:nvPr/>
        </p:nvSpPr>
        <p:spPr>
          <a:xfrm>
            <a:off x="1463040" y="2756277"/>
            <a:ext cx="9748520" cy="32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BBC28-4228-6340-7B1E-E655D15ABCF3}"/>
              </a:ext>
            </a:extLst>
          </p:cNvPr>
          <p:cNvSpPr txBox="1"/>
          <p:nvPr/>
        </p:nvSpPr>
        <p:spPr>
          <a:xfrm>
            <a:off x="1402080" y="24265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DA79-A87A-1B17-1139-81F4DC444D1C}"/>
              </a:ext>
            </a:extLst>
          </p:cNvPr>
          <p:cNvSpPr/>
          <p:nvPr/>
        </p:nvSpPr>
        <p:spPr>
          <a:xfrm>
            <a:off x="6461760" y="2741324"/>
            <a:ext cx="2194560" cy="3498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2ABDB-DB7E-7A07-B302-D16D3137453D}"/>
              </a:ext>
            </a:extLst>
          </p:cNvPr>
          <p:cNvSpPr/>
          <p:nvPr/>
        </p:nvSpPr>
        <p:spPr>
          <a:xfrm>
            <a:off x="8656320" y="2756275"/>
            <a:ext cx="394004" cy="349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4D4EB-3375-04A1-F9E4-6DFE856FD817}"/>
              </a:ext>
            </a:extLst>
          </p:cNvPr>
          <p:cNvSpPr/>
          <p:nvPr/>
        </p:nvSpPr>
        <p:spPr>
          <a:xfrm>
            <a:off x="980440" y="3220719"/>
            <a:ext cx="320040" cy="327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4AF2-F497-DCAC-60B1-D72B55BFC587}"/>
              </a:ext>
            </a:extLst>
          </p:cNvPr>
          <p:cNvSpPr/>
          <p:nvPr/>
        </p:nvSpPr>
        <p:spPr>
          <a:xfrm>
            <a:off x="980440" y="4434840"/>
            <a:ext cx="320040" cy="9922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30915-286C-4556-A287-9F7A624801E4}"/>
              </a:ext>
            </a:extLst>
          </p:cNvPr>
          <p:cNvSpPr/>
          <p:nvPr/>
        </p:nvSpPr>
        <p:spPr>
          <a:xfrm>
            <a:off x="980440" y="5427079"/>
            <a:ext cx="320040" cy="293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29DD7E-1739-1139-4F16-FBBE4CECBD41}"/>
              </a:ext>
            </a:extLst>
          </p:cNvPr>
          <p:cNvSpPr/>
          <p:nvPr/>
        </p:nvSpPr>
        <p:spPr>
          <a:xfrm>
            <a:off x="8656320" y="5394960"/>
            <a:ext cx="731520" cy="32512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x+1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DBD4DA-42C9-42AE-C402-71A85E7B6682}"/>
              </a:ext>
            </a:extLst>
          </p:cNvPr>
          <p:cNvCxnSpPr>
            <a:cxnSpLocks/>
          </p:cNvCxnSpPr>
          <p:nvPr/>
        </p:nvCxnSpPr>
        <p:spPr>
          <a:xfrm>
            <a:off x="5007222" y="4118929"/>
            <a:ext cx="661458" cy="315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1BAB59-6E4C-5D73-708F-AB50131C8A60}"/>
              </a:ext>
            </a:extLst>
          </p:cNvPr>
          <p:cNvSpPr txBox="1"/>
          <p:nvPr/>
        </p:nvSpPr>
        <p:spPr>
          <a:xfrm>
            <a:off x="3597241" y="3889218"/>
            <a:ext cx="13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j=LV[x-1,x-1]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4D691D-C48F-5B7E-8408-930B00EE3D2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140460" y="4434840"/>
            <a:ext cx="45897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4BF071-620D-059E-F215-7FACAA762CD4}"/>
              </a:ext>
            </a:extLst>
          </p:cNvPr>
          <p:cNvCxnSpPr>
            <a:cxnSpLocks/>
          </p:cNvCxnSpPr>
          <p:nvPr/>
        </p:nvCxnSpPr>
        <p:spPr>
          <a:xfrm flipV="1">
            <a:off x="6461760" y="2741324"/>
            <a:ext cx="0" cy="2018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CD16F2-5563-1F91-E4FC-C1FFAE6AAF21}"/>
              </a:ext>
            </a:extLst>
          </p:cNvPr>
          <p:cNvSpPr txBox="1"/>
          <p:nvPr/>
        </p:nvSpPr>
        <p:spPr>
          <a:xfrm>
            <a:off x="779576" y="424068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ADCE5-9409-CDAC-0B50-0CBC42068381}"/>
              </a:ext>
            </a:extLst>
          </p:cNvPr>
          <p:cNvSpPr txBox="1"/>
          <p:nvPr/>
        </p:nvSpPr>
        <p:spPr>
          <a:xfrm>
            <a:off x="6592034" y="241059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j+x</a:t>
            </a:r>
            <a:endParaRPr lang="en-I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B2F057-BA53-4AFD-639B-041F3DDA915B}"/>
              </a:ext>
            </a:extLst>
          </p:cNvPr>
          <p:cNvSpPr/>
          <p:nvPr/>
        </p:nvSpPr>
        <p:spPr>
          <a:xfrm>
            <a:off x="6453259" y="2760223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968E5-5955-306C-82D8-0B55218769AB}"/>
              </a:ext>
            </a:extLst>
          </p:cNvPr>
          <p:cNvSpPr txBox="1"/>
          <p:nvPr/>
        </p:nvSpPr>
        <p:spPr>
          <a:xfrm>
            <a:off x="7215837" y="24198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j+x+1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8C761-A86E-C7FD-4F5F-2C7FB335D65E}"/>
              </a:ext>
            </a:extLst>
          </p:cNvPr>
          <p:cNvSpPr txBox="1"/>
          <p:nvPr/>
        </p:nvSpPr>
        <p:spPr>
          <a:xfrm>
            <a:off x="511793" y="467905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j+1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E1185C-F4CC-9C47-8BFA-7D1FBAE29466}"/>
              </a:ext>
            </a:extLst>
          </p:cNvPr>
          <p:cNvSpPr/>
          <p:nvPr/>
        </p:nvSpPr>
        <p:spPr>
          <a:xfrm>
            <a:off x="993344" y="4434540"/>
            <a:ext cx="307136" cy="29300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2BD625-204F-7A0D-18B7-A8C1DC03ABA8}"/>
              </a:ext>
            </a:extLst>
          </p:cNvPr>
          <p:cNvCxnSpPr>
            <a:cxnSpLocks/>
          </p:cNvCxnSpPr>
          <p:nvPr/>
        </p:nvCxnSpPr>
        <p:spPr>
          <a:xfrm flipH="1">
            <a:off x="1146912" y="4727541"/>
            <a:ext cx="45897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768DEC-0C9C-71A9-ECF2-2D26F13521C7}"/>
              </a:ext>
            </a:extLst>
          </p:cNvPr>
          <p:cNvCxnSpPr>
            <a:cxnSpLocks/>
          </p:cNvCxnSpPr>
          <p:nvPr/>
        </p:nvCxnSpPr>
        <p:spPr>
          <a:xfrm flipV="1">
            <a:off x="7184779" y="2741324"/>
            <a:ext cx="0" cy="2018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9AB222C-9E8C-C709-7DA3-D24A600F2AE2}"/>
              </a:ext>
            </a:extLst>
          </p:cNvPr>
          <p:cNvSpPr/>
          <p:nvPr/>
        </p:nvSpPr>
        <p:spPr>
          <a:xfrm>
            <a:off x="10327640" y="6017087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503459-702E-1B76-7F27-5C490A553A7E}"/>
                  </a:ext>
                </a:extLst>
              </p:cNvPr>
              <p:cNvSpPr/>
              <p:nvPr/>
            </p:nvSpPr>
            <p:spPr>
              <a:xfrm>
                <a:off x="9596120" y="6020228"/>
                <a:ext cx="731520" cy="325120"/>
              </a:xfrm>
              <a:prstGeom prst="rect">
                <a:avLst/>
              </a:prstGeom>
              <a:solidFill>
                <a:srgbClr val="00206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503459-702E-1B76-7F27-5C490A553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20" y="6020228"/>
                <a:ext cx="731520" cy="325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681E9D-1469-24D4-2221-392C0ED439A7}"/>
                  </a:ext>
                </a:extLst>
              </p:cNvPr>
              <p:cNvSpPr/>
              <p:nvPr/>
            </p:nvSpPr>
            <p:spPr>
              <a:xfrm>
                <a:off x="9596120" y="5720080"/>
                <a:ext cx="731520" cy="325120"/>
              </a:xfrm>
              <a:prstGeom prst="rect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x+1</a:t>
                </a:r>
                <a:endParaRPr lang="en-IL" sz="16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681E9D-1469-24D4-2221-392C0ED43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20" y="5720080"/>
                <a:ext cx="731520" cy="325120"/>
              </a:xfrm>
              <a:prstGeom prst="rect">
                <a:avLst/>
              </a:prstGeom>
              <a:blipFill>
                <a:blip r:embed="rId3"/>
                <a:stretch>
                  <a:fillRect t="-3509" b="-19298"/>
                </a:stretch>
              </a:blipFill>
              <a:ln w="19050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10B41D-1B70-370E-06D8-A789E3DEB264}"/>
                  </a:ext>
                </a:extLst>
              </p:cNvPr>
              <p:cNvSpPr/>
              <p:nvPr/>
            </p:nvSpPr>
            <p:spPr>
              <a:xfrm>
                <a:off x="10327640" y="5706024"/>
                <a:ext cx="731520" cy="325120"/>
              </a:xfrm>
              <a:prstGeom prst="rect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x+1</a:t>
                </a:r>
                <a:endParaRPr lang="en-IL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10B41D-1B70-370E-06D8-A789E3DEB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640" y="5706024"/>
                <a:ext cx="731520" cy="325120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  <a:ln w="19050"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6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Step: LV[d, x], ( </a:t>
            </a:r>
            <a:r>
              <a:rPr lang="en-US" dirty="0" err="1"/>
              <a:t>d≠x</a:t>
            </a:r>
            <a:r>
              <a:rPr lang="en-US" dirty="0"/>
              <a:t>,-x)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can either get x from an adjacent cell with x-1, or with equality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0413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x occur from an x-1 in adjacent cells?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0AFBA-AC72-6ED3-A474-48634DD3A1F6}"/>
              </a:ext>
            </a:extLst>
          </p:cNvPr>
          <p:cNvSpPr/>
          <p:nvPr/>
        </p:nvSpPr>
        <p:spPr>
          <a:xfrm>
            <a:off x="5618480" y="3413760"/>
            <a:ext cx="1442720" cy="487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x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4FC5A-7144-31A1-FF9F-B6C1FDB24AE3}"/>
              </a:ext>
            </a:extLst>
          </p:cNvPr>
          <p:cNvSpPr/>
          <p:nvPr/>
        </p:nvSpPr>
        <p:spPr>
          <a:xfrm>
            <a:off x="4175760" y="2926080"/>
            <a:ext cx="14427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F0DC4-5832-8DCF-D747-924334A37992}"/>
              </a:ext>
            </a:extLst>
          </p:cNvPr>
          <p:cNvSpPr/>
          <p:nvPr/>
        </p:nvSpPr>
        <p:spPr>
          <a:xfrm>
            <a:off x="5618480" y="292608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y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1A7E9-99EF-B871-4C49-AFD44F00C9FF}"/>
              </a:ext>
            </a:extLst>
          </p:cNvPr>
          <p:cNvSpPr/>
          <p:nvPr/>
        </p:nvSpPr>
        <p:spPr>
          <a:xfrm>
            <a:off x="4175760" y="341376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z</a:t>
            </a:r>
            <a:endParaRPr lang="en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01B54-292B-AAE9-11EF-AF3B9191C698}"/>
              </a:ext>
            </a:extLst>
          </p:cNvPr>
          <p:cNvSpPr txBox="1"/>
          <p:nvPr/>
        </p:nvSpPr>
        <p:spPr>
          <a:xfrm>
            <a:off x="3698240" y="34729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F96CD-4184-AD41-78E3-0F647AC88C58}"/>
              </a:ext>
            </a:extLst>
          </p:cNvPr>
          <p:cNvSpPr txBox="1"/>
          <p:nvPr/>
        </p:nvSpPr>
        <p:spPr>
          <a:xfrm>
            <a:off x="6221057" y="255674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i+d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441CC-D43C-1376-892C-7FE282D965F4}"/>
              </a:ext>
            </a:extLst>
          </p:cNvPr>
          <p:cNvSpPr txBox="1"/>
          <p:nvPr/>
        </p:nvSpPr>
        <p:spPr>
          <a:xfrm>
            <a:off x="4684562" y="255674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i+d-1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05EE3-16B9-FAF0-06F5-96E2DB30D073}"/>
              </a:ext>
            </a:extLst>
          </p:cNvPr>
          <p:cNvSpPr txBox="1"/>
          <p:nvPr/>
        </p:nvSpPr>
        <p:spPr>
          <a:xfrm>
            <a:off x="3604465" y="29682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i-1</a:t>
            </a:r>
            <a:endParaRPr lang="en-IL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BA80B5A-4B73-D9BA-62EF-277A26AE8B94}"/>
              </a:ext>
            </a:extLst>
          </p:cNvPr>
          <p:cNvCxnSpPr>
            <a:stCxn id="7" idx="3"/>
            <a:endCxn id="4" idx="3"/>
          </p:cNvCxnSpPr>
          <p:nvPr/>
        </p:nvCxnSpPr>
        <p:spPr>
          <a:xfrm>
            <a:off x="7061200" y="3169920"/>
            <a:ext cx="12700" cy="487680"/>
          </a:xfrm>
          <a:prstGeom prst="curvedConnector3">
            <a:avLst>
              <a:gd name="adj1" fmla="val 3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D6979F-24F3-CD32-EBBD-FE705F5D4A89}"/>
              </a:ext>
            </a:extLst>
          </p:cNvPr>
          <p:cNvSpPr txBox="1"/>
          <p:nvPr/>
        </p:nvSpPr>
        <p:spPr>
          <a:xfrm>
            <a:off x="7467702" y="3182927"/>
            <a:ext cx="482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  <a:r>
              <a:rPr lang="en-US" sz="2400" dirty="0"/>
              <a:t>=ED(i+d,i-1), y+1 -&gt; relevant if </a:t>
            </a:r>
            <a:r>
              <a:rPr lang="en-US" sz="2400" b="1" dirty="0"/>
              <a:t>y=x-1</a:t>
            </a:r>
            <a:endParaRPr lang="en-IL" sz="24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4A12F3F-3573-FFB8-7755-848EB7DB6194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16200000" flipH="1">
            <a:off x="5618480" y="3180080"/>
            <a:ext cx="12700" cy="1442720"/>
          </a:xfrm>
          <a:prstGeom prst="curvedConnector3">
            <a:avLst>
              <a:gd name="adj1" fmla="val 44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772B3D-6A02-E6A1-DCF0-2A35E5E971D8}"/>
              </a:ext>
            </a:extLst>
          </p:cNvPr>
          <p:cNvSpPr txBox="1"/>
          <p:nvPr/>
        </p:nvSpPr>
        <p:spPr>
          <a:xfrm>
            <a:off x="4266120" y="4462120"/>
            <a:ext cx="486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z=</a:t>
            </a:r>
            <a:r>
              <a:rPr lang="en-US" sz="2400" dirty="0"/>
              <a:t>ED(i+d-1,i), z+1 -&gt; relevant if </a:t>
            </a:r>
            <a:r>
              <a:rPr lang="en-US" sz="2400" b="1" dirty="0"/>
              <a:t>z </a:t>
            </a:r>
            <a:r>
              <a:rPr lang="en-US" sz="2400" dirty="0"/>
              <a:t>= x-1</a:t>
            </a:r>
            <a:endParaRPr lang="en-IL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821D2-26A4-5E76-38AE-3CE8862F3B45}"/>
              </a:ext>
            </a:extLst>
          </p:cNvPr>
          <p:cNvCxnSpPr>
            <a:cxnSpLocks/>
          </p:cNvCxnSpPr>
          <p:nvPr/>
        </p:nvCxnSpPr>
        <p:spPr>
          <a:xfrm>
            <a:off x="5219116" y="3227547"/>
            <a:ext cx="876884" cy="32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AA5B2-C55F-538B-B354-87A6E92226CA}"/>
              </a:ext>
            </a:extLst>
          </p:cNvPr>
          <p:cNvSpPr txBox="1"/>
          <p:nvPr/>
        </p:nvSpPr>
        <p:spPr>
          <a:xfrm>
            <a:off x="1497243" y="2962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55C190-A7F7-1101-3E97-04CFEF1850CB}"/>
              </a:ext>
            </a:extLst>
          </p:cNvPr>
          <p:cNvSpPr txBox="1"/>
          <p:nvPr/>
        </p:nvSpPr>
        <p:spPr>
          <a:xfrm>
            <a:off x="2608978" y="5478115"/>
            <a:ext cx="667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 =</a:t>
            </a:r>
            <a:r>
              <a:rPr lang="en-US" sz="2400" dirty="0"/>
              <a:t>ED(i+d-1,i-1), +HD(S[</a:t>
            </a:r>
            <a:r>
              <a:rPr lang="en-US" sz="2400" dirty="0" err="1"/>
              <a:t>i+d</a:t>
            </a:r>
            <a:r>
              <a:rPr lang="en-US" sz="2400" dirty="0"/>
              <a:t>],T[</a:t>
            </a:r>
            <a:r>
              <a:rPr lang="en-US" sz="2400" dirty="0" err="1"/>
              <a:t>i</a:t>
            </a:r>
            <a:r>
              <a:rPr lang="en-US" sz="2400" dirty="0"/>
              <a:t>]) -&gt; relevant if </a:t>
            </a:r>
            <a:r>
              <a:rPr lang="en-US" sz="2400" b="1" dirty="0"/>
              <a:t>w=x-1</a:t>
            </a:r>
            <a:endParaRPr lang="en-IL" sz="24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60C52F7-6C8B-C77B-262A-B32F65B67CCF}"/>
              </a:ext>
            </a:extLst>
          </p:cNvPr>
          <p:cNvSpPr/>
          <p:nvPr/>
        </p:nvSpPr>
        <p:spPr>
          <a:xfrm rot="16200000">
            <a:off x="3006266" y="4013089"/>
            <a:ext cx="717091" cy="1329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7C6A1-0E81-D30C-1C68-C5AE2DBCE761}"/>
              </a:ext>
            </a:extLst>
          </p:cNvPr>
          <p:cNvSpPr txBox="1"/>
          <p:nvPr/>
        </p:nvSpPr>
        <p:spPr>
          <a:xfrm>
            <a:off x="103670" y="4292938"/>
            <a:ext cx="265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the lowest cell for every one of these!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104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/>
      <p:bldP spid="5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86E6-46EE-659D-C690-E2993672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FDE7-BC34-8360-6500-CC5109D7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edit distance </a:t>
            </a:r>
            <a:r>
              <a:rPr lang="en-US" dirty="0"/>
              <a:t>between S and T the minimal number of substitutions, deletions, and Insertions required to turn T into 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 =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 =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ED(S,T) = 3</a:t>
            </a:r>
            <a:br>
              <a:rPr lang="en-US" dirty="0"/>
            </a:b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74482-2CCB-A506-6292-30FF6D894B9B}"/>
              </a:ext>
            </a:extLst>
          </p:cNvPr>
          <p:cNvSpPr/>
          <p:nvPr/>
        </p:nvSpPr>
        <p:spPr>
          <a:xfrm>
            <a:off x="1676400" y="3429000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2E501-7ED2-0484-458D-8FE45C91F628}"/>
              </a:ext>
            </a:extLst>
          </p:cNvPr>
          <p:cNvSpPr/>
          <p:nvPr/>
        </p:nvSpPr>
        <p:spPr>
          <a:xfrm>
            <a:off x="2052320" y="3429000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011BC-2EFF-1281-1BBD-2CE7C1D3CEFE}"/>
              </a:ext>
            </a:extLst>
          </p:cNvPr>
          <p:cNvSpPr/>
          <p:nvPr/>
        </p:nvSpPr>
        <p:spPr>
          <a:xfrm>
            <a:off x="2428240" y="3429000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F38B4-91AB-55C4-267E-2FA4B5A03A68}"/>
              </a:ext>
            </a:extLst>
          </p:cNvPr>
          <p:cNvSpPr/>
          <p:nvPr/>
        </p:nvSpPr>
        <p:spPr>
          <a:xfrm>
            <a:off x="2804160" y="3429000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0B56F3-829F-4465-7F36-A32F2D55B735}"/>
              </a:ext>
            </a:extLst>
          </p:cNvPr>
          <p:cNvSpPr/>
          <p:nvPr/>
        </p:nvSpPr>
        <p:spPr>
          <a:xfrm>
            <a:off x="3180080" y="3429000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0BEE25-01A1-706C-78D6-FF61C134F9D0}"/>
              </a:ext>
            </a:extLst>
          </p:cNvPr>
          <p:cNvSpPr/>
          <p:nvPr/>
        </p:nvSpPr>
        <p:spPr>
          <a:xfrm>
            <a:off x="3556000" y="3429000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D82D6-B0B4-A429-CB4B-DE02929E11EC}"/>
              </a:ext>
            </a:extLst>
          </p:cNvPr>
          <p:cNvSpPr/>
          <p:nvPr/>
        </p:nvSpPr>
        <p:spPr>
          <a:xfrm>
            <a:off x="3931920" y="3429000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0373A-04D9-F989-F227-211B92AF6369}"/>
              </a:ext>
            </a:extLst>
          </p:cNvPr>
          <p:cNvSpPr/>
          <p:nvPr/>
        </p:nvSpPr>
        <p:spPr>
          <a:xfrm>
            <a:off x="1676400" y="4261802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B0D88-644F-AEE4-3E12-7522B5A8BFBA}"/>
              </a:ext>
            </a:extLst>
          </p:cNvPr>
          <p:cNvSpPr/>
          <p:nvPr/>
        </p:nvSpPr>
        <p:spPr>
          <a:xfrm>
            <a:off x="2428240" y="4261802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B89CC6-AF80-190A-A734-00BB133AB75B}"/>
              </a:ext>
            </a:extLst>
          </p:cNvPr>
          <p:cNvSpPr/>
          <p:nvPr/>
        </p:nvSpPr>
        <p:spPr>
          <a:xfrm>
            <a:off x="2804160" y="4261802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EDD9-0820-E40D-099D-E7A57BFAB3C7}"/>
              </a:ext>
            </a:extLst>
          </p:cNvPr>
          <p:cNvSpPr/>
          <p:nvPr/>
        </p:nvSpPr>
        <p:spPr>
          <a:xfrm>
            <a:off x="3180080" y="4261802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E11387-D15C-8392-A7E9-E8243E1A680F}"/>
              </a:ext>
            </a:extLst>
          </p:cNvPr>
          <p:cNvSpPr/>
          <p:nvPr/>
        </p:nvSpPr>
        <p:spPr>
          <a:xfrm>
            <a:off x="3556000" y="4261802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977D5C-DE83-D60A-7F83-2AA05BE356AC}"/>
              </a:ext>
            </a:extLst>
          </p:cNvPr>
          <p:cNvSpPr/>
          <p:nvPr/>
        </p:nvSpPr>
        <p:spPr>
          <a:xfrm>
            <a:off x="3931920" y="4254341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39B97-B4BA-8E17-D279-D1E09325D21E}"/>
              </a:ext>
            </a:extLst>
          </p:cNvPr>
          <p:cNvSpPr/>
          <p:nvPr/>
        </p:nvSpPr>
        <p:spPr>
          <a:xfrm>
            <a:off x="2052320" y="4261802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68B9CC2-0837-A516-C8CE-1455DCA1BDC2}"/>
              </a:ext>
            </a:extLst>
          </p:cNvPr>
          <p:cNvSpPr/>
          <p:nvPr/>
        </p:nvSpPr>
        <p:spPr>
          <a:xfrm>
            <a:off x="4450080" y="3428999"/>
            <a:ext cx="751840" cy="50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056F99-05BE-A70D-530A-D8EB131B05CF}"/>
              </a:ext>
            </a:extLst>
          </p:cNvPr>
          <p:cNvSpPr/>
          <p:nvPr/>
        </p:nvSpPr>
        <p:spPr>
          <a:xfrm>
            <a:off x="5344160" y="3428999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392CB8-605E-4A5C-FB38-D68E0062EACD}"/>
              </a:ext>
            </a:extLst>
          </p:cNvPr>
          <p:cNvSpPr/>
          <p:nvPr/>
        </p:nvSpPr>
        <p:spPr>
          <a:xfrm>
            <a:off x="6096000" y="3428999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92CE65-28B4-64E3-BCAE-DED588A588D3}"/>
              </a:ext>
            </a:extLst>
          </p:cNvPr>
          <p:cNvSpPr/>
          <p:nvPr/>
        </p:nvSpPr>
        <p:spPr>
          <a:xfrm>
            <a:off x="6471920" y="3428999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10848A-1232-22C6-BF5F-97DF6ACC8192}"/>
              </a:ext>
            </a:extLst>
          </p:cNvPr>
          <p:cNvSpPr/>
          <p:nvPr/>
        </p:nvSpPr>
        <p:spPr>
          <a:xfrm>
            <a:off x="6847840" y="3428999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54E888-3C24-4598-1275-2890FD6E3C1D}"/>
              </a:ext>
            </a:extLst>
          </p:cNvPr>
          <p:cNvSpPr/>
          <p:nvPr/>
        </p:nvSpPr>
        <p:spPr>
          <a:xfrm>
            <a:off x="7223760" y="3428999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DEC256-6740-B1ED-7BA4-DC21BE42D0B4}"/>
              </a:ext>
            </a:extLst>
          </p:cNvPr>
          <p:cNvSpPr/>
          <p:nvPr/>
        </p:nvSpPr>
        <p:spPr>
          <a:xfrm>
            <a:off x="7599680" y="3428999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D735B0-07F2-7FAD-5615-8C81A0F2DAA0}"/>
              </a:ext>
            </a:extLst>
          </p:cNvPr>
          <p:cNvSpPr/>
          <p:nvPr/>
        </p:nvSpPr>
        <p:spPr>
          <a:xfrm>
            <a:off x="5720080" y="3428999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84A65C3-2249-ED88-8080-90184943603F}"/>
              </a:ext>
            </a:extLst>
          </p:cNvPr>
          <p:cNvSpPr/>
          <p:nvPr/>
        </p:nvSpPr>
        <p:spPr>
          <a:xfrm>
            <a:off x="8077200" y="3428998"/>
            <a:ext cx="751840" cy="50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422B6-E9A0-891C-C182-07940114E032}"/>
              </a:ext>
            </a:extLst>
          </p:cNvPr>
          <p:cNvSpPr/>
          <p:nvPr/>
        </p:nvSpPr>
        <p:spPr>
          <a:xfrm>
            <a:off x="8874760" y="3428999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D795CD-280D-7395-CFF8-D418568674C8}"/>
              </a:ext>
            </a:extLst>
          </p:cNvPr>
          <p:cNvSpPr/>
          <p:nvPr/>
        </p:nvSpPr>
        <p:spPr>
          <a:xfrm>
            <a:off x="9636760" y="3428999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BB8EE7-D82C-21A4-47B0-2BAD31AC5111}"/>
              </a:ext>
            </a:extLst>
          </p:cNvPr>
          <p:cNvSpPr/>
          <p:nvPr/>
        </p:nvSpPr>
        <p:spPr>
          <a:xfrm>
            <a:off x="10012680" y="3428999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C76465-32E3-B316-E835-D26BF8DE1713}"/>
              </a:ext>
            </a:extLst>
          </p:cNvPr>
          <p:cNvSpPr/>
          <p:nvPr/>
        </p:nvSpPr>
        <p:spPr>
          <a:xfrm>
            <a:off x="10388600" y="3428999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20FB-12CE-ED26-4807-8B67634CEC11}"/>
              </a:ext>
            </a:extLst>
          </p:cNvPr>
          <p:cNvSpPr/>
          <p:nvPr/>
        </p:nvSpPr>
        <p:spPr>
          <a:xfrm>
            <a:off x="10764520" y="3428999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9BDF4A-956B-DD41-BA62-9A17A74EEF89}"/>
              </a:ext>
            </a:extLst>
          </p:cNvPr>
          <p:cNvSpPr/>
          <p:nvPr/>
        </p:nvSpPr>
        <p:spPr>
          <a:xfrm>
            <a:off x="9250680" y="3428999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E531CCA-55DE-4EAA-0977-274DC8F1D90A}"/>
              </a:ext>
            </a:extLst>
          </p:cNvPr>
          <p:cNvSpPr/>
          <p:nvPr/>
        </p:nvSpPr>
        <p:spPr>
          <a:xfrm rot="5400000">
            <a:off x="9448799" y="4181634"/>
            <a:ext cx="751840" cy="50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0D617E-9274-E133-2A06-429351D5ECBB}"/>
              </a:ext>
            </a:extLst>
          </p:cNvPr>
          <p:cNvSpPr/>
          <p:nvPr/>
        </p:nvSpPr>
        <p:spPr>
          <a:xfrm>
            <a:off x="8910320" y="489886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561EB-60E0-73C5-E13C-02DDCC1CA059}"/>
              </a:ext>
            </a:extLst>
          </p:cNvPr>
          <p:cNvSpPr/>
          <p:nvPr/>
        </p:nvSpPr>
        <p:spPr>
          <a:xfrm>
            <a:off x="9662160" y="489886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37D448-5B9C-CAD3-E527-4FD4D874C1D4}"/>
              </a:ext>
            </a:extLst>
          </p:cNvPr>
          <p:cNvSpPr/>
          <p:nvPr/>
        </p:nvSpPr>
        <p:spPr>
          <a:xfrm>
            <a:off x="10038080" y="4898867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E6BE77-98EE-4F82-5850-D78C054F7FFE}"/>
              </a:ext>
            </a:extLst>
          </p:cNvPr>
          <p:cNvSpPr/>
          <p:nvPr/>
        </p:nvSpPr>
        <p:spPr>
          <a:xfrm>
            <a:off x="10414000" y="4898867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708961-549C-1756-47B3-E8DD5085E0A6}"/>
              </a:ext>
            </a:extLst>
          </p:cNvPr>
          <p:cNvSpPr/>
          <p:nvPr/>
        </p:nvSpPr>
        <p:spPr>
          <a:xfrm>
            <a:off x="10789920" y="4898867"/>
            <a:ext cx="375920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E3D5CC-01BF-A97F-B0A1-728BA270F54A}"/>
              </a:ext>
            </a:extLst>
          </p:cNvPr>
          <p:cNvSpPr/>
          <p:nvPr/>
        </p:nvSpPr>
        <p:spPr>
          <a:xfrm>
            <a:off x="11165840" y="4891406"/>
            <a:ext cx="375920" cy="5486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814F12-1FBA-864C-F1C8-0E077B103ABC}"/>
              </a:ext>
            </a:extLst>
          </p:cNvPr>
          <p:cNvSpPr/>
          <p:nvPr/>
        </p:nvSpPr>
        <p:spPr>
          <a:xfrm>
            <a:off x="9286240" y="4898867"/>
            <a:ext cx="37592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10975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C7A26A-5B67-F422-9440-23DC7099FF3F}"/>
              </a:ext>
            </a:extLst>
          </p:cNvPr>
          <p:cNvSpPr/>
          <p:nvPr/>
        </p:nvSpPr>
        <p:spPr>
          <a:xfrm>
            <a:off x="1808480" y="3220719"/>
            <a:ext cx="9748520" cy="328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753E0E-A45D-0A24-D667-B58986C978E4}"/>
              </a:ext>
            </a:extLst>
          </p:cNvPr>
          <p:cNvSpPr/>
          <p:nvPr/>
        </p:nvSpPr>
        <p:spPr>
          <a:xfrm>
            <a:off x="5382122" y="3785487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3B122-5046-14E7-4296-DADCEA1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F557-0904-0FCB-7377-E0CE437F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LV[</a:t>
            </a:r>
            <a:r>
              <a:rPr lang="en-US" dirty="0" err="1"/>
              <a:t>d,x</a:t>
            </a:r>
            <a:r>
              <a:rPr lang="en-US" dirty="0"/>
              <a:t>] = j + LCP(S[j+d+1..n],T[j+1..m])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72DCF-7840-634B-6B22-5EB06DC0D7F0}"/>
              </a:ext>
            </a:extLst>
          </p:cNvPr>
          <p:cNvSpPr/>
          <p:nvPr/>
        </p:nvSpPr>
        <p:spPr>
          <a:xfrm>
            <a:off x="6075680" y="4434840"/>
            <a:ext cx="731520" cy="325120"/>
          </a:xfrm>
          <a:prstGeom prst="rect">
            <a:avLst/>
          </a:prstGeom>
          <a:solidFill>
            <a:srgbClr val="00206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52A53-752B-86F1-51D5-71796D373881}"/>
              </a:ext>
            </a:extLst>
          </p:cNvPr>
          <p:cNvSpPr/>
          <p:nvPr/>
        </p:nvSpPr>
        <p:spPr>
          <a:xfrm>
            <a:off x="6807200" y="4434840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57091-4ABC-C99B-2CBF-F3FD90F962F0}"/>
              </a:ext>
            </a:extLst>
          </p:cNvPr>
          <p:cNvSpPr/>
          <p:nvPr/>
        </p:nvSpPr>
        <p:spPr>
          <a:xfrm>
            <a:off x="7538720" y="4785202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FE8C9-346D-955D-3331-B9D62512384F}"/>
              </a:ext>
            </a:extLst>
          </p:cNvPr>
          <p:cNvSpPr/>
          <p:nvPr/>
        </p:nvSpPr>
        <p:spPr>
          <a:xfrm>
            <a:off x="8270240" y="5105005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D2867-0E42-F8E0-5120-185997B2E093}"/>
              </a:ext>
            </a:extLst>
          </p:cNvPr>
          <p:cNvSpPr/>
          <p:nvPr/>
        </p:nvSpPr>
        <p:spPr>
          <a:xfrm>
            <a:off x="1808480" y="2756277"/>
            <a:ext cx="9748520" cy="32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BBC28-4228-6340-7B1E-E655D15ABCF3}"/>
              </a:ext>
            </a:extLst>
          </p:cNvPr>
          <p:cNvSpPr txBox="1"/>
          <p:nvPr/>
        </p:nvSpPr>
        <p:spPr>
          <a:xfrm>
            <a:off x="1747520" y="24265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DA79-A87A-1B17-1139-81F4DC444D1C}"/>
              </a:ext>
            </a:extLst>
          </p:cNvPr>
          <p:cNvSpPr/>
          <p:nvPr/>
        </p:nvSpPr>
        <p:spPr>
          <a:xfrm>
            <a:off x="9044009" y="2766436"/>
            <a:ext cx="2004998" cy="325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2ABDB-DB7E-7A07-B302-D16D3137453D}"/>
              </a:ext>
            </a:extLst>
          </p:cNvPr>
          <p:cNvSpPr/>
          <p:nvPr/>
        </p:nvSpPr>
        <p:spPr>
          <a:xfrm>
            <a:off x="11049007" y="2745579"/>
            <a:ext cx="394004" cy="349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4D4EB-3375-04A1-F9E4-6DFE856FD817}"/>
              </a:ext>
            </a:extLst>
          </p:cNvPr>
          <p:cNvSpPr/>
          <p:nvPr/>
        </p:nvSpPr>
        <p:spPr>
          <a:xfrm>
            <a:off x="1325880" y="3220719"/>
            <a:ext cx="320040" cy="327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4AF2-F497-DCAC-60B1-D72B55BFC587}"/>
              </a:ext>
            </a:extLst>
          </p:cNvPr>
          <p:cNvSpPr/>
          <p:nvPr/>
        </p:nvSpPr>
        <p:spPr>
          <a:xfrm>
            <a:off x="1325880" y="5458124"/>
            <a:ext cx="321459" cy="701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30915-286C-4556-A287-9F7A624801E4}"/>
              </a:ext>
            </a:extLst>
          </p:cNvPr>
          <p:cNvSpPr/>
          <p:nvPr/>
        </p:nvSpPr>
        <p:spPr>
          <a:xfrm>
            <a:off x="1325880" y="6159791"/>
            <a:ext cx="320040" cy="293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29DD7E-1739-1139-4F16-FBBE4CECBD41}"/>
              </a:ext>
            </a:extLst>
          </p:cNvPr>
          <p:cNvSpPr/>
          <p:nvPr/>
        </p:nvSpPr>
        <p:spPr>
          <a:xfrm>
            <a:off x="10241990" y="5916425"/>
            <a:ext cx="731520" cy="325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DBD4DA-42C9-42AE-C402-71A85E7B6682}"/>
              </a:ext>
            </a:extLst>
          </p:cNvPr>
          <p:cNvCxnSpPr>
            <a:cxnSpLocks/>
          </p:cNvCxnSpPr>
          <p:nvPr/>
        </p:nvCxnSpPr>
        <p:spPr>
          <a:xfrm>
            <a:off x="5182023" y="4258550"/>
            <a:ext cx="832097" cy="175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1BAB59-6E4C-5D73-708F-AB50131C8A60}"/>
              </a:ext>
            </a:extLst>
          </p:cNvPr>
          <p:cNvSpPr txBox="1"/>
          <p:nvPr/>
        </p:nvSpPr>
        <p:spPr>
          <a:xfrm>
            <a:off x="3641085" y="407584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j2=LV[d-1,x-1]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4D691D-C48F-5B7E-8408-930B00EE3D2A}"/>
              </a:ext>
            </a:extLst>
          </p:cNvPr>
          <p:cNvCxnSpPr>
            <a:cxnSpLocks/>
          </p:cNvCxnSpPr>
          <p:nvPr/>
        </p:nvCxnSpPr>
        <p:spPr>
          <a:xfrm flipH="1">
            <a:off x="1645920" y="5095253"/>
            <a:ext cx="5916925" cy="9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4BF071-620D-059E-F215-7FACAA762CD4}"/>
              </a:ext>
            </a:extLst>
          </p:cNvPr>
          <p:cNvCxnSpPr>
            <a:cxnSpLocks/>
          </p:cNvCxnSpPr>
          <p:nvPr/>
        </p:nvCxnSpPr>
        <p:spPr>
          <a:xfrm flipV="1">
            <a:off x="8270125" y="3106102"/>
            <a:ext cx="0" cy="2018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CD16F2-5563-1F91-E4FC-C1FFAE6AAF21}"/>
              </a:ext>
            </a:extLst>
          </p:cNvPr>
          <p:cNvSpPr txBox="1"/>
          <p:nvPr/>
        </p:nvSpPr>
        <p:spPr>
          <a:xfrm>
            <a:off x="37589" y="4077553"/>
            <a:ext cx="1345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j1 +1,</a:t>
            </a:r>
          </a:p>
          <a:p>
            <a:r>
              <a:rPr lang="en-US" dirty="0"/>
              <a:t>j=max(j2,    )</a:t>
            </a:r>
          </a:p>
          <a:p>
            <a:r>
              <a:rPr lang="en-US" dirty="0"/>
              <a:t>            j3+1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ADCE5-9409-CDAC-0B50-0CBC42068381}"/>
              </a:ext>
            </a:extLst>
          </p:cNvPr>
          <p:cNvSpPr txBox="1"/>
          <p:nvPr/>
        </p:nvSpPr>
        <p:spPr>
          <a:xfrm>
            <a:off x="8347767" y="24090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j+d</a:t>
            </a:r>
            <a:endParaRPr lang="en-I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B2F057-BA53-4AFD-639B-041F3DDA915B}"/>
              </a:ext>
            </a:extLst>
          </p:cNvPr>
          <p:cNvSpPr/>
          <p:nvPr/>
        </p:nvSpPr>
        <p:spPr>
          <a:xfrm>
            <a:off x="8271899" y="2757933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968E5-5955-306C-82D8-0B55218769AB}"/>
              </a:ext>
            </a:extLst>
          </p:cNvPr>
          <p:cNvSpPr txBox="1"/>
          <p:nvPr/>
        </p:nvSpPr>
        <p:spPr>
          <a:xfrm>
            <a:off x="9104651" y="238159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j+d+1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8C761-A86E-C7FD-4F5F-2C7FB335D65E}"/>
              </a:ext>
            </a:extLst>
          </p:cNvPr>
          <p:cNvSpPr txBox="1"/>
          <p:nvPr/>
        </p:nvSpPr>
        <p:spPr>
          <a:xfrm>
            <a:off x="916190" y="54445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j+1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E1185C-F4CC-9C47-8BFA-7D1FBAE29466}"/>
              </a:ext>
            </a:extLst>
          </p:cNvPr>
          <p:cNvSpPr/>
          <p:nvPr/>
        </p:nvSpPr>
        <p:spPr>
          <a:xfrm>
            <a:off x="1355192" y="5156258"/>
            <a:ext cx="307136" cy="29300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2BD625-204F-7A0D-18B7-A8C1DC03ABA8}"/>
              </a:ext>
            </a:extLst>
          </p:cNvPr>
          <p:cNvCxnSpPr>
            <a:cxnSpLocks/>
          </p:cNvCxnSpPr>
          <p:nvPr/>
        </p:nvCxnSpPr>
        <p:spPr>
          <a:xfrm flipH="1">
            <a:off x="1645920" y="5394960"/>
            <a:ext cx="6772432" cy="5454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768DEC-0C9C-71A9-ECF2-2D26F13521C7}"/>
              </a:ext>
            </a:extLst>
          </p:cNvPr>
          <p:cNvCxnSpPr>
            <a:cxnSpLocks/>
          </p:cNvCxnSpPr>
          <p:nvPr/>
        </p:nvCxnSpPr>
        <p:spPr>
          <a:xfrm flipV="1">
            <a:off x="9001760" y="3091840"/>
            <a:ext cx="0" cy="2018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344F1B-41A1-22F1-19B3-5CF65EC2C434}"/>
              </a:ext>
            </a:extLst>
          </p:cNvPr>
          <p:cNvSpPr/>
          <p:nvPr/>
        </p:nvSpPr>
        <p:spPr>
          <a:xfrm>
            <a:off x="8271899" y="4779885"/>
            <a:ext cx="731520" cy="325120"/>
          </a:xfrm>
          <a:prstGeom prst="rect">
            <a:avLst/>
          </a:prstGeom>
          <a:solidFill>
            <a:srgbClr val="00206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30B90F-FD14-65AD-7114-0E32BF03E3DC}"/>
              </a:ext>
            </a:extLst>
          </p:cNvPr>
          <p:cNvSpPr txBox="1"/>
          <p:nvPr/>
        </p:nvSpPr>
        <p:spPr>
          <a:xfrm>
            <a:off x="8656074" y="4138336"/>
            <a:ext cx="152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j3=LV[d+1,x-1]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E38A57-45BE-1D2F-8EF1-F8D917C9CE7E}"/>
              </a:ext>
            </a:extLst>
          </p:cNvPr>
          <p:cNvCxnSpPr>
            <a:cxnSpLocks/>
          </p:cNvCxnSpPr>
          <p:nvPr/>
        </p:nvCxnSpPr>
        <p:spPr>
          <a:xfrm flipH="1">
            <a:off x="9062043" y="4496717"/>
            <a:ext cx="397032" cy="230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E28A1B0-718B-B96A-4447-008648B8B912}"/>
              </a:ext>
            </a:extLst>
          </p:cNvPr>
          <p:cNvSpPr/>
          <p:nvPr/>
        </p:nvSpPr>
        <p:spPr>
          <a:xfrm>
            <a:off x="6075679" y="4120056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04DF7D-E962-00F0-706A-73F65C555DB2}"/>
              </a:ext>
            </a:extLst>
          </p:cNvPr>
          <p:cNvSpPr/>
          <p:nvPr/>
        </p:nvSpPr>
        <p:spPr>
          <a:xfrm>
            <a:off x="5372302" y="3776038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</a:t>
            </a:r>
            <a:endParaRPr lang="en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71A1F-FD34-CBA8-2DF6-4D00B93FC7A0}"/>
              </a:ext>
            </a:extLst>
          </p:cNvPr>
          <p:cNvSpPr/>
          <p:nvPr/>
        </p:nvSpPr>
        <p:spPr>
          <a:xfrm>
            <a:off x="4621142" y="3450618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56CEF1-17AC-E95E-BB46-5647356A7506}"/>
              </a:ext>
            </a:extLst>
          </p:cNvPr>
          <p:cNvCxnSpPr>
            <a:cxnSpLocks/>
          </p:cNvCxnSpPr>
          <p:nvPr/>
        </p:nvCxnSpPr>
        <p:spPr>
          <a:xfrm flipH="1">
            <a:off x="6123462" y="3735630"/>
            <a:ext cx="516540" cy="102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F70A07D-F4ED-9D91-A4A2-4E63A8A102DD}"/>
              </a:ext>
            </a:extLst>
          </p:cNvPr>
          <p:cNvSpPr txBox="1"/>
          <p:nvPr/>
        </p:nvSpPr>
        <p:spPr>
          <a:xfrm>
            <a:off x="6698626" y="3438664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j1=LV[d,x-1]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2AD406-5031-52C2-A65C-85B462E0458B}"/>
              </a:ext>
            </a:extLst>
          </p:cNvPr>
          <p:cNvSpPr/>
          <p:nvPr/>
        </p:nvSpPr>
        <p:spPr>
          <a:xfrm>
            <a:off x="6075679" y="4129505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E8A572-EECC-E016-E8CA-9CC40F272D59}"/>
              </a:ext>
            </a:extLst>
          </p:cNvPr>
          <p:cNvSpPr/>
          <p:nvPr/>
        </p:nvSpPr>
        <p:spPr>
          <a:xfrm>
            <a:off x="6806371" y="4444623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BD6AFD-6DAF-4C77-FBD0-4E66F553CE3E}"/>
              </a:ext>
            </a:extLst>
          </p:cNvPr>
          <p:cNvCxnSpPr>
            <a:cxnSpLocks/>
          </p:cNvCxnSpPr>
          <p:nvPr/>
        </p:nvCxnSpPr>
        <p:spPr>
          <a:xfrm>
            <a:off x="6690099" y="4579094"/>
            <a:ext cx="274019" cy="1451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A6CA2B-E06A-EE5E-D07B-11B797DE36CD}"/>
              </a:ext>
            </a:extLst>
          </p:cNvPr>
          <p:cNvCxnSpPr>
            <a:cxnSpLocks/>
          </p:cNvCxnSpPr>
          <p:nvPr/>
        </p:nvCxnSpPr>
        <p:spPr>
          <a:xfrm>
            <a:off x="5918081" y="4009176"/>
            <a:ext cx="348301" cy="2468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C8261F-C70C-BE0B-41AB-CE9A22C0C014}"/>
              </a:ext>
            </a:extLst>
          </p:cNvPr>
          <p:cNvSpPr/>
          <p:nvPr/>
        </p:nvSpPr>
        <p:spPr>
          <a:xfrm>
            <a:off x="8270240" y="5090173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E55024-D71D-B2FC-0C73-11DA3BF22ED1}"/>
              </a:ext>
            </a:extLst>
          </p:cNvPr>
          <p:cNvCxnSpPr>
            <a:cxnSpLocks/>
          </p:cNvCxnSpPr>
          <p:nvPr/>
        </p:nvCxnSpPr>
        <p:spPr>
          <a:xfrm>
            <a:off x="8445982" y="5055959"/>
            <a:ext cx="0" cy="2116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BBB9172-BB50-F48B-358B-06CF608FD5BC}"/>
              </a:ext>
            </a:extLst>
          </p:cNvPr>
          <p:cNvCxnSpPr>
            <a:cxnSpLocks/>
          </p:cNvCxnSpPr>
          <p:nvPr/>
        </p:nvCxnSpPr>
        <p:spPr>
          <a:xfrm>
            <a:off x="467344" y="4727541"/>
            <a:ext cx="782005" cy="528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563728-9D0C-71CA-79A4-319EAD8D3F39}"/>
              </a:ext>
            </a:extLst>
          </p:cNvPr>
          <p:cNvCxnSpPr>
            <a:cxnSpLocks/>
          </p:cNvCxnSpPr>
          <p:nvPr/>
        </p:nvCxnSpPr>
        <p:spPr>
          <a:xfrm>
            <a:off x="8981402" y="5438953"/>
            <a:ext cx="1198935" cy="4944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20" grpId="0"/>
      <p:bldP spid="27" grpId="0" animBg="1"/>
      <p:bldP spid="30" grpId="0" animBg="1"/>
      <p:bldP spid="36" grpId="0" animBg="1"/>
      <p:bldP spid="38" grpId="0"/>
      <p:bldP spid="41" grpId="0" animBg="1"/>
      <p:bldP spid="45" grpId="0"/>
      <p:bldP spid="47" grpId="0" animBg="1"/>
      <p:bldP spid="48" grpId="0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C7A26A-5B67-F422-9440-23DC7099FF3F}"/>
              </a:ext>
            </a:extLst>
          </p:cNvPr>
          <p:cNvSpPr/>
          <p:nvPr/>
        </p:nvSpPr>
        <p:spPr>
          <a:xfrm>
            <a:off x="1808480" y="3220719"/>
            <a:ext cx="9748520" cy="3286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753E0E-A45D-0A24-D667-B58986C978E4}"/>
              </a:ext>
            </a:extLst>
          </p:cNvPr>
          <p:cNvSpPr/>
          <p:nvPr/>
        </p:nvSpPr>
        <p:spPr>
          <a:xfrm>
            <a:off x="5382122" y="3785487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3B122-5046-14E7-4296-DADCEA15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F557-0904-0FCB-7377-E0CE437F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LV[</a:t>
            </a:r>
            <a:r>
              <a:rPr lang="en-US" dirty="0" err="1"/>
              <a:t>d,x</a:t>
            </a:r>
            <a:r>
              <a:rPr lang="en-US" dirty="0"/>
              <a:t>] = j + LCP(S[j+d+1..n],T[j+1..m]). Can x appear lower?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872DCF-7840-634B-6B22-5EB06DC0D7F0}"/>
              </a:ext>
            </a:extLst>
          </p:cNvPr>
          <p:cNvSpPr/>
          <p:nvPr/>
        </p:nvSpPr>
        <p:spPr>
          <a:xfrm>
            <a:off x="6075680" y="4434840"/>
            <a:ext cx="731520" cy="325120"/>
          </a:xfrm>
          <a:prstGeom prst="rect">
            <a:avLst/>
          </a:prstGeom>
          <a:solidFill>
            <a:srgbClr val="00206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52A53-752B-86F1-51D5-71796D373881}"/>
              </a:ext>
            </a:extLst>
          </p:cNvPr>
          <p:cNvSpPr/>
          <p:nvPr/>
        </p:nvSpPr>
        <p:spPr>
          <a:xfrm>
            <a:off x="6807200" y="4434840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57091-4ABC-C99B-2CBF-F3FD90F962F0}"/>
              </a:ext>
            </a:extLst>
          </p:cNvPr>
          <p:cNvSpPr/>
          <p:nvPr/>
        </p:nvSpPr>
        <p:spPr>
          <a:xfrm>
            <a:off x="7538720" y="4785202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FE8C9-346D-955D-3331-B9D62512384F}"/>
              </a:ext>
            </a:extLst>
          </p:cNvPr>
          <p:cNvSpPr/>
          <p:nvPr/>
        </p:nvSpPr>
        <p:spPr>
          <a:xfrm>
            <a:off x="8270240" y="5105005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D2867-0E42-F8E0-5120-185997B2E093}"/>
              </a:ext>
            </a:extLst>
          </p:cNvPr>
          <p:cNvSpPr/>
          <p:nvPr/>
        </p:nvSpPr>
        <p:spPr>
          <a:xfrm>
            <a:off x="1808480" y="2756277"/>
            <a:ext cx="9748520" cy="329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BBC28-4228-6340-7B1E-E655D15ABCF3}"/>
              </a:ext>
            </a:extLst>
          </p:cNvPr>
          <p:cNvSpPr txBox="1"/>
          <p:nvPr/>
        </p:nvSpPr>
        <p:spPr>
          <a:xfrm>
            <a:off x="1747520" y="24265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DA79-A87A-1B17-1139-81F4DC444D1C}"/>
              </a:ext>
            </a:extLst>
          </p:cNvPr>
          <p:cNvSpPr/>
          <p:nvPr/>
        </p:nvSpPr>
        <p:spPr>
          <a:xfrm>
            <a:off x="9044009" y="2766436"/>
            <a:ext cx="2004998" cy="325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2ABDB-DB7E-7A07-B302-D16D3137453D}"/>
              </a:ext>
            </a:extLst>
          </p:cNvPr>
          <p:cNvSpPr/>
          <p:nvPr/>
        </p:nvSpPr>
        <p:spPr>
          <a:xfrm>
            <a:off x="11049007" y="2745579"/>
            <a:ext cx="394004" cy="349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4D4EB-3375-04A1-F9E4-6DFE856FD817}"/>
              </a:ext>
            </a:extLst>
          </p:cNvPr>
          <p:cNvSpPr/>
          <p:nvPr/>
        </p:nvSpPr>
        <p:spPr>
          <a:xfrm>
            <a:off x="1325880" y="3220719"/>
            <a:ext cx="320040" cy="327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04AF2-F497-DCAC-60B1-D72B55BFC587}"/>
              </a:ext>
            </a:extLst>
          </p:cNvPr>
          <p:cNvSpPr/>
          <p:nvPr/>
        </p:nvSpPr>
        <p:spPr>
          <a:xfrm>
            <a:off x="1325880" y="5458124"/>
            <a:ext cx="321459" cy="701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30915-286C-4556-A287-9F7A624801E4}"/>
              </a:ext>
            </a:extLst>
          </p:cNvPr>
          <p:cNvSpPr/>
          <p:nvPr/>
        </p:nvSpPr>
        <p:spPr>
          <a:xfrm>
            <a:off x="1325880" y="6159791"/>
            <a:ext cx="320040" cy="293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29DD7E-1739-1139-4F16-FBBE4CECBD41}"/>
              </a:ext>
            </a:extLst>
          </p:cNvPr>
          <p:cNvSpPr/>
          <p:nvPr/>
        </p:nvSpPr>
        <p:spPr>
          <a:xfrm>
            <a:off x="10241990" y="5916425"/>
            <a:ext cx="731520" cy="325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DBD4DA-42C9-42AE-C402-71A85E7B6682}"/>
              </a:ext>
            </a:extLst>
          </p:cNvPr>
          <p:cNvCxnSpPr>
            <a:cxnSpLocks/>
          </p:cNvCxnSpPr>
          <p:nvPr/>
        </p:nvCxnSpPr>
        <p:spPr>
          <a:xfrm>
            <a:off x="5182023" y="4258550"/>
            <a:ext cx="832097" cy="175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1BAB59-6E4C-5D73-708F-AB50131C8A60}"/>
              </a:ext>
            </a:extLst>
          </p:cNvPr>
          <p:cNvSpPr txBox="1"/>
          <p:nvPr/>
        </p:nvSpPr>
        <p:spPr>
          <a:xfrm>
            <a:off x="3641085" y="4075844"/>
            <a:ext cx="14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j2=LV[d-1,x-1]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4D691D-C48F-5B7E-8408-930B00EE3D2A}"/>
              </a:ext>
            </a:extLst>
          </p:cNvPr>
          <p:cNvCxnSpPr>
            <a:cxnSpLocks/>
          </p:cNvCxnSpPr>
          <p:nvPr/>
        </p:nvCxnSpPr>
        <p:spPr>
          <a:xfrm flipH="1">
            <a:off x="1645920" y="5095253"/>
            <a:ext cx="5916925" cy="97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4BF071-620D-059E-F215-7FACAA762CD4}"/>
              </a:ext>
            </a:extLst>
          </p:cNvPr>
          <p:cNvCxnSpPr>
            <a:cxnSpLocks/>
          </p:cNvCxnSpPr>
          <p:nvPr/>
        </p:nvCxnSpPr>
        <p:spPr>
          <a:xfrm flipV="1">
            <a:off x="8270125" y="3106102"/>
            <a:ext cx="0" cy="2018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CD16F2-5563-1F91-E4FC-C1FFAE6AAF21}"/>
              </a:ext>
            </a:extLst>
          </p:cNvPr>
          <p:cNvSpPr txBox="1"/>
          <p:nvPr/>
        </p:nvSpPr>
        <p:spPr>
          <a:xfrm>
            <a:off x="37589" y="4077553"/>
            <a:ext cx="1345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j1 +1,</a:t>
            </a:r>
          </a:p>
          <a:p>
            <a:r>
              <a:rPr lang="en-US" dirty="0"/>
              <a:t>j=max(j2,    )</a:t>
            </a:r>
          </a:p>
          <a:p>
            <a:r>
              <a:rPr lang="en-US" dirty="0"/>
              <a:t>            j3+1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ADCE5-9409-CDAC-0B50-0CBC42068381}"/>
              </a:ext>
            </a:extLst>
          </p:cNvPr>
          <p:cNvSpPr txBox="1"/>
          <p:nvPr/>
        </p:nvSpPr>
        <p:spPr>
          <a:xfrm>
            <a:off x="8347767" y="24090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j+d</a:t>
            </a:r>
            <a:endParaRPr lang="en-I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B2F057-BA53-4AFD-639B-041F3DDA915B}"/>
              </a:ext>
            </a:extLst>
          </p:cNvPr>
          <p:cNvSpPr/>
          <p:nvPr/>
        </p:nvSpPr>
        <p:spPr>
          <a:xfrm>
            <a:off x="8271899" y="2757933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968E5-5955-306C-82D8-0B55218769AB}"/>
              </a:ext>
            </a:extLst>
          </p:cNvPr>
          <p:cNvSpPr txBox="1"/>
          <p:nvPr/>
        </p:nvSpPr>
        <p:spPr>
          <a:xfrm>
            <a:off x="9104651" y="238159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j+d+1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8C761-A86E-C7FD-4F5F-2C7FB335D65E}"/>
              </a:ext>
            </a:extLst>
          </p:cNvPr>
          <p:cNvSpPr txBox="1"/>
          <p:nvPr/>
        </p:nvSpPr>
        <p:spPr>
          <a:xfrm>
            <a:off x="916190" y="54445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j+1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E1185C-F4CC-9C47-8BFA-7D1FBAE29466}"/>
              </a:ext>
            </a:extLst>
          </p:cNvPr>
          <p:cNvSpPr/>
          <p:nvPr/>
        </p:nvSpPr>
        <p:spPr>
          <a:xfrm>
            <a:off x="1355192" y="5156258"/>
            <a:ext cx="307136" cy="29300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2BD625-204F-7A0D-18B7-A8C1DC03ABA8}"/>
              </a:ext>
            </a:extLst>
          </p:cNvPr>
          <p:cNvCxnSpPr>
            <a:cxnSpLocks/>
          </p:cNvCxnSpPr>
          <p:nvPr/>
        </p:nvCxnSpPr>
        <p:spPr>
          <a:xfrm flipH="1">
            <a:off x="1645920" y="5394960"/>
            <a:ext cx="6772432" cy="5454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768DEC-0C9C-71A9-ECF2-2D26F13521C7}"/>
              </a:ext>
            </a:extLst>
          </p:cNvPr>
          <p:cNvCxnSpPr>
            <a:cxnSpLocks/>
          </p:cNvCxnSpPr>
          <p:nvPr/>
        </p:nvCxnSpPr>
        <p:spPr>
          <a:xfrm flipV="1">
            <a:off x="9001760" y="3091840"/>
            <a:ext cx="0" cy="20186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344F1B-41A1-22F1-19B3-5CF65EC2C434}"/>
              </a:ext>
            </a:extLst>
          </p:cNvPr>
          <p:cNvSpPr/>
          <p:nvPr/>
        </p:nvSpPr>
        <p:spPr>
          <a:xfrm>
            <a:off x="8271899" y="4779885"/>
            <a:ext cx="731520" cy="325120"/>
          </a:xfrm>
          <a:prstGeom prst="rect">
            <a:avLst/>
          </a:prstGeom>
          <a:solidFill>
            <a:srgbClr val="00206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30B90F-FD14-65AD-7114-0E32BF03E3DC}"/>
              </a:ext>
            </a:extLst>
          </p:cNvPr>
          <p:cNvSpPr txBox="1"/>
          <p:nvPr/>
        </p:nvSpPr>
        <p:spPr>
          <a:xfrm>
            <a:off x="8656074" y="4138336"/>
            <a:ext cx="152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j3=LV[d+1,x-1]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E38A57-45BE-1D2F-8EF1-F8D917C9CE7E}"/>
              </a:ext>
            </a:extLst>
          </p:cNvPr>
          <p:cNvCxnSpPr>
            <a:cxnSpLocks/>
          </p:cNvCxnSpPr>
          <p:nvPr/>
        </p:nvCxnSpPr>
        <p:spPr>
          <a:xfrm flipH="1">
            <a:off x="9062043" y="4496717"/>
            <a:ext cx="397032" cy="230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E28A1B0-718B-B96A-4447-008648B8B912}"/>
              </a:ext>
            </a:extLst>
          </p:cNvPr>
          <p:cNvSpPr/>
          <p:nvPr/>
        </p:nvSpPr>
        <p:spPr>
          <a:xfrm>
            <a:off x="6075679" y="4120056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04DF7D-E962-00F0-706A-73F65C555DB2}"/>
              </a:ext>
            </a:extLst>
          </p:cNvPr>
          <p:cNvSpPr/>
          <p:nvPr/>
        </p:nvSpPr>
        <p:spPr>
          <a:xfrm>
            <a:off x="5372302" y="3776038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</a:t>
            </a:r>
            <a:endParaRPr lang="en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71A1F-FD34-CBA8-2DF6-4D00B93FC7A0}"/>
              </a:ext>
            </a:extLst>
          </p:cNvPr>
          <p:cNvSpPr/>
          <p:nvPr/>
        </p:nvSpPr>
        <p:spPr>
          <a:xfrm>
            <a:off x="4621142" y="3450618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56CEF1-17AC-E95E-BB46-5647356A7506}"/>
              </a:ext>
            </a:extLst>
          </p:cNvPr>
          <p:cNvCxnSpPr>
            <a:cxnSpLocks/>
          </p:cNvCxnSpPr>
          <p:nvPr/>
        </p:nvCxnSpPr>
        <p:spPr>
          <a:xfrm flipH="1">
            <a:off x="6123462" y="3735630"/>
            <a:ext cx="516540" cy="102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F70A07D-F4ED-9D91-A4A2-4E63A8A102DD}"/>
              </a:ext>
            </a:extLst>
          </p:cNvPr>
          <p:cNvSpPr txBox="1"/>
          <p:nvPr/>
        </p:nvSpPr>
        <p:spPr>
          <a:xfrm>
            <a:off x="6698626" y="3438664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j1=LV[d,x-1]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2AD406-5031-52C2-A65C-85B462E0458B}"/>
              </a:ext>
            </a:extLst>
          </p:cNvPr>
          <p:cNvSpPr/>
          <p:nvPr/>
        </p:nvSpPr>
        <p:spPr>
          <a:xfrm>
            <a:off x="6075679" y="4129505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E8A572-EECC-E016-E8CA-9CC40F272D59}"/>
              </a:ext>
            </a:extLst>
          </p:cNvPr>
          <p:cNvSpPr/>
          <p:nvPr/>
        </p:nvSpPr>
        <p:spPr>
          <a:xfrm>
            <a:off x="6806371" y="4444623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BD6AFD-6DAF-4C77-FBD0-4E66F553CE3E}"/>
              </a:ext>
            </a:extLst>
          </p:cNvPr>
          <p:cNvCxnSpPr>
            <a:cxnSpLocks/>
          </p:cNvCxnSpPr>
          <p:nvPr/>
        </p:nvCxnSpPr>
        <p:spPr>
          <a:xfrm>
            <a:off x="6690099" y="4579094"/>
            <a:ext cx="274019" cy="1451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A6CA2B-E06A-EE5E-D07B-11B797DE36CD}"/>
              </a:ext>
            </a:extLst>
          </p:cNvPr>
          <p:cNvCxnSpPr>
            <a:cxnSpLocks/>
          </p:cNvCxnSpPr>
          <p:nvPr/>
        </p:nvCxnSpPr>
        <p:spPr>
          <a:xfrm>
            <a:off x="5918081" y="4009176"/>
            <a:ext cx="348301" cy="2468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4C8261F-C70C-BE0B-41AB-CE9A22C0C014}"/>
              </a:ext>
            </a:extLst>
          </p:cNvPr>
          <p:cNvSpPr/>
          <p:nvPr/>
        </p:nvSpPr>
        <p:spPr>
          <a:xfrm>
            <a:off x="8270240" y="5090173"/>
            <a:ext cx="731520" cy="3251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L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E55024-D71D-B2FC-0C73-11DA3BF22ED1}"/>
              </a:ext>
            </a:extLst>
          </p:cNvPr>
          <p:cNvCxnSpPr>
            <a:cxnSpLocks/>
          </p:cNvCxnSpPr>
          <p:nvPr/>
        </p:nvCxnSpPr>
        <p:spPr>
          <a:xfrm>
            <a:off x="8445982" y="5055959"/>
            <a:ext cx="0" cy="2116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BBB9172-BB50-F48B-358B-06CF608FD5BC}"/>
              </a:ext>
            </a:extLst>
          </p:cNvPr>
          <p:cNvCxnSpPr>
            <a:cxnSpLocks/>
          </p:cNvCxnSpPr>
          <p:nvPr/>
        </p:nvCxnSpPr>
        <p:spPr>
          <a:xfrm>
            <a:off x="467344" y="4727541"/>
            <a:ext cx="782005" cy="528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563728-9D0C-71CA-79A4-319EAD8D3F39}"/>
              </a:ext>
            </a:extLst>
          </p:cNvPr>
          <p:cNvCxnSpPr>
            <a:cxnSpLocks/>
          </p:cNvCxnSpPr>
          <p:nvPr/>
        </p:nvCxnSpPr>
        <p:spPr>
          <a:xfrm>
            <a:off x="8981402" y="5438953"/>
            <a:ext cx="1198935" cy="4944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A9297CC-0D8A-A4C0-EA28-2A3C064ADE49}"/>
              </a:ext>
            </a:extLst>
          </p:cNvPr>
          <p:cNvSpPr/>
          <p:nvPr/>
        </p:nvSpPr>
        <p:spPr>
          <a:xfrm>
            <a:off x="10966552" y="6211575"/>
            <a:ext cx="731520" cy="32512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x+1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830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3E6E-2960-7EBF-93A1-69E9D966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17E1-5633-1D5C-B6D1-BDA14A94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value lower than x+1 after the </a:t>
            </a:r>
            <a:r>
              <a:rPr lang="en-US" dirty="0">
                <a:solidFill>
                  <a:srgbClr val="FF0000"/>
                </a:solidFill>
              </a:rPr>
              <a:t>x+1</a:t>
            </a:r>
            <a:r>
              <a:rPr lang="en-US" dirty="0"/>
              <a:t> we discovered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0AFBA-AC72-6ED3-A474-48634DD3A1F6}"/>
              </a:ext>
            </a:extLst>
          </p:cNvPr>
          <p:cNvSpPr/>
          <p:nvPr/>
        </p:nvSpPr>
        <p:spPr>
          <a:xfrm>
            <a:off x="5618480" y="3413760"/>
            <a:ext cx="1442720" cy="487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v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4FC5A-7144-31A1-FF9F-B6C1FDB24AE3}"/>
              </a:ext>
            </a:extLst>
          </p:cNvPr>
          <p:cNvSpPr/>
          <p:nvPr/>
        </p:nvSpPr>
        <p:spPr>
          <a:xfrm>
            <a:off x="4175760" y="2926080"/>
            <a:ext cx="14427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F0DC4-5832-8DCF-D747-924334A37992}"/>
              </a:ext>
            </a:extLst>
          </p:cNvPr>
          <p:cNvSpPr/>
          <p:nvPr/>
        </p:nvSpPr>
        <p:spPr>
          <a:xfrm>
            <a:off x="5618480" y="292608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y</a:t>
            </a:r>
            <a:endParaRPr lang="en-IL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1A7E9-99EF-B871-4C49-AFD44F00C9FF}"/>
              </a:ext>
            </a:extLst>
          </p:cNvPr>
          <p:cNvSpPr/>
          <p:nvPr/>
        </p:nvSpPr>
        <p:spPr>
          <a:xfrm>
            <a:off x="4175760" y="3413760"/>
            <a:ext cx="1442720" cy="487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z</a:t>
            </a:r>
            <a:endParaRPr lang="en-IL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01B54-292B-AAE9-11EF-AF3B9191C698}"/>
              </a:ext>
            </a:extLst>
          </p:cNvPr>
          <p:cNvSpPr txBox="1"/>
          <p:nvPr/>
        </p:nvSpPr>
        <p:spPr>
          <a:xfrm>
            <a:off x="3698240" y="34729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F96CD-4184-AD41-78E3-0F647AC88C58}"/>
              </a:ext>
            </a:extLst>
          </p:cNvPr>
          <p:cNvSpPr txBox="1"/>
          <p:nvPr/>
        </p:nvSpPr>
        <p:spPr>
          <a:xfrm>
            <a:off x="6221057" y="255674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i+d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441CC-D43C-1376-892C-7FE282D965F4}"/>
              </a:ext>
            </a:extLst>
          </p:cNvPr>
          <p:cNvSpPr txBox="1"/>
          <p:nvPr/>
        </p:nvSpPr>
        <p:spPr>
          <a:xfrm>
            <a:off x="4684562" y="255674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i+d-1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05EE3-16B9-FAF0-06F5-96E2DB30D073}"/>
              </a:ext>
            </a:extLst>
          </p:cNvPr>
          <p:cNvSpPr txBox="1"/>
          <p:nvPr/>
        </p:nvSpPr>
        <p:spPr>
          <a:xfrm>
            <a:off x="3604465" y="29682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i-1</a:t>
            </a:r>
            <a:endParaRPr lang="en-IL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BA80B5A-4B73-D9BA-62EF-277A26AE8B94}"/>
              </a:ext>
            </a:extLst>
          </p:cNvPr>
          <p:cNvCxnSpPr>
            <a:stCxn id="7" idx="3"/>
            <a:endCxn id="4" idx="3"/>
          </p:cNvCxnSpPr>
          <p:nvPr/>
        </p:nvCxnSpPr>
        <p:spPr>
          <a:xfrm>
            <a:off x="7061200" y="3169920"/>
            <a:ext cx="12700" cy="487680"/>
          </a:xfrm>
          <a:prstGeom prst="curvedConnector3">
            <a:avLst>
              <a:gd name="adj1" fmla="val 3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D6979F-24F3-CD32-EBBD-FE705F5D4A89}"/>
                  </a:ext>
                </a:extLst>
              </p:cNvPr>
              <p:cNvSpPr txBox="1"/>
              <p:nvPr/>
            </p:nvSpPr>
            <p:spPr>
              <a:xfrm>
                <a:off x="7460564" y="3070442"/>
                <a:ext cx="4822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because we are lower than the lowest x-1 on this diagonal</a:t>
                </a:r>
                <a:endParaRPr lang="en-IL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D6979F-24F3-CD32-EBBD-FE705F5D4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64" y="3070442"/>
                <a:ext cx="4822084" cy="830997"/>
              </a:xfrm>
              <a:prstGeom prst="rect">
                <a:avLst/>
              </a:prstGeom>
              <a:blipFill>
                <a:blip r:embed="rId2"/>
                <a:stretch>
                  <a:fillRect l="-2023" t="-5882" r="-3287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4A12F3F-3573-FFB8-7755-848EB7DB6194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16200000" flipH="1">
            <a:off x="5618480" y="3180080"/>
            <a:ext cx="12700" cy="1442720"/>
          </a:xfrm>
          <a:prstGeom prst="curvedConnector3">
            <a:avLst>
              <a:gd name="adj1" fmla="val 44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772B3D-6A02-E6A1-DCF0-2A35E5E971D8}"/>
                  </a:ext>
                </a:extLst>
              </p:cNvPr>
              <p:cNvSpPr txBox="1"/>
              <p:nvPr/>
            </p:nvSpPr>
            <p:spPr>
              <a:xfrm>
                <a:off x="3280600" y="4480832"/>
                <a:ext cx="7087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because we are lower than the lowest x-1 on this diagonal</a:t>
                </a:r>
                <a:endParaRPr lang="en-IL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772B3D-6A02-E6A1-DCF0-2A35E5E97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00" y="4480832"/>
                <a:ext cx="7087680" cy="830997"/>
              </a:xfrm>
              <a:prstGeom prst="rect">
                <a:avLst/>
              </a:prstGeom>
              <a:blipFill>
                <a:blip r:embed="rId3"/>
                <a:stretch>
                  <a:fillRect l="-1290" t="-5882" r="-1548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821D2-26A4-5E76-38AE-3CE8862F3B45}"/>
              </a:ext>
            </a:extLst>
          </p:cNvPr>
          <p:cNvCxnSpPr>
            <a:cxnSpLocks/>
          </p:cNvCxnSpPr>
          <p:nvPr/>
        </p:nvCxnSpPr>
        <p:spPr>
          <a:xfrm>
            <a:off x="5219116" y="3227547"/>
            <a:ext cx="876884" cy="32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2AA5B2-C55F-538B-B354-87A6E92226CA}"/>
              </a:ext>
            </a:extLst>
          </p:cNvPr>
          <p:cNvSpPr txBox="1"/>
          <p:nvPr/>
        </p:nvSpPr>
        <p:spPr>
          <a:xfrm>
            <a:off x="1497243" y="2962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55C190-A7F7-1101-3E97-04CFEF1850CB}"/>
                  </a:ext>
                </a:extLst>
              </p:cNvPr>
              <p:cNvSpPr txBox="1"/>
              <p:nvPr/>
            </p:nvSpPr>
            <p:spPr>
              <a:xfrm>
                <a:off x="2787396" y="5350454"/>
                <a:ext cx="61967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because v is the first lower than x+1!</a:t>
                </a:r>
                <a:endParaRPr lang="en-IL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55C190-A7F7-1101-3E97-04CFEF185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396" y="5350454"/>
                <a:ext cx="6196761" cy="461665"/>
              </a:xfrm>
              <a:prstGeom prst="rect">
                <a:avLst/>
              </a:prstGeom>
              <a:blipFill>
                <a:blip r:embed="rId4"/>
                <a:stretch>
                  <a:fillRect t="-10667" r="-492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7DC066-4873-33EC-6481-26CB0A087037}"/>
                  </a:ext>
                </a:extLst>
              </p:cNvPr>
              <p:cNvSpPr txBox="1"/>
              <p:nvPr/>
            </p:nvSpPr>
            <p:spPr>
              <a:xfrm>
                <a:off x="2787395" y="6081667"/>
                <a:ext cx="6807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-&gt; contradiction!</a:t>
                </a:r>
                <a:endParaRPr lang="en-IL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7DC066-4873-33EC-6481-26CB0A087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395" y="6081667"/>
                <a:ext cx="6807313" cy="461665"/>
              </a:xfrm>
              <a:prstGeom prst="rect">
                <a:avLst/>
              </a:prstGeom>
              <a:blipFill>
                <a:blip r:embed="rId5"/>
                <a:stretch>
                  <a:fillRect t="-10667" r="-269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C8C3-A163-DEAC-C29D-F927BF30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CE1E-CA35-6CD8-2C6E-33C295C7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Conclusion: </a:t>
            </a:r>
            <a:r>
              <a:rPr lang="en-US" dirty="0"/>
              <a:t>LV[</a:t>
            </a:r>
            <a:r>
              <a:rPr lang="en-US" dirty="0" err="1"/>
              <a:t>d,x</a:t>
            </a:r>
            <a:r>
              <a:rPr lang="en-US" dirty="0"/>
              <a:t>] = j + LCP(S[j+d+1..n],T[j+1..m])</a:t>
            </a:r>
            <a:br>
              <a:rPr lang="en-US" dirty="0"/>
            </a:br>
            <a:endParaRPr lang="en-US" dirty="0"/>
          </a:p>
          <a:p>
            <a:r>
              <a:rPr lang="en-US" dirty="0"/>
              <a:t>j = max (LV[d-1,x-1],LV[d,x-1] +1, LV[d+1,x-1]+1)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can preprocess S,T to execute LCP in O(1)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LV[</a:t>
            </a:r>
            <a:r>
              <a:rPr lang="en-US" dirty="0" err="1"/>
              <a:t>d,x</a:t>
            </a:r>
            <a:r>
              <a:rPr lang="en-US" dirty="0"/>
              <a:t>] is evaluated in O(1) [3 table lookups + LCP]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Complexity: O(n+|LV|).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65820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C8C3-A163-DEAC-C29D-F927BF30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Landau-</a:t>
            </a:r>
            <a:r>
              <a:rPr lang="en-US" b="1" dirty="0" err="1"/>
              <a:t>Vishkin</a:t>
            </a:r>
            <a:r>
              <a:rPr lang="en-US" b="1" dirty="0"/>
              <a:t> Algorithm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2CE1E-CA35-6CD8-2C6E-33C295C76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Complexity: O(n+|LV|)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Immediate: O(</a:t>
                </a:r>
                <a:r>
                  <a:rPr lang="en-US" dirty="0" err="1"/>
                  <a:t>nk</a:t>
                </a:r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Observe: only the diagonals –</a:t>
                </a:r>
                <a:r>
                  <a:rPr lang="en-US" dirty="0" err="1"/>
                  <a:t>k..k</a:t>
                </a:r>
                <a:r>
                  <a:rPr lang="en-US" dirty="0"/>
                  <a:t> are assigned non -1 values.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O(n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22CE1E-CA35-6CD8-2C6E-33C295C76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7B4B-4800-61CD-BE1F-4A7BAFAC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66F0-8E5B-7883-8E49-0A85E4AC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Input:</a:t>
            </a:r>
            <a:r>
              <a:rPr lang="en-US" dirty="0"/>
              <a:t> two strings S[1..n] and T[1..m]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Output:</a:t>
            </a:r>
            <a:r>
              <a:rPr lang="en-US" dirty="0"/>
              <a:t> ED(S,T)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u="sng" dirty="0"/>
              <a:t>Idea:</a:t>
            </a:r>
            <a:r>
              <a:rPr lang="en-US" dirty="0"/>
              <a:t> dynamic programing!</a:t>
            </a:r>
            <a:endParaRPr lang="en-IL" u="sng" dirty="0"/>
          </a:p>
        </p:txBody>
      </p:sp>
    </p:spTree>
    <p:extLst>
      <p:ext uri="{BB962C8B-B14F-4D97-AF65-F5344CB8AC3E}">
        <p14:creationId xmlns:p14="http://schemas.microsoft.com/office/powerpoint/2010/main" val="118638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1DC4-6D5F-23EC-19A4-B04D196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for Edit Distance</a:t>
            </a:r>
            <a:endParaRPr lang="en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734CC-06DA-CDDA-8BA4-16A123C97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dirty="0"/>
                  <a:t>Define a matrix ED[</a:t>
                </a:r>
                <a:r>
                  <a:rPr lang="en-US" dirty="0" err="1"/>
                  <a:t>m,n</a:t>
                </a:r>
                <a:r>
                  <a:rPr lang="en-US" dirty="0"/>
                  <a:t>].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we want ED[</a:t>
                </a:r>
                <a:r>
                  <a:rPr lang="en-US" dirty="0" err="1"/>
                  <a:t>i,j</a:t>
                </a:r>
                <a:r>
                  <a:rPr lang="en-US" dirty="0"/>
                  <a:t>] = ED(S[1.. </a:t>
                </a:r>
                <a:r>
                  <a:rPr lang="en-US" dirty="0" err="1"/>
                  <a:t>i</a:t>
                </a:r>
                <a:r>
                  <a:rPr lang="en-US" dirty="0"/>
                  <a:t>],T[1..j])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734CC-06DA-CDDA-8BA4-16A123C97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63418A8-A496-8A05-34F5-08804DB44D57}"/>
              </a:ext>
            </a:extLst>
          </p:cNvPr>
          <p:cNvSpPr/>
          <p:nvPr/>
        </p:nvSpPr>
        <p:spPr>
          <a:xfrm>
            <a:off x="2458720" y="4173537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201A8-3855-5D90-808D-AC19D2F17585}"/>
              </a:ext>
            </a:extLst>
          </p:cNvPr>
          <p:cNvSpPr/>
          <p:nvPr/>
        </p:nvSpPr>
        <p:spPr>
          <a:xfrm>
            <a:off x="2468338" y="5293043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D4A36-4D60-59FD-F7E5-8F279FB00166}"/>
              </a:ext>
            </a:extLst>
          </p:cNvPr>
          <p:cNvSpPr txBox="1"/>
          <p:nvPr/>
        </p:nvSpPr>
        <p:spPr>
          <a:xfrm>
            <a:off x="2022213" y="416907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40F8-E7A8-49C0-72B8-119C3386E8BB}"/>
              </a:ext>
            </a:extLst>
          </p:cNvPr>
          <p:cNvSpPr txBox="1"/>
          <p:nvPr/>
        </p:nvSpPr>
        <p:spPr>
          <a:xfrm>
            <a:off x="2022213" y="528857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7BCA2-4E4E-3259-9C36-687B96AE407B}"/>
              </a:ext>
            </a:extLst>
          </p:cNvPr>
          <p:cNvSpPr/>
          <p:nvPr/>
        </p:nvSpPr>
        <p:spPr>
          <a:xfrm>
            <a:off x="2458720" y="4178002"/>
            <a:ext cx="308918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1585A-3431-5E01-539B-AD8F9BFCD018}"/>
              </a:ext>
            </a:extLst>
          </p:cNvPr>
          <p:cNvSpPr/>
          <p:nvPr/>
        </p:nvSpPr>
        <p:spPr>
          <a:xfrm>
            <a:off x="2468338" y="5297508"/>
            <a:ext cx="3820702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2C08A2-9C48-E559-845A-422343DFF5E2}"/>
              </a:ext>
            </a:extLst>
          </p:cNvPr>
          <p:cNvCxnSpPr/>
          <p:nvPr/>
        </p:nvCxnSpPr>
        <p:spPr>
          <a:xfrm>
            <a:off x="5547902" y="3881120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E7C95-A903-C0EA-97A2-E635B95A94E4}"/>
              </a:ext>
            </a:extLst>
          </p:cNvPr>
          <p:cNvCxnSpPr/>
          <p:nvPr/>
        </p:nvCxnSpPr>
        <p:spPr>
          <a:xfrm>
            <a:off x="6289040" y="5000626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50DE-F02C-CB06-D60A-1125F5450C5E}"/>
              </a:ext>
            </a:extLst>
          </p:cNvPr>
          <p:cNvSpPr txBox="1"/>
          <p:nvPr/>
        </p:nvSpPr>
        <p:spPr>
          <a:xfrm>
            <a:off x="5429119" y="35073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B3254-A84A-00B6-1BC9-A33083A29030}"/>
              </a:ext>
            </a:extLst>
          </p:cNvPr>
          <p:cNvSpPr txBox="1"/>
          <p:nvPr/>
        </p:nvSpPr>
        <p:spPr>
          <a:xfrm>
            <a:off x="6170257" y="460417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2EC203-7515-0259-E969-2BD3C0A469BE}"/>
              </a:ext>
            </a:extLst>
          </p:cNvPr>
          <p:cNvSpPr txBox="1"/>
          <p:nvPr/>
        </p:nvSpPr>
        <p:spPr>
          <a:xfrm>
            <a:off x="3160709" y="6398559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ED[</a:t>
            </a:r>
            <a:r>
              <a:rPr lang="en-US" dirty="0" err="1"/>
              <a:t>i,j</a:t>
            </a:r>
            <a:r>
              <a:rPr lang="en-US" dirty="0"/>
              <a:t>] = ED(                            ,                                )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A3D6D-DC57-2E87-8C9D-4CF17EF6A0B4}"/>
              </a:ext>
            </a:extLst>
          </p:cNvPr>
          <p:cNvSpPr/>
          <p:nvPr/>
        </p:nvSpPr>
        <p:spPr>
          <a:xfrm>
            <a:off x="4443328" y="6492875"/>
            <a:ext cx="1169213" cy="2073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E739-A321-AFC9-B68E-B86014BAD24B}"/>
              </a:ext>
            </a:extLst>
          </p:cNvPr>
          <p:cNvSpPr/>
          <p:nvPr/>
        </p:nvSpPr>
        <p:spPr>
          <a:xfrm>
            <a:off x="5938697" y="6490541"/>
            <a:ext cx="1490383" cy="2120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695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1DC4-6D5F-23EC-19A4-B04D196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for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34CC-06DA-CDDA-8BA4-16A123C9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Base case 1: </a:t>
            </a:r>
            <a:r>
              <a:rPr lang="en-US" dirty="0" err="1"/>
              <a:t>i</a:t>
            </a:r>
            <a:r>
              <a:rPr lang="en-US" dirty="0"/>
              <a:t> = 0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ED[0,j] = j -&gt; we must make j insertions!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418A8-A496-8A05-34F5-08804DB44D57}"/>
              </a:ext>
            </a:extLst>
          </p:cNvPr>
          <p:cNvSpPr/>
          <p:nvPr/>
        </p:nvSpPr>
        <p:spPr>
          <a:xfrm>
            <a:off x="2458720" y="3086417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201A8-3855-5D90-808D-AC19D2F17585}"/>
              </a:ext>
            </a:extLst>
          </p:cNvPr>
          <p:cNvSpPr/>
          <p:nvPr/>
        </p:nvSpPr>
        <p:spPr>
          <a:xfrm>
            <a:off x="2468338" y="4205923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D4A36-4D60-59FD-F7E5-8F279FB00166}"/>
              </a:ext>
            </a:extLst>
          </p:cNvPr>
          <p:cNvSpPr txBox="1"/>
          <p:nvPr/>
        </p:nvSpPr>
        <p:spPr>
          <a:xfrm>
            <a:off x="2022213" y="30819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40F8-E7A8-49C0-72B8-119C3386E8BB}"/>
              </a:ext>
            </a:extLst>
          </p:cNvPr>
          <p:cNvSpPr txBox="1"/>
          <p:nvPr/>
        </p:nvSpPr>
        <p:spPr>
          <a:xfrm>
            <a:off x="2022213" y="420145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en-IL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1585A-3431-5E01-539B-AD8F9BFCD018}"/>
              </a:ext>
            </a:extLst>
          </p:cNvPr>
          <p:cNvSpPr/>
          <p:nvPr/>
        </p:nvSpPr>
        <p:spPr>
          <a:xfrm>
            <a:off x="2468338" y="4210388"/>
            <a:ext cx="3820702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2C08A2-9C48-E559-845A-422343DFF5E2}"/>
              </a:ext>
            </a:extLst>
          </p:cNvPr>
          <p:cNvCxnSpPr/>
          <p:nvPr/>
        </p:nvCxnSpPr>
        <p:spPr>
          <a:xfrm>
            <a:off x="2448560" y="2794000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E7C95-A903-C0EA-97A2-E635B95A94E4}"/>
              </a:ext>
            </a:extLst>
          </p:cNvPr>
          <p:cNvCxnSpPr/>
          <p:nvPr/>
        </p:nvCxnSpPr>
        <p:spPr>
          <a:xfrm>
            <a:off x="6289040" y="3913506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50DE-F02C-CB06-D60A-1125F5450C5E}"/>
              </a:ext>
            </a:extLst>
          </p:cNvPr>
          <p:cNvSpPr txBox="1"/>
          <p:nvPr/>
        </p:nvSpPr>
        <p:spPr>
          <a:xfrm>
            <a:off x="2357561" y="24202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B3254-A84A-00B6-1BC9-A33083A29030}"/>
              </a:ext>
            </a:extLst>
          </p:cNvPr>
          <p:cNvSpPr txBox="1"/>
          <p:nvPr/>
        </p:nvSpPr>
        <p:spPr>
          <a:xfrm>
            <a:off x="6170257" y="351705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36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1DC4-6D5F-23EC-19A4-B04D196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for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34CC-06DA-CDDA-8BA4-16A123C9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Base case 2: j = 0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ED[i,0] = </a:t>
            </a:r>
            <a:r>
              <a:rPr lang="en-US" dirty="0" err="1"/>
              <a:t>i</a:t>
            </a:r>
            <a:r>
              <a:rPr lang="en-US" dirty="0"/>
              <a:t> -&gt; we must make </a:t>
            </a:r>
            <a:r>
              <a:rPr lang="en-US" dirty="0" err="1"/>
              <a:t>i</a:t>
            </a:r>
            <a:r>
              <a:rPr lang="en-US" b="1" dirty="0"/>
              <a:t> deletions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418A8-A496-8A05-34F5-08804DB44D57}"/>
              </a:ext>
            </a:extLst>
          </p:cNvPr>
          <p:cNvSpPr/>
          <p:nvPr/>
        </p:nvSpPr>
        <p:spPr>
          <a:xfrm>
            <a:off x="2458720" y="3086417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201A8-3855-5D90-808D-AC19D2F17585}"/>
              </a:ext>
            </a:extLst>
          </p:cNvPr>
          <p:cNvSpPr/>
          <p:nvPr/>
        </p:nvSpPr>
        <p:spPr>
          <a:xfrm>
            <a:off x="2468338" y="4205923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D4A36-4D60-59FD-F7E5-8F279FB00166}"/>
              </a:ext>
            </a:extLst>
          </p:cNvPr>
          <p:cNvSpPr txBox="1"/>
          <p:nvPr/>
        </p:nvSpPr>
        <p:spPr>
          <a:xfrm>
            <a:off x="2022213" y="30819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40F8-E7A8-49C0-72B8-119C3386E8BB}"/>
              </a:ext>
            </a:extLst>
          </p:cNvPr>
          <p:cNvSpPr txBox="1"/>
          <p:nvPr/>
        </p:nvSpPr>
        <p:spPr>
          <a:xfrm>
            <a:off x="2022213" y="420145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en-IL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1585A-3431-5E01-539B-AD8F9BFCD018}"/>
              </a:ext>
            </a:extLst>
          </p:cNvPr>
          <p:cNvSpPr/>
          <p:nvPr/>
        </p:nvSpPr>
        <p:spPr>
          <a:xfrm>
            <a:off x="2468338" y="3100389"/>
            <a:ext cx="236782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2C08A2-9C48-E559-845A-422343DFF5E2}"/>
              </a:ext>
            </a:extLst>
          </p:cNvPr>
          <p:cNvCxnSpPr/>
          <p:nvPr/>
        </p:nvCxnSpPr>
        <p:spPr>
          <a:xfrm>
            <a:off x="4808376" y="2760420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E7C95-A903-C0EA-97A2-E635B95A94E4}"/>
              </a:ext>
            </a:extLst>
          </p:cNvPr>
          <p:cNvCxnSpPr/>
          <p:nvPr/>
        </p:nvCxnSpPr>
        <p:spPr>
          <a:xfrm>
            <a:off x="2529840" y="3913506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50DE-F02C-CB06-D60A-1125F5450C5E}"/>
              </a:ext>
            </a:extLst>
          </p:cNvPr>
          <p:cNvSpPr txBox="1"/>
          <p:nvPr/>
        </p:nvSpPr>
        <p:spPr>
          <a:xfrm>
            <a:off x="4689593" y="245205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B3254-A84A-00B6-1BC9-A33083A29030}"/>
              </a:ext>
            </a:extLst>
          </p:cNvPr>
          <p:cNvSpPr txBox="1"/>
          <p:nvPr/>
        </p:nvSpPr>
        <p:spPr>
          <a:xfrm>
            <a:off x="2411057" y="351705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94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1DC4-6D5F-23EC-19A4-B04D196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for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34CC-06DA-CDDA-8BA4-16A123C9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case. ED[</a:t>
            </a:r>
            <a:r>
              <a:rPr lang="en-US" dirty="0" err="1"/>
              <a:t>i,j</a:t>
            </a:r>
            <a:r>
              <a:rPr lang="en-US" dirty="0"/>
              <a:t>] (</a:t>
            </a:r>
            <a:r>
              <a:rPr lang="en-US" dirty="0" err="1"/>
              <a:t>i,j</a:t>
            </a:r>
            <a:r>
              <a:rPr lang="en-US" dirty="0"/>
              <a:t> &gt;0)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can       be aligned with        ?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418A8-A496-8A05-34F5-08804DB44D57}"/>
              </a:ext>
            </a:extLst>
          </p:cNvPr>
          <p:cNvSpPr/>
          <p:nvPr/>
        </p:nvSpPr>
        <p:spPr>
          <a:xfrm>
            <a:off x="1274707" y="2967335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201A8-3855-5D90-808D-AC19D2F17585}"/>
              </a:ext>
            </a:extLst>
          </p:cNvPr>
          <p:cNvSpPr/>
          <p:nvPr/>
        </p:nvSpPr>
        <p:spPr>
          <a:xfrm>
            <a:off x="1284325" y="4086841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D4A36-4D60-59FD-F7E5-8F279FB00166}"/>
              </a:ext>
            </a:extLst>
          </p:cNvPr>
          <p:cNvSpPr txBox="1"/>
          <p:nvPr/>
        </p:nvSpPr>
        <p:spPr>
          <a:xfrm>
            <a:off x="838200" y="296287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40F8-E7A8-49C0-72B8-119C3386E8BB}"/>
              </a:ext>
            </a:extLst>
          </p:cNvPr>
          <p:cNvSpPr txBox="1"/>
          <p:nvPr/>
        </p:nvSpPr>
        <p:spPr>
          <a:xfrm>
            <a:off x="838200" y="408237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7BCA2-4E4E-3259-9C36-687B96AE407B}"/>
              </a:ext>
            </a:extLst>
          </p:cNvPr>
          <p:cNvSpPr/>
          <p:nvPr/>
        </p:nvSpPr>
        <p:spPr>
          <a:xfrm>
            <a:off x="1274707" y="2971800"/>
            <a:ext cx="289089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1585A-3431-5E01-539B-AD8F9BFCD018}"/>
              </a:ext>
            </a:extLst>
          </p:cNvPr>
          <p:cNvSpPr/>
          <p:nvPr/>
        </p:nvSpPr>
        <p:spPr>
          <a:xfrm>
            <a:off x="1284325" y="4091306"/>
            <a:ext cx="3820702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2C08A2-9C48-E559-845A-422343DFF5E2}"/>
              </a:ext>
            </a:extLst>
          </p:cNvPr>
          <p:cNvCxnSpPr/>
          <p:nvPr/>
        </p:nvCxnSpPr>
        <p:spPr>
          <a:xfrm>
            <a:off x="4363889" y="2674918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E7C95-A903-C0EA-97A2-E635B95A94E4}"/>
              </a:ext>
            </a:extLst>
          </p:cNvPr>
          <p:cNvCxnSpPr/>
          <p:nvPr/>
        </p:nvCxnSpPr>
        <p:spPr>
          <a:xfrm>
            <a:off x="5105027" y="3794424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50DE-F02C-CB06-D60A-1125F5450C5E}"/>
              </a:ext>
            </a:extLst>
          </p:cNvPr>
          <p:cNvSpPr txBox="1"/>
          <p:nvPr/>
        </p:nvSpPr>
        <p:spPr>
          <a:xfrm>
            <a:off x="4245106" y="230112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B3254-A84A-00B6-1BC9-A33083A29030}"/>
              </a:ext>
            </a:extLst>
          </p:cNvPr>
          <p:cNvSpPr txBox="1"/>
          <p:nvPr/>
        </p:nvSpPr>
        <p:spPr>
          <a:xfrm>
            <a:off x="4986244" y="339797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53E36-98BF-EAE1-2DF6-56D2C4C83B11}"/>
              </a:ext>
            </a:extLst>
          </p:cNvPr>
          <p:cNvSpPr/>
          <p:nvPr/>
        </p:nvSpPr>
        <p:spPr>
          <a:xfrm>
            <a:off x="4165600" y="2962869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26600-E830-E900-B6F5-A3EB19FD8404}"/>
              </a:ext>
            </a:extLst>
          </p:cNvPr>
          <p:cNvSpPr/>
          <p:nvPr/>
        </p:nvSpPr>
        <p:spPr>
          <a:xfrm>
            <a:off x="4942161" y="4091306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AB8F00-9C2D-3843-8F7E-19FD000E6C60}"/>
              </a:ext>
            </a:extLst>
          </p:cNvPr>
          <p:cNvSpPr/>
          <p:nvPr/>
        </p:nvSpPr>
        <p:spPr>
          <a:xfrm>
            <a:off x="2445527" y="4971049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FDD0A4-8F55-1206-6C03-E0A4FC2618B3}"/>
              </a:ext>
            </a:extLst>
          </p:cNvPr>
          <p:cNvSpPr/>
          <p:nvPr/>
        </p:nvSpPr>
        <p:spPr>
          <a:xfrm>
            <a:off x="5312627" y="4971048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687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1DC4-6D5F-23EC-19A4-B04D1964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Programing for Edit Distance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34CC-06DA-CDDA-8BA4-16A123C9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3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option:        is deleted. How to align the remaining prefixes?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are left with the task of turning                 into   </a:t>
            </a:r>
          </a:p>
          <a:p>
            <a:r>
              <a:rPr lang="en-US" dirty="0"/>
              <a:t>Cost: ED(i-1,j)+1 -&gt; +1 for the deletion!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418A8-A496-8A05-34F5-08804DB44D57}"/>
              </a:ext>
            </a:extLst>
          </p:cNvPr>
          <p:cNvSpPr/>
          <p:nvPr/>
        </p:nvSpPr>
        <p:spPr>
          <a:xfrm>
            <a:off x="1274707" y="2967335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201A8-3855-5D90-808D-AC19D2F17585}"/>
              </a:ext>
            </a:extLst>
          </p:cNvPr>
          <p:cNvSpPr/>
          <p:nvPr/>
        </p:nvSpPr>
        <p:spPr>
          <a:xfrm>
            <a:off x="1284325" y="4086841"/>
            <a:ext cx="6532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D4A36-4D60-59FD-F7E5-8F279FB00166}"/>
              </a:ext>
            </a:extLst>
          </p:cNvPr>
          <p:cNvSpPr txBox="1"/>
          <p:nvPr/>
        </p:nvSpPr>
        <p:spPr>
          <a:xfrm>
            <a:off x="838200" y="296287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40F8-E7A8-49C0-72B8-119C3386E8BB}"/>
              </a:ext>
            </a:extLst>
          </p:cNvPr>
          <p:cNvSpPr txBox="1"/>
          <p:nvPr/>
        </p:nvSpPr>
        <p:spPr>
          <a:xfrm>
            <a:off x="838200" y="408237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7BCA2-4E4E-3259-9C36-687B96AE407B}"/>
              </a:ext>
            </a:extLst>
          </p:cNvPr>
          <p:cNvSpPr/>
          <p:nvPr/>
        </p:nvSpPr>
        <p:spPr>
          <a:xfrm>
            <a:off x="1274707" y="2971800"/>
            <a:ext cx="289089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1585A-3431-5E01-539B-AD8F9BFCD018}"/>
              </a:ext>
            </a:extLst>
          </p:cNvPr>
          <p:cNvSpPr/>
          <p:nvPr/>
        </p:nvSpPr>
        <p:spPr>
          <a:xfrm>
            <a:off x="1284325" y="4091306"/>
            <a:ext cx="3820702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2C08A2-9C48-E559-845A-422343DFF5E2}"/>
              </a:ext>
            </a:extLst>
          </p:cNvPr>
          <p:cNvCxnSpPr/>
          <p:nvPr/>
        </p:nvCxnSpPr>
        <p:spPr>
          <a:xfrm>
            <a:off x="4363889" y="2674918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E7C95-A903-C0EA-97A2-E635B95A94E4}"/>
              </a:ext>
            </a:extLst>
          </p:cNvPr>
          <p:cNvCxnSpPr/>
          <p:nvPr/>
        </p:nvCxnSpPr>
        <p:spPr>
          <a:xfrm>
            <a:off x="5105027" y="3794424"/>
            <a:ext cx="0" cy="2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50DE-F02C-CB06-D60A-1125F5450C5E}"/>
              </a:ext>
            </a:extLst>
          </p:cNvPr>
          <p:cNvSpPr txBox="1"/>
          <p:nvPr/>
        </p:nvSpPr>
        <p:spPr>
          <a:xfrm>
            <a:off x="4245106" y="230112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B3254-A84A-00B6-1BC9-A33083A29030}"/>
              </a:ext>
            </a:extLst>
          </p:cNvPr>
          <p:cNvSpPr txBox="1"/>
          <p:nvPr/>
        </p:nvSpPr>
        <p:spPr>
          <a:xfrm>
            <a:off x="4986244" y="339797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53E36-98BF-EAE1-2DF6-56D2C4C83B11}"/>
              </a:ext>
            </a:extLst>
          </p:cNvPr>
          <p:cNvSpPr/>
          <p:nvPr/>
        </p:nvSpPr>
        <p:spPr>
          <a:xfrm>
            <a:off x="4165600" y="2962869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26600-E830-E900-B6F5-A3EB19FD8404}"/>
              </a:ext>
            </a:extLst>
          </p:cNvPr>
          <p:cNvSpPr/>
          <p:nvPr/>
        </p:nvSpPr>
        <p:spPr>
          <a:xfrm>
            <a:off x="4942161" y="4091306"/>
            <a:ext cx="325731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0013D8-45E5-44AB-9ADD-B6DFEDF96BA9}"/>
              </a:ext>
            </a:extLst>
          </p:cNvPr>
          <p:cNvSpPr/>
          <p:nvPr/>
        </p:nvSpPr>
        <p:spPr>
          <a:xfrm>
            <a:off x="3031810" y="1796415"/>
            <a:ext cx="325731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8575EF-D822-1D7F-311F-3D752077BF3B}"/>
              </a:ext>
            </a:extLst>
          </p:cNvPr>
          <p:cNvSpPr/>
          <p:nvPr/>
        </p:nvSpPr>
        <p:spPr>
          <a:xfrm>
            <a:off x="6362141" y="5087582"/>
            <a:ext cx="105466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4F7CA-97F4-8883-CFBF-EBAD57E64021}"/>
              </a:ext>
            </a:extLst>
          </p:cNvPr>
          <p:cNvSpPr/>
          <p:nvPr/>
        </p:nvSpPr>
        <p:spPr>
          <a:xfrm>
            <a:off x="8290561" y="5116156"/>
            <a:ext cx="1371599" cy="2000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67DCDD-FD88-D948-0E50-24EC9A8BF1F4}"/>
              </a:ext>
            </a:extLst>
          </p:cNvPr>
          <p:cNvSpPr/>
          <p:nvPr/>
        </p:nvSpPr>
        <p:spPr>
          <a:xfrm>
            <a:off x="9662161" y="5116156"/>
            <a:ext cx="152400" cy="200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846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1957</Words>
  <Application>Microsoft Office PowerPoint</Application>
  <PresentationFormat>Widescreen</PresentationFormat>
  <Paragraphs>370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Edit Distance</vt:lpstr>
      <vt:lpstr>Edit Distance</vt:lpstr>
      <vt:lpstr>Edit Distance</vt:lpstr>
      <vt:lpstr>Compute Edit Distance</vt:lpstr>
      <vt:lpstr>Dynamic Programing for Edit Distance</vt:lpstr>
      <vt:lpstr>Dynamic Programing for Edit Distance</vt:lpstr>
      <vt:lpstr>Dynamic Programing for Edit Distance</vt:lpstr>
      <vt:lpstr>Dynamic Programing for Edit Distance</vt:lpstr>
      <vt:lpstr>Dynamic Programing for Edit Distance</vt:lpstr>
      <vt:lpstr>Dynamic Programing for Edit Distance</vt:lpstr>
      <vt:lpstr>Dynamic Programing for Edit Distance</vt:lpstr>
      <vt:lpstr>Dynamic Programming for Edit Distance</vt:lpstr>
      <vt:lpstr>Bounded Edit Distance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  <vt:lpstr>Landau-Vishkin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Distance</dc:title>
  <dc:creator>Itai Boneh</dc:creator>
  <cp:lastModifiedBy>barbunyaboy2@gmail.com</cp:lastModifiedBy>
  <cp:revision>15</cp:revision>
  <dcterms:created xsi:type="dcterms:W3CDTF">2022-05-23T08:33:19Z</dcterms:created>
  <dcterms:modified xsi:type="dcterms:W3CDTF">2023-05-20T15:30:15Z</dcterms:modified>
</cp:coreProperties>
</file>