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367" r:id="rId3"/>
    <p:sldId id="371" r:id="rId4"/>
    <p:sldId id="368" r:id="rId5"/>
    <p:sldId id="377" r:id="rId6"/>
    <p:sldId id="376" r:id="rId7"/>
    <p:sldId id="370" r:id="rId8"/>
    <p:sldId id="378" r:id="rId9"/>
    <p:sldId id="3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8" autoAdjust="0"/>
    <p:restoredTop sz="93625" autoAdjust="0"/>
  </p:normalViewPr>
  <p:slideViewPr>
    <p:cSldViewPr>
      <p:cViewPr varScale="1">
        <p:scale>
          <a:sx n="100" d="100"/>
          <a:sy n="100" d="100"/>
        </p:scale>
        <p:origin x="792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E152B0-8789-9048-9FED-5D4AE205E12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9A9A3B-DCB7-C042-BD73-E741553F395E}">
      <dgm:prSet phldrT="[Text]" custT="1"/>
      <dgm:spPr/>
      <dgm:t>
        <a:bodyPr/>
        <a:lstStyle/>
        <a:p>
          <a:r>
            <a:rPr lang="en-US" sz="1400" dirty="0"/>
            <a:t>Basic Hardware (MVP Sensor)</a:t>
          </a:r>
        </a:p>
      </dgm:t>
    </dgm:pt>
    <dgm:pt modelId="{CAF62F2D-BC4C-7F42-A634-080EE981D2FB}" type="parTrans" cxnId="{955DA471-3CF8-034F-8ECD-C6F52966E574}">
      <dgm:prSet/>
      <dgm:spPr/>
      <dgm:t>
        <a:bodyPr/>
        <a:lstStyle/>
        <a:p>
          <a:endParaRPr lang="en-US" sz="1600"/>
        </a:p>
      </dgm:t>
    </dgm:pt>
    <dgm:pt modelId="{7C2AFD25-4265-0045-B5CD-FB067BBB0E5C}" type="sibTrans" cxnId="{955DA471-3CF8-034F-8ECD-C6F52966E574}">
      <dgm:prSet/>
      <dgm:spPr/>
      <dgm:t>
        <a:bodyPr/>
        <a:lstStyle/>
        <a:p>
          <a:endParaRPr lang="en-US" sz="1600"/>
        </a:p>
      </dgm:t>
    </dgm:pt>
    <dgm:pt modelId="{69CA29F0-E102-D646-AA7B-F0FF843CA5BE}">
      <dgm:prSet phldrT="[Text]" custT="1"/>
      <dgm:spPr/>
      <dgm:t>
        <a:bodyPr/>
        <a:lstStyle/>
        <a:p>
          <a:r>
            <a:rPr lang="en-US" sz="1400" dirty="0"/>
            <a:t>Portability</a:t>
          </a:r>
        </a:p>
      </dgm:t>
    </dgm:pt>
    <dgm:pt modelId="{252B880B-88A0-A848-A0CC-0402B39EB1BD}" type="parTrans" cxnId="{79DB3017-52F9-824E-8B55-82E1A5D766CD}">
      <dgm:prSet/>
      <dgm:spPr/>
      <dgm:t>
        <a:bodyPr/>
        <a:lstStyle/>
        <a:p>
          <a:endParaRPr lang="en-US" sz="1600"/>
        </a:p>
      </dgm:t>
    </dgm:pt>
    <dgm:pt modelId="{96A1486B-99AE-2C4B-A534-966DFB0AEBB0}" type="sibTrans" cxnId="{79DB3017-52F9-824E-8B55-82E1A5D766CD}">
      <dgm:prSet/>
      <dgm:spPr/>
      <dgm:t>
        <a:bodyPr/>
        <a:lstStyle/>
        <a:p>
          <a:endParaRPr lang="en-US" sz="1600"/>
        </a:p>
      </dgm:t>
    </dgm:pt>
    <dgm:pt modelId="{14173873-E66F-A140-8795-546B218C3528}">
      <dgm:prSet phldrT="[Text]" custT="1"/>
      <dgm:spPr/>
      <dgm:t>
        <a:bodyPr/>
        <a:lstStyle/>
        <a:p>
          <a:r>
            <a:rPr lang="en-US" sz="1400" dirty="0"/>
            <a:t>Wireless Power Capabilities</a:t>
          </a:r>
        </a:p>
      </dgm:t>
    </dgm:pt>
    <dgm:pt modelId="{B8C4778B-03BF-5141-B880-D286C94F343D}" type="parTrans" cxnId="{E6C55AA9-134F-0D4D-B873-0C8129D2AC12}">
      <dgm:prSet/>
      <dgm:spPr/>
      <dgm:t>
        <a:bodyPr/>
        <a:lstStyle/>
        <a:p>
          <a:endParaRPr lang="en-US" sz="1600"/>
        </a:p>
      </dgm:t>
    </dgm:pt>
    <dgm:pt modelId="{54EE50D8-9B7A-4348-AA58-293DFD6B8B05}" type="sibTrans" cxnId="{E6C55AA9-134F-0D4D-B873-0C8129D2AC12}">
      <dgm:prSet/>
      <dgm:spPr/>
      <dgm:t>
        <a:bodyPr/>
        <a:lstStyle/>
        <a:p>
          <a:endParaRPr lang="en-US" sz="1600"/>
        </a:p>
      </dgm:t>
    </dgm:pt>
    <dgm:pt modelId="{0C388CBE-E413-9648-8B87-BAC796A5790F}">
      <dgm:prSet custT="1"/>
      <dgm:spPr/>
      <dgm:t>
        <a:bodyPr/>
        <a:lstStyle/>
        <a:p>
          <a:pPr rtl="0"/>
          <a:r>
            <a:rPr lang="en-US" sz="1400" dirty="0"/>
            <a:t>Bluetooth Interface with PC</a:t>
          </a:r>
        </a:p>
      </dgm:t>
    </dgm:pt>
    <dgm:pt modelId="{38A62BED-D9F9-9345-89CC-A7FB975538BF}" type="parTrans" cxnId="{266F26C4-A564-C740-AFB8-CFC2D5B832B7}">
      <dgm:prSet/>
      <dgm:spPr/>
      <dgm:t>
        <a:bodyPr/>
        <a:lstStyle/>
        <a:p>
          <a:endParaRPr lang="en-US" sz="1600"/>
        </a:p>
      </dgm:t>
    </dgm:pt>
    <dgm:pt modelId="{0088C254-DF50-EC4E-A5C4-F47B706BA11E}" type="sibTrans" cxnId="{266F26C4-A564-C740-AFB8-CFC2D5B832B7}">
      <dgm:prSet/>
      <dgm:spPr/>
      <dgm:t>
        <a:bodyPr/>
        <a:lstStyle/>
        <a:p>
          <a:endParaRPr lang="en-US" sz="1600"/>
        </a:p>
      </dgm:t>
    </dgm:pt>
    <dgm:pt modelId="{42DD7588-E429-FD4F-BF0F-7C68A6B16086}">
      <dgm:prSet custT="1"/>
      <dgm:spPr/>
      <dgm:t>
        <a:bodyPr/>
        <a:lstStyle/>
        <a:p>
          <a:r>
            <a:rPr lang="en-US" sz="1400" dirty="0"/>
            <a:t>Android Bluetooth App</a:t>
          </a:r>
        </a:p>
      </dgm:t>
    </dgm:pt>
    <dgm:pt modelId="{A4AC9188-3B95-124C-BD1B-53826E0DCC67}" type="parTrans" cxnId="{CAF6C2D2-25FA-E947-B000-C312CB927BBC}">
      <dgm:prSet/>
      <dgm:spPr/>
      <dgm:t>
        <a:bodyPr/>
        <a:lstStyle/>
        <a:p>
          <a:endParaRPr lang="en-US" sz="1600"/>
        </a:p>
      </dgm:t>
    </dgm:pt>
    <dgm:pt modelId="{0D4C55D8-CC6B-B049-8569-418CC2E9576C}" type="sibTrans" cxnId="{CAF6C2D2-25FA-E947-B000-C312CB927BBC}">
      <dgm:prSet/>
      <dgm:spPr/>
      <dgm:t>
        <a:bodyPr/>
        <a:lstStyle/>
        <a:p>
          <a:endParaRPr lang="en-US" sz="1600"/>
        </a:p>
      </dgm:t>
    </dgm:pt>
    <dgm:pt modelId="{6D5B323A-7B33-224D-A00F-BE6A65368637}" type="pres">
      <dgm:prSet presAssocID="{ACE152B0-8789-9048-9FED-5D4AE205E12A}" presName="Name0" presStyleCnt="0">
        <dgm:presLayoutVars>
          <dgm:dir/>
          <dgm:animLvl val="lvl"/>
          <dgm:resizeHandles val="exact"/>
        </dgm:presLayoutVars>
      </dgm:prSet>
      <dgm:spPr/>
    </dgm:pt>
    <dgm:pt modelId="{F79B19F3-6A84-8F47-97D8-673DF7CC4DAE}" type="pres">
      <dgm:prSet presAssocID="{089A9A3B-DCB7-C042-BD73-E741553F395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B0D9112-7599-1B4C-A91A-210E1BAE8C35}" type="pres">
      <dgm:prSet presAssocID="{7C2AFD25-4265-0045-B5CD-FB067BBB0E5C}" presName="parTxOnlySpace" presStyleCnt="0"/>
      <dgm:spPr/>
    </dgm:pt>
    <dgm:pt modelId="{F982361B-AC80-1A42-8A86-298F20D3E003}" type="pres">
      <dgm:prSet presAssocID="{69CA29F0-E102-D646-AA7B-F0FF843CA5B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219CA51-86CE-7041-8C2F-4EECEB625BCA}" type="pres">
      <dgm:prSet presAssocID="{96A1486B-99AE-2C4B-A534-966DFB0AEBB0}" presName="parTxOnlySpace" presStyleCnt="0"/>
      <dgm:spPr/>
    </dgm:pt>
    <dgm:pt modelId="{4A7A31E9-42BA-3849-826D-A5A1592FD7D0}" type="pres">
      <dgm:prSet presAssocID="{14173873-E66F-A140-8795-546B218C352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588E6DA-AF3F-8046-B0C8-C066F9CCE99A}" type="pres">
      <dgm:prSet presAssocID="{54EE50D8-9B7A-4348-AA58-293DFD6B8B05}" presName="parTxOnlySpace" presStyleCnt="0"/>
      <dgm:spPr/>
    </dgm:pt>
    <dgm:pt modelId="{97337E04-1A69-C645-A38A-1503D7A1708C}" type="pres">
      <dgm:prSet presAssocID="{0C388CBE-E413-9648-8B87-BAC796A5790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E7FB672-06E6-BA4A-ABBF-8ABA63CB8F5F}" type="pres">
      <dgm:prSet presAssocID="{0088C254-DF50-EC4E-A5C4-F47B706BA11E}" presName="parTxOnlySpace" presStyleCnt="0"/>
      <dgm:spPr/>
    </dgm:pt>
    <dgm:pt modelId="{18D752EA-3AE9-FD44-84A5-AC549D3B8A1B}" type="pres">
      <dgm:prSet presAssocID="{42DD7588-E429-FD4F-BF0F-7C68A6B1608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9DB3017-52F9-824E-8B55-82E1A5D766CD}" srcId="{ACE152B0-8789-9048-9FED-5D4AE205E12A}" destId="{69CA29F0-E102-D646-AA7B-F0FF843CA5BE}" srcOrd="1" destOrd="0" parTransId="{252B880B-88A0-A848-A0CC-0402B39EB1BD}" sibTransId="{96A1486B-99AE-2C4B-A534-966DFB0AEBB0}"/>
    <dgm:cxn modelId="{B816F535-C194-0045-8683-1E4C35575E4E}" type="presOf" srcId="{14173873-E66F-A140-8795-546B218C3528}" destId="{4A7A31E9-42BA-3849-826D-A5A1592FD7D0}" srcOrd="0" destOrd="0" presId="urn:microsoft.com/office/officeart/2005/8/layout/chevron1"/>
    <dgm:cxn modelId="{1E561B3E-F0EE-5744-8B9D-B78CEA6CDA89}" type="presOf" srcId="{42DD7588-E429-FD4F-BF0F-7C68A6B16086}" destId="{18D752EA-3AE9-FD44-84A5-AC549D3B8A1B}" srcOrd="0" destOrd="0" presId="urn:microsoft.com/office/officeart/2005/8/layout/chevron1"/>
    <dgm:cxn modelId="{21EF5544-8441-844F-8D7A-77D4F583380E}" type="presOf" srcId="{0C388CBE-E413-9648-8B87-BAC796A5790F}" destId="{97337E04-1A69-C645-A38A-1503D7A1708C}" srcOrd="0" destOrd="0" presId="urn:microsoft.com/office/officeart/2005/8/layout/chevron1"/>
    <dgm:cxn modelId="{955DA471-3CF8-034F-8ECD-C6F52966E574}" srcId="{ACE152B0-8789-9048-9FED-5D4AE205E12A}" destId="{089A9A3B-DCB7-C042-BD73-E741553F395E}" srcOrd="0" destOrd="0" parTransId="{CAF62F2D-BC4C-7F42-A634-080EE981D2FB}" sibTransId="{7C2AFD25-4265-0045-B5CD-FB067BBB0E5C}"/>
    <dgm:cxn modelId="{784D7181-A73C-4E4F-A67E-681549684DBC}" type="presOf" srcId="{089A9A3B-DCB7-C042-BD73-E741553F395E}" destId="{F79B19F3-6A84-8F47-97D8-673DF7CC4DAE}" srcOrd="0" destOrd="0" presId="urn:microsoft.com/office/officeart/2005/8/layout/chevron1"/>
    <dgm:cxn modelId="{68C2DF8B-952A-8049-B05A-F98B2A149499}" type="presOf" srcId="{69CA29F0-E102-D646-AA7B-F0FF843CA5BE}" destId="{F982361B-AC80-1A42-8A86-298F20D3E003}" srcOrd="0" destOrd="0" presId="urn:microsoft.com/office/officeart/2005/8/layout/chevron1"/>
    <dgm:cxn modelId="{F3093C96-0E09-EA42-8170-D6D26F7B1523}" type="presOf" srcId="{ACE152B0-8789-9048-9FED-5D4AE205E12A}" destId="{6D5B323A-7B33-224D-A00F-BE6A65368637}" srcOrd="0" destOrd="0" presId="urn:microsoft.com/office/officeart/2005/8/layout/chevron1"/>
    <dgm:cxn modelId="{E6C55AA9-134F-0D4D-B873-0C8129D2AC12}" srcId="{ACE152B0-8789-9048-9FED-5D4AE205E12A}" destId="{14173873-E66F-A140-8795-546B218C3528}" srcOrd="2" destOrd="0" parTransId="{B8C4778B-03BF-5141-B880-D286C94F343D}" sibTransId="{54EE50D8-9B7A-4348-AA58-293DFD6B8B05}"/>
    <dgm:cxn modelId="{266F26C4-A564-C740-AFB8-CFC2D5B832B7}" srcId="{ACE152B0-8789-9048-9FED-5D4AE205E12A}" destId="{0C388CBE-E413-9648-8B87-BAC796A5790F}" srcOrd="3" destOrd="0" parTransId="{38A62BED-D9F9-9345-89CC-A7FB975538BF}" sibTransId="{0088C254-DF50-EC4E-A5C4-F47B706BA11E}"/>
    <dgm:cxn modelId="{CAF6C2D2-25FA-E947-B000-C312CB927BBC}" srcId="{ACE152B0-8789-9048-9FED-5D4AE205E12A}" destId="{42DD7588-E429-FD4F-BF0F-7C68A6B16086}" srcOrd="4" destOrd="0" parTransId="{A4AC9188-3B95-124C-BD1B-53826E0DCC67}" sibTransId="{0D4C55D8-CC6B-B049-8569-418CC2E9576C}"/>
    <dgm:cxn modelId="{638C3332-4E81-6B46-A8ED-7B016B17FB4F}" type="presParOf" srcId="{6D5B323A-7B33-224D-A00F-BE6A65368637}" destId="{F79B19F3-6A84-8F47-97D8-673DF7CC4DAE}" srcOrd="0" destOrd="0" presId="urn:microsoft.com/office/officeart/2005/8/layout/chevron1"/>
    <dgm:cxn modelId="{56D452EA-EA4B-0646-A43F-F27B3CDAE90B}" type="presParOf" srcId="{6D5B323A-7B33-224D-A00F-BE6A65368637}" destId="{AB0D9112-7599-1B4C-A91A-210E1BAE8C35}" srcOrd="1" destOrd="0" presId="urn:microsoft.com/office/officeart/2005/8/layout/chevron1"/>
    <dgm:cxn modelId="{409C3A43-7029-FF42-A07D-0B7CC62ACCF6}" type="presParOf" srcId="{6D5B323A-7B33-224D-A00F-BE6A65368637}" destId="{F982361B-AC80-1A42-8A86-298F20D3E003}" srcOrd="2" destOrd="0" presId="urn:microsoft.com/office/officeart/2005/8/layout/chevron1"/>
    <dgm:cxn modelId="{2B182360-8892-8442-9E67-4D1EC52F7AE1}" type="presParOf" srcId="{6D5B323A-7B33-224D-A00F-BE6A65368637}" destId="{E219CA51-86CE-7041-8C2F-4EECEB625BCA}" srcOrd="3" destOrd="0" presId="urn:microsoft.com/office/officeart/2005/8/layout/chevron1"/>
    <dgm:cxn modelId="{35C0CA0D-F301-F74D-B381-E0B6CAA5799A}" type="presParOf" srcId="{6D5B323A-7B33-224D-A00F-BE6A65368637}" destId="{4A7A31E9-42BA-3849-826D-A5A1592FD7D0}" srcOrd="4" destOrd="0" presId="urn:microsoft.com/office/officeart/2005/8/layout/chevron1"/>
    <dgm:cxn modelId="{462892BC-7323-6A47-A8E5-224738D6001C}" type="presParOf" srcId="{6D5B323A-7B33-224D-A00F-BE6A65368637}" destId="{7588E6DA-AF3F-8046-B0C8-C066F9CCE99A}" srcOrd="5" destOrd="0" presId="urn:microsoft.com/office/officeart/2005/8/layout/chevron1"/>
    <dgm:cxn modelId="{415189CD-F03F-B642-AD56-CEDFE6D0732D}" type="presParOf" srcId="{6D5B323A-7B33-224D-A00F-BE6A65368637}" destId="{97337E04-1A69-C645-A38A-1503D7A1708C}" srcOrd="6" destOrd="0" presId="urn:microsoft.com/office/officeart/2005/8/layout/chevron1"/>
    <dgm:cxn modelId="{755070B0-B924-A946-A8B4-1638B0357086}" type="presParOf" srcId="{6D5B323A-7B33-224D-A00F-BE6A65368637}" destId="{9E7FB672-06E6-BA4A-ABBF-8ABA63CB8F5F}" srcOrd="7" destOrd="0" presId="urn:microsoft.com/office/officeart/2005/8/layout/chevron1"/>
    <dgm:cxn modelId="{B1CB46BD-7E1C-DE4D-B62C-8D5BE0EECE82}" type="presParOf" srcId="{6D5B323A-7B33-224D-A00F-BE6A65368637}" destId="{18D752EA-3AE9-FD44-84A5-AC549D3B8A1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B19F3-6A84-8F47-97D8-673DF7CC4DAE}">
      <dsp:nvSpPr>
        <dsp:cNvPr id="0" name=""/>
        <dsp:cNvSpPr/>
      </dsp:nvSpPr>
      <dsp:spPr>
        <a:xfrm>
          <a:off x="2530" y="1568946"/>
          <a:ext cx="2251769" cy="9007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Basic Hardware (MVP Sensor)</a:t>
          </a:r>
        </a:p>
      </dsp:txBody>
      <dsp:txXfrm>
        <a:off x="452884" y="1568946"/>
        <a:ext cx="1351062" cy="900707"/>
      </dsp:txXfrm>
    </dsp:sp>
    <dsp:sp modelId="{F982361B-AC80-1A42-8A86-298F20D3E003}">
      <dsp:nvSpPr>
        <dsp:cNvPr id="0" name=""/>
        <dsp:cNvSpPr/>
      </dsp:nvSpPr>
      <dsp:spPr>
        <a:xfrm>
          <a:off x="2029122" y="1568946"/>
          <a:ext cx="2251769" cy="9007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Portability</a:t>
          </a:r>
        </a:p>
      </dsp:txBody>
      <dsp:txXfrm>
        <a:off x="2479476" y="1568946"/>
        <a:ext cx="1351062" cy="900707"/>
      </dsp:txXfrm>
    </dsp:sp>
    <dsp:sp modelId="{4A7A31E9-42BA-3849-826D-A5A1592FD7D0}">
      <dsp:nvSpPr>
        <dsp:cNvPr id="0" name=""/>
        <dsp:cNvSpPr/>
      </dsp:nvSpPr>
      <dsp:spPr>
        <a:xfrm>
          <a:off x="4055715" y="1568946"/>
          <a:ext cx="2251769" cy="9007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Wireless Power Capabilities</a:t>
          </a:r>
        </a:p>
      </dsp:txBody>
      <dsp:txXfrm>
        <a:off x="4506069" y="1568946"/>
        <a:ext cx="1351062" cy="900707"/>
      </dsp:txXfrm>
    </dsp:sp>
    <dsp:sp modelId="{97337E04-1A69-C645-A38A-1503D7A1708C}">
      <dsp:nvSpPr>
        <dsp:cNvPr id="0" name=""/>
        <dsp:cNvSpPr/>
      </dsp:nvSpPr>
      <dsp:spPr>
        <a:xfrm>
          <a:off x="6082307" y="1568946"/>
          <a:ext cx="2251769" cy="9007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Bluetooth Interface with PC</a:t>
          </a:r>
        </a:p>
      </dsp:txBody>
      <dsp:txXfrm>
        <a:off x="6532661" y="1568946"/>
        <a:ext cx="1351062" cy="900707"/>
      </dsp:txXfrm>
    </dsp:sp>
    <dsp:sp modelId="{18D752EA-3AE9-FD44-84A5-AC549D3B8A1B}">
      <dsp:nvSpPr>
        <dsp:cNvPr id="0" name=""/>
        <dsp:cNvSpPr/>
      </dsp:nvSpPr>
      <dsp:spPr>
        <a:xfrm>
          <a:off x="8108900" y="1568946"/>
          <a:ext cx="2251769" cy="9007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Android Bluetooth App</a:t>
          </a:r>
        </a:p>
      </dsp:txBody>
      <dsp:txXfrm>
        <a:off x="8559254" y="1568946"/>
        <a:ext cx="1351062" cy="900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something on the right wavelengths on the IR spectroscopy.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7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up software aspects prior to arrival </a:t>
            </a:r>
            <a:r>
              <a:rPr lang="en-US"/>
              <a:t>of materials (3 weeks)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9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MVP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2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links to websites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85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12/13/2022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12/13/2022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m/ProductDetail/ROHM-Semiconductor/SIR-34ST3F?qs=4kLU8WoGk0sGjEX1Vu2vfA%3D%3D&amp;gclid=CjwKCAjw4c-ZBhAEEiwAZ105RSfJ9IrGMyPkW9onUSCs1OC_owyhzuGq_hfNIUlBkzsZiIp-j80ZSRoCvE8QAvD_Bw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parkfun.com/products/1435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Glucose Sensor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12/13/2022</a:t>
            </a:r>
          </a:p>
          <a:p>
            <a:r>
              <a:rPr lang="en-US" dirty="0"/>
              <a:t>Ibrahim Al-Akash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3.7 million people die from diabetes and high blood glucose levels</a:t>
            </a:r>
          </a:p>
          <a:p>
            <a:pPr lvl="1"/>
            <a:r>
              <a:rPr lang="en-US" dirty="0"/>
              <a:t>422 million diabetics around the world</a:t>
            </a:r>
          </a:p>
          <a:p>
            <a:pPr lvl="1"/>
            <a:r>
              <a:rPr lang="en-US" dirty="0"/>
              <a:t>1 in 11 people have diabetes</a:t>
            </a:r>
          </a:p>
          <a:p>
            <a:r>
              <a:rPr lang="en-US" dirty="0"/>
              <a:t>To effectively treat diabetics, patients must monitor glucose levels using current methods:</a:t>
            </a:r>
          </a:p>
          <a:p>
            <a:pPr lvl="1"/>
            <a:r>
              <a:rPr lang="en-US" dirty="0"/>
              <a:t>Invasive procedures that require implantation of a device</a:t>
            </a:r>
          </a:p>
          <a:p>
            <a:pPr lvl="1"/>
            <a:r>
              <a:rPr lang="en-US" dirty="0"/>
              <a:t>Painful finger prick tests produce a lot of waste and are not reusable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883D3-D6A1-40F0-B5FE-3E351ADB0E38}"/>
              </a:ext>
            </a:extLst>
          </p:cNvPr>
          <p:cNvSpPr txBox="1"/>
          <p:nvPr/>
        </p:nvSpPr>
        <p:spPr>
          <a:xfrm>
            <a:off x="1806716" y="4114800"/>
            <a:ext cx="8578567" cy="16382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200" dirty="0"/>
              <a:t>These methods require patients to actively monitor their glucose, which is inconvenient and reduces patient compliance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2703-A8AA-B083-E3B7-CE5D6752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2247900" cy="914401"/>
          </a:xfrm>
        </p:spPr>
        <p:txBody>
          <a:bodyPr/>
          <a:lstStyle/>
          <a:p>
            <a:r>
              <a:rPr lang="en-US" dirty="0"/>
              <a:t>Concept</a:t>
            </a:r>
          </a:p>
        </p:txBody>
      </p:sp>
      <p:pic>
        <p:nvPicPr>
          <p:cNvPr id="2050" name="Picture 2" descr="DEWALT Grayling Men's Denim Work Pants – DEWALT Footwear">
            <a:extLst>
              <a:ext uri="{FF2B5EF4-FFF2-40B4-BE49-F238E27FC236}">
                <a16:creationId xmlns:a16="http://schemas.microsoft.com/office/drawing/2014/main" id="{600C1885-2CB3-B361-7EFB-6EB4F40AD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100E8C-42F0-D2F7-1EA8-F6FDC42A7CE1}"/>
              </a:ext>
            </a:extLst>
          </p:cNvPr>
          <p:cNvSpPr txBox="1"/>
          <p:nvPr/>
        </p:nvSpPr>
        <p:spPr>
          <a:xfrm>
            <a:off x="3162300" y="2495550"/>
            <a:ext cx="121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ECA9B-F50E-DB30-06BD-3B4297248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1981200"/>
            <a:ext cx="3476625" cy="3476625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9FE40E2-96CD-F093-96F3-20E8964061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58382" y="1476866"/>
            <a:ext cx="589562" cy="419099"/>
          </a:xfrm>
          <a:prstGeom prst="curvedConnector3">
            <a:avLst>
              <a:gd name="adj1" fmla="val 62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0E70C6-4204-62E1-7E11-C44FE6660158}"/>
              </a:ext>
            </a:extLst>
          </p:cNvPr>
          <p:cNvSpPr txBox="1"/>
          <p:nvPr/>
        </p:nvSpPr>
        <p:spPr>
          <a:xfrm>
            <a:off x="4919662" y="783705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Embedded Sensor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B8489D-998A-2278-78A5-E67CBB6BBB36}"/>
              </a:ext>
            </a:extLst>
          </p:cNvPr>
          <p:cNvSpPr txBox="1"/>
          <p:nvPr/>
        </p:nvSpPr>
        <p:spPr>
          <a:xfrm>
            <a:off x="4957763" y="546636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Sensor Holster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516D8D-D89A-E350-D156-E657B4DE9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5" y="2057400"/>
            <a:ext cx="2590800" cy="3886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561D5E-F480-5FF7-8877-84EF3926BAE2}"/>
              </a:ext>
            </a:extLst>
          </p:cNvPr>
          <p:cNvSpPr txBox="1"/>
          <p:nvPr/>
        </p:nvSpPr>
        <p:spPr>
          <a:xfrm>
            <a:off x="7315200" y="2644170"/>
            <a:ext cx="121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=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C57EE57-4010-3D78-6F46-3A3FDF574E6A}"/>
              </a:ext>
            </a:extLst>
          </p:cNvPr>
          <p:cNvCxnSpPr/>
          <p:nvPr/>
        </p:nvCxnSpPr>
        <p:spPr>
          <a:xfrm rot="16200000" flipH="1">
            <a:off x="9079215" y="2017410"/>
            <a:ext cx="1729770" cy="914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4D99E4A-DB28-90E4-6EEA-736D25886B7E}"/>
              </a:ext>
            </a:extLst>
          </p:cNvPr>
          <p:cNvSpPr txBox="1"/>
          <p:nvPr/>
        </p:nvSpPr>
        <p:spPr>
          <a:xfrm>
            <a:off x="8124825" y="923925"/>
            <a:ext cx="272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Noninvasive Continuous Glucose Sensor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8AE4D7-498B-84EB-3856-1571452C324B}"/>
              </a:ext>
            </a:extLst>
          </p:cNvPr>
          <p:cNvSpPr txBox="1"/>
          <p:nvPr/>
        </p:nvSpPr>
        <p:spPr>
          <a:xfrm>
            <a:off x="8496300" y="1524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Sensing Mechanism:</a:t>
            </a:r>
          </a:p>
          <a:p>
            <a:r>
              <a:rPr lang="en-US" dirty="0"/>
              <a:t>NIR Reflectance Spectroscopy</a:t>
            </a:r>
          </a:p>
        </p:txBody>
      </p:sp>
    </p:spTree>
    <p:extLst>
      <p:ext uri="{BB962C8B-B14F-4D97-AF65-F5344CB8AC3E}">
        <p14:creationId xmlns:p14="http://schemas.microsoft.com/office/powerpoint/2010/main" val="416685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75290C48-90D2-C515-EEAC-EEC2ECF4F6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66" b="96438" l="9041" r="89041">
                        <a14:foregroundMark x1="39726" y1="89863" x2="58356" y2="93699"/>
                        <a14:foregroundMark x1="58356" y1="93699" x2="64384" y2="92329"/>
                        <a14:foregroundMark x1="47671" y1="96986" x2="57534" y2="95342"/>
                        <a14:foregroundMark x1="56164" y1="7671" x2="72603" y2="8767"/>
                        <a14:foregroundMark x1="61644" y1="3014" x2="66301" y2="2466"/>
                      </a14:backgroundRemoval>
                    </a14:imgEffect>
                  </a14:imgLayer>
                </a14:imgProps>
              </a:ext>
            </a:extLst>
          </a:blip>
          <a:srcRect l="14063"/>
          <a:stretch/>
        </p:blipFill>
        <p:spPr>
          <a:xfrm rot="5400000">
            <a:off x="4500561" y="38100"/>
            <a:ext cx="4190999" cy="48767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E6F45BE-D55D-15BB-719A-0FEA848467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92" b="98630" l="9041" r="89041">
                        <a14:foregroundMark x1="38082" y1="90685" x2="53973" y2="96164"/>
                        <a14:foregroundMark x1="53973" y1="96164" x2="69041" y2="95616"/>
                        <a14:foregroundMark x1="69041" y1="95616" x2="46027" y2="87397"/>
                        <a14:foregroundMark x1="46027" y1="87397" x2="43288" y2="87123"/>
                        <a14:foregroundMark x1="68767" y1="99178" x2="68767" y2="99178"/>
                        <a14:foregroundMark x1="60822" y1="8493" x2="57534" y2="6849"/>
                        <a14:foregroundMark x1="60822" y1="3014" x2="65479" y2="2192"/>
                      </a14:backgroundRemoval>
                    </a14:imgEffect>
                  </a14:imgLayer>
                </a14:imgProps>
              </a:ext>
            </a:extLst>
          </a:blip>
          <a:srcRect r="18235"/>
          <a:stretch/>
        </p:blipFill>
        <p:spPr>
          <a:xfrm rot="5400000">
            <a:off x="4462118" y="1885609"/>
            <a:ext cx="4267884" cy="52196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System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1EC3B5-F16F-54D8-55BB-3B0563D1C11B}"/>
              </a:ext>
            </a:extLst>
          </p:cNvPr>
          <p:cNvSpPr/>
          <p:nvPr/>
        </p:nvSpPr>
        <p:spPr>
          <a:xfrm>
            <a:off x="5260181" y="1685926"/>
            <a:ext cx="95250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36598-7F09-D312-14ED-252C2A5C5315}"/>
              </a:ext>
            </a:extLst>
          </p:cNvPr>
          <p:cNvSpPr txBox="1"/>
          <p:nvPr/>
        </p:nvSpPr>
        <p:spPr>
          <a:xfrm>
            <a:off x="196245" y="2021055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Clip bottom view</a:t>
            </a:r>
          </a:p>
          <a:p>
            <a:pPr algn="ctr"/>
            <a:r>
              <a:rPr lang="en-US" dirty="0"/>
              <a:t>(surface touching skin)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C920D9-43EB-5218-1DB6-21E8DFE25A7B}"/>
              </a:ext>
            </a:extLst>
          </p:cNvPr>
          <p:cNvSpPr/>
          <p:nvPr/>
        </p:nvSpPr>
        <p:spPr>
          <a:xfrm>
            <a:off x="6410325" y="1685926"/>
            <a:ext cx="95250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NIR Sensor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71D6A-217D-CA69-A702-4C742425A287}"/>
              </a:ext>
            </a:extLst>
          </p:cNvPr>
          <p:cNvSpPr txBox="1"/>
          <p:nvPr/>
        </p:nvSpPr>
        <p:spPr>
          <a:xfrm>
            <a:off x="114300" y="447788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Clip top view</a:t>
            </a:r>
          </a:p>
          <a:p>
            <a:pPr algn="ctr"/>
            <a:r>
              <a:rPr lang="en-US" dirty="0"/>
              <a:t>(surface touching garment)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76B12D3-009E-0E2E-BA61-5B86CAED3D43}"/>
              </a:ext>
            </a:extLst>
          </p:cNvPr>
          <p:cNvSpPr/>
          <p:nvPr/>
        </p:nvSpPr>
        <p:spPr>
          <a:xfrm>
            <a:off x="4418621" y="3817128"/>
            <a:ext cx="3238500" cy="144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EA6C8E-B6AD-29F4-3D83-5649D312661C}"/>
              </a:ext>
            </a:extLst>
          </p:cNvPr>
          <p:cNvSpPr/>
          <p:nvPr/>
        </p:nvSpPr>
        <p:spPr>
          <a:xfrm>
            <a:off x="6824662" y="5283531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Source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627449B-A860-5388-2F55-4ADEBDC38D4C}"/>
              </a:ext>
            </a:extLst>
          </p:cNvPr>
          <p:cNvSpPr/>
          <p:nvPr/>
        </p:nvSpPr>
        <p:spPr>
          <a:xfrm>
            <a:off x="7815262" y="4724147"/>
            <a:ext cx="1047749" cy="10477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QI Charger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AA86FB74-A3D7-E3B4-896E-18FE67AF4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959" y="1333500"/>
            <a:ext cx="7744082" cy="470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nip Diagonal Corner Rectangle 14">
            <a:extLst>
              <a:ext uri="{FF2B5EF4-FFF2-40B4-BE49-F238E27FC236}">
                <a16:creationId xmlns:a16="http://schemas.microsoft.com/office/drawing/2014/main" id="{D8EDAE10-C5D9-8B08-AF02-C2084EECB34A}"/>
              </a:ext>
            </a:extLst>
          </p:cNvPr>
          <p:cNvSpPr/>
          <p:nvPr/>
        </p:nvSpPr>
        <p:spPr>
          <a:xfrm>
            <a:off x="914400" y="1454183"/>
            <a:ext cx="4152900" cy="533400"/>
          </a:xfrm>
          <a:prstGeom prst="snip2Diag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Acquisition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4686300" cy="914401"/>
          </a:xfrm>
        </p:spPr>
        <p:txBody>
          <a:bodyPr/>
          <a:lstStyle/>
          <a:p>
            <a:r>
              <a:rPr lang="en-US" dirty="0"/>
              <a:t>Flow Chart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88D2F9-E2BE-807D-3784-B77950B3230C}"/>
              </a:ext>
            </a:extLst>
          </p:cNvPr>
          <p:cNvGrpSpPr/>
          <p:nvPr/>
        </p:nvGrpSpPr>
        <p:grpSpPr>
          <a:xfrm>
            <a:off x="950807" y="2088670"/>
            <a:ext cx="3604807" cy="1494676"/>
            <a:chOff x="287521" y="1879586"/>
            <a:chExt cx="5808479" cy="2197114"/>
          </a:xfrm>
        </p:grpSpPr>
        <p:pic>
          <p:nvPicPr>
            <p:cNvPr id="1026" name="Picture 2" descr="Skin: The Human Body's Largest Organ | Live Science">
              <a:extLst>
                <a:ext uri="{FF2B5EF4-FFF2-40B4-BE49-F238E27FC236}">
                  <a16:creationId xmlns:a16="http://schemas.microsoft.com/office/drawing/2014/main" id="{23A2CE0C-E7F6-4A09-FF80-233F2603D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5441" y="2362200"/>
              <a:ext cx="2570559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nfrared Obstacle Detector for Less Than $1 — Maker Portal">
              <a:extLst>
                <a:ext uri="{FF2B5EF4-FFF2-40B4-BE49-F238E27FC236}">
                  <a16:creationId xmlns:a16="http://schemas.microsoft.com/office/drawing/2014/main" id="{DC8519EF-C311-C4AA-20C6-D68EAFF1DC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62167" b="59444"/>
            <a:stretch/>
          </p:blipFill>
          <p:spPr bwMode="auto">
            <a:xfrm>
              <a:off x="419100" y="1879586"/>
              <a:ext cx="1859972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Curved Connector 6">
              <a:extLst>
                <a:ext uri="{FF2B5EF4-FFF2-40B4-BE49-F238E27FC236}">
                  <a16:creationId xmlns:a16="http://schemas.microsoft.com/office/drawing/2014/main" id="{32AF4CA2-48D6-D0ED-A6CF-588FE174DC9A}"/>
                </a:ext>
              </a:extLst>
            </p:cNvPr>
            <p:cNvCxnSpPr>
              <a:cxnSpLocks/>
            </p:cNvCxnSpPr>
            <p:nvPr/>
          </p:nvCxnSpPr>
          <p:spPr>
            <a:xfrm>
              <a:off x="2281237" y="2520943"/>
              <a:ext cx="1244204" cy="412757"/>
            </a:xfrm>
            <a:prstGeom prst="curvedConnector3">
              <a:avLst>
                <a:gd name="adj1" fmla="val 53868"/>
              </a:avLst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4" descr="Infrared Obstacle Detector for Less Than $1 — Maker Portal">
              <a:extLst>
                <a:ext uri="{FF2B5EF4-FFF2-40B4-BE49-F238E27FC236}">
                  <a16:creationId xmlns:a16="http://schemas.microsoft.com/office/drawing/2014/main" id="{BB748B43-4D8B-5CD3-2169-3E06BF6810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669" r="62167" b="16666"/>
            <a:stretch/>
          </p:blipFill>
          <p:spPr bwMode="auto">
            <a:xfrm>
              <a:off x="287521" y="3086706"/>
              <a:ext cx="1859972" cy="887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DE4D78A7-789E-E0C6-CC41-C08FD91522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7493" y="3201824"/>
              <a:ext cx="1244204" cy="412757"/>
            </a:xfrm>
            <a:prstGeom prst="curvedConnector3">
              <a:avLst>
                <a:gd name="adj1" fmla="val 53868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3A4AFB91-6F89-4564-9F92-0A965615F1D9}"/>
              </a:ext>
            </a:extLst>
          </p:cNvPr>
          <p:cNvSpPr/>
          <p:nvPr/>
        </p:nvSpPr>
        <p:spPr>
          <a:xfrm>
            <a:off x="684107" y="1453192"/>
            <a:ext cx="533400" cy="533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Snip Diagonal Corner Rectangle 15">
            <a:extLst>
              <a:ext uri="{FF2B5EF4-FFF2-40B4-BE49-F238E27FC236}">
                <a16:creationId xmlns:a16="http://schemas.microsoft.com/office/drawing/2014/main" id="{DD0BC097-18FD-64A5-0A24-75A3B1D703A9}"/>
              </a:ext>
            </a:extLst>
          </p:cNvPr>
          <p:cNvSpPr/>
          <p:nvPr/>
        </p:nvSpPr>
        <p:spPr>
          <a:xfrm>
            <a:off x="6248400" y="1372591"/>
            <a:ext cx="4152900" cy="533400"/>
          </a:xfrm>
          <a:prstGeom prst="snip2Diag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Processing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F75DE19-EB00-AB5F-31D5-8F6FF6048CC7}"/>
              </a:ext>
            </a:extLst>
          </p:cNvPr>
          <p:cNvSpPr/>
          <p:nvPr/>
        </p:nvSpPr>
        <p:spPr>
          <a:xfrm>
            <a:off x="6018107" y="1371600"/>
            <a:ext cx="533400" cy="533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30" name="Picture 6" descr="The FT-IR spectrum of glucose, vinly palmitate and reaction products. |  Download Scientific Diagram">
            <a:extLst>
              <a:ext uri="{FF2B5EF4-FFF2-40B4-BE49-F238E27FC236}">
                <a16:creationId xmlns:a16="http://schemas.microsoft.com/office/drawing/2014/main" id="{6E46EDC7-DC92-EF75-C732-73A4767C4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062901"/>
            <a:ext cx="2883427" cy="168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nip Diagonal Corner Rectangle 23">
            <a:extLst>
              <a:ext uri="{FF2B5EF4-FFF2-40B4-BE49-F238E27FC236}">
                <a16:creationId xmlns:a16="http://schemas.microsoft.com/office/drawing/2014/main" id="{255B12C6-E9EE-E979-5972-5ECDB729FEBD}"/>
              </a:ext>
            </a:extLst>
          </p:cNvPr>
          <p:cNvSpPr/>
          <p:nvPr/>
        </p:nvSpPr>
        <p:spPr>
          <a:xfrm>
            <a:off x="914400" y="3849091"/>
            <a:ext cx="4152900" cy="533400"/>
          </a:xfrm>
          <a:prstGeom prst="snip2Diag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Calibration/Training Regression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545206-0D3D-5B6C-E9B1-FE8AC89762F6}"/>
              </a:ext>
            </a:extLst>
          </p:cNvPr>
          <p:cNvSpPr/>
          <p:nvPr/>
        </p:nvSpPr>
        <p:spPr>
          <a:xfrm>
            <a:off x="684107" y="3848100"/>
            <a:ext cx="533400" cy="533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32" name="Picture 8" descr="Artificial intelligence, machine learning, magnifying glass, ml,  prediction, smart icon - Download on Iconfinder">
            <a:extLst>
              <a:ext uri="{FF2B5EF4-FFF2-40B4-BE49-F238E27FC236}">
                <a16:creationId xmlns:a16="http://schemas.microsoft.com/office/drawing/2014/main" id="{7A9ED307-EC4E-43E3-C1D0-EC0B6D6F3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96" y="4667282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nip Diagonal Corner Rectangle 25">
            <a:extLst>
              <a:ext uri="{FF2B5EF4-FFF2-40B4-BE49-F238E27FC236}">
                <a16:creationId xmlns:a16="http://schemas.microsoft.com/office/drawing/2014/main" id="{2EDB0EBD-C8F3-DA46-98D7-1F9B34E8944D}"/>
              </a:ext>
            </a:extLst>
          </p:cNvPr>
          <p:cNvSpPr/>
          <p:nvPr/>
        </p:nvSpPr>
        <p:spPr>
          <a:xfrm>
            <a:off x="6251497" y="3849091"/>
            <a:ext cx="4152900" cy="533400"/>
          </a:xfrm>
          <a:prstGeom prst="snip2Diag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Classify BGL and Report Values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E1676C-FFDB-6CC7-CE15-4F1761E99713}"/>
              </a:ext>
            </a:extLst>
          </p:cNvPr>
          <p:cNvSpPr/>
          <p:nvPr/>
        </p:nvSpPr>
        <p:spPr>
          <a:xfrm>
            <a:off x="6021204" y="3848100"/>
            <a:ext cx="533400" cy="533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0493E7-72C5-0B8D-AF30-B7EAC8D2D920}"/>
              </a:ext>
            </a:extLst>
          </p:cNvPr>
          <p:cNvSpPr/>
          <p:nvPr/>
        </p:nvSpPr>
        <p:spPr>
          <a:xfrm>
            <a:off x="6248400" y="4667282"/>
            <a:ext cx="4038600" cy="142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8976EF-7B54-420D-D3DB-37E59BBE1904}"/>
              </a:ext>
            </a:extLst>
          </p:cNvPr>
          <p:cNvSpPr txBox="1"/>
          <p:nvPr/>
        </p:nvSpPr>
        <p:spPr>
          <a:xfrm>
            <a:off x="6551507" y="4762500"/>
            <a:ext cx="247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Glucose Dashboard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02F369A-A23F-D74F-B1FB-0BC627192B4F}"/>
              </a:ext>
            </a:extLst>
          </p:cNvPr>
          <p:cNvSpPr/>
          <p:nvPr/>
        </p:nvSpPr>
        <p:spPr>
          <a:xfrm>
            <a:off x="8843930" y="5047259"/>
            <a:ext cx="876300" cy="8763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140mg/dL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622E30-FE3E-6120-7E3A-CC43F14EA4C6}"/>
              </a:ext>
            </a:extLst>
          </p:cNvPr>
          <p:cNvSpPr txBox="1"/>
          <p:nvPr/>
        </p:nvSpPr>
        <p:spPr>
          <a:xfrm>
            <a:off x="6551507" y="5300743"/>
            <a:ext cx="21352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Healthy</a:t>
            </a:r>
          </a:p>
        </p:txBody>
      </p:sp>
    </p:spTree>
    <p:extLst>
      <p:ext uri="{BB962C8B-B14F-4D97-AF65-F5344CB8AC3E}">
        <p14:creationId xmlns:p14="http://schemas.microsoft.com/office/powerpoint/2010/main" val="379803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57C3EE45-02AA-8477-6E07-DAB83315E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179557"/>
              </p:ext>
            </p:extLst>
          </p:nvPr>
        </p:nvGraphicFramePr>
        <p:xfrm>
          <a:off x="6181225" y="2373628"/>
          <a:ext cx="5791200" cy="259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15616388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504419226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84978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92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Pocket Beagle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140-230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34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54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 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6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HT16K33 7SEG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25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00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50862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100F085-05A9-10B8-3BFC-B7AB5B242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66900"/>
            <a:ext cx="5687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8B92-DB32-CA70-4780-3AED36B3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270638B-A09E-2297-6A1B-F7EFA2D23A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7259831"/>
              </p:ext>
            </p:extLst>
          </p:nvPr>
        </p:nvGraphicFramePr>
        <p:xfrm>
          <a:off x="914400" y="693420"/>
          <a:ext cx="103632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639F57-533E-39E1-DD60-9E92FABD6F1F}"/>
              </a:ext>
            </a:extLst>
          </p:cNvPr>
          <p:cNvSpPr txBox="1"/>
          <p:nvPr/>
        </p:nvSpPr>
        <p:spPr>
          <a:xfrm>
            <a:off x="609600" y="3314700"/>
            <a:ext cx="2209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NIR Sensor circuit integrated with PB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Powered by basic USB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Button to start sensing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LEDs to indicate readings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Screen to display numerical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CD1451-0603-2AB8-9717-F2BA0E4D8746}"/>
              </a:ext>
            </a:extLst>
          </p:cNvPr>
          <p:cNvSpPr txBox="1"/>
          <p:nvPr/>
        </p:nvSpPr>
        <p:spPr>
          <a:xfrm>
            <a:off x="2813304" y="33147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Powered by USB battery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49C60-FB41-460F-411B-136084F1250C}"/>
              </a:ext>
            </a:extLst>
          </p:cNvPr>
          <p:cNvSpPr txBox="1"/>
          <p:nvPr/>
        </p:nvSpPr>
        <p:spPr>
          <a:xfrm>
            <a:off x="4895090" y="3314699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Powered by LiPo batteries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Include QI coils with charging circuit to recharge LiPo batteries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B77278-37C6-F153-461D-52FD401D137E}"/>
              </a:ext>
            </a:extLst>
          </p:cNvPr>
          <p:cNvSpPr txBox="1"/>
          <p:nvPr/>
        </p:nvSpPr>
        <p:spPr>
          <a:xfrm>
            <a:off x="6891529" y="3314698"/>
            <a:ext cx="20482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Initiate sensing and transmit data to PC via Bluetooth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701FF3-7ABF-E747-FA9A-A7B550656711}"/>
              </a:ext>
            </a:extLst>
          </p:cNvPr>
          <p:cNvSpPr txBox="1"/>
          <p:nvPr/>
        </p:nvSpPr>
        <p:spPr>
          <a:xfrm>
            <a:off x="9003794" y="3314697"/>
            <a:ext cx="23500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Develop finished smartphone application with interface to initiate sensing and view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Store data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View trends and send notifications highlighting progress</a:t>
            </a:r>
          </a:p>
        </p:txBody>
      </p:sp>
    </p:spTree>
    <p:extLst>
      <p:ext uri="{BB962C8B-B14F-4D97-AF65-F5344CB8AC3E}">
        <p14:creationId xmlns:p14="http://schemas.microsoft.com/office/powerpoint/2010/main" val="76147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753550"/>
              </p:ext>
            </p:extLst>
          </p:nvPr>
        </p:nvGraphicFramePr>
        <p:xfrm>
          <a:off x="609600" y="1219200"/>
          <a:ext cx="10972800" cy="5323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NIR LED 950nm (Mouser Part #755-SIR-34ST3F)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40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NIR Sensor (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SparkFun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 Spectral Sensor Breakout)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$27.95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HT16K33 7-Segment Display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Included in Class Kit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56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 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Included in Class Kit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84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Yellow 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Included in Class Kit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660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Green 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Included in Class Kit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4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Included in Class Kit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03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PocketBeagle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Included in Class Kit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630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$28.82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391</Words>
  <Application>Microsoft Office PowerPoint</Application>
  <PresentationFormat>Widescreen</PresentationFormat>
  <Paragraphs>120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Diamond Grid 16x9</vt:lpstr>
      <vt:lpstr>ENGI 301  Glucose Sensor Proposal</vt:lpstr>
      <vt:lpstr>Background Information</vt:lpstr>
      <vt:lpstr>Concept</vt:lpstr>
      <vt:lpstr>Concept System</vt:lpstr>
      <vt:lpstr>System Block Diagram</vt:lpstr>
      <vt:lpstr>Flow Chart</vt:lpstr>
      <vt:lpstr>Power Block Diagram</vt:lpstr>
      <vt:lpstr>Roadmap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Ibrahim Al-Akash</cp:lastModifiedBy>
  <cp:revision>414</cp:revision>
  <dcterms:created xsi:type="dcterms:W3CDTF">2018-01-09T20:24:50Z</dcterms:created>
  <dcterms:modified xsi:type="dcterms:W3CDTF">2022-12-14T01:42:21Z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