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61" r:id="rId2"/>
    <p:sldId id="367" r:id="rId3"/>
    <p:sldId id="371" r:id="rId4"/>
    <p:sldId id="368" r:id="rId5"/>
    <p:sldId id="377" r:id="rId6"/>
    <p:sldId id="376" r:id="rId7"/>
    <p:sldId id="370" r:id="rId8"/>
    <p:sldId id="378" r:id="rId9"/>
    <p:sldId id="36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38" autoAdjust="0"/>
    <p:restoredTop sz="93625" autoAdjust="0"/>
  </p:normalViewPr>
  <p:slideViewPr>
    <p:cSldViewPr>
      <p:cViewPr varScale="1">
        <p:scale>
          <a:sx n="105" d="100"/>
          <a:sy n="105" d="100"/>
        </p:scale>
        <p:origin x="760" y="184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2" d="100"/>
          <a:sy n="82" d="100"/>
        </p:scale>
        <p:origin x="3852" y="78"/>
      </p:cViewPr>
      <p:guideLst/>
    </p:cSldViewPr>
  </p:notesViewPr>
  <p:gridSpacing cx="38100" cy="3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CE152B0-8789-9048-9FED-5D4AE205E12A}" type="doc">
      <dgm:prSet loTypeId="urn:microsoft.com/office/officeart/2005/8/layout/chevron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89A9A3B-DCB7-C042-BD73-E741553F395E}">
      <dgm:prSet phldrT="[Text]" custT="1"/>
      <dgm:spPr/>
      <dgm:t>
        <a:bodyPr/>
        <a:lstStyle/>
        <a:p>
          <a:r>
            <a:rPr lang="en-US" sz="1400" dirty="0"/>
            <a:t>Basic Hardware (MVP Sensor)</a:t>
          </a:r>
        </a:p>
      </dgm:t>
    </dgm:pt>
    <dgm:pt modelId="{CAF62F2D-BC4C-7F42-A634-080EE981D2FB}" type="parTrans" cxnId="{955DA471-3CF8-034F-8ECD-C6F52966E574}">
      <dgm:prSet/>
      <dgm:spPr/>
      <dgm:t>
        <a:bodyPr/>
        <a:lstStyle/>
        <a:p>
          <a:endParaRPr lang="en-US" sz="1600"/>
        </a:p>
      </dgm:t>
    </dgm:pt>
    <dgm:pt modelId="{7C2AFD25-4265-0045-B5CD-FB067BBB0E5C}" type="sibTrans" cxnId="{955DA471-3CF8-034F-8ECD-C6F52966E574}">
      <dgm:prSet/>
      <dgm:spPr/>
      <dgm:t>
        <a:bodyPr/>
        <a:lstStyle/>
        <a:p>
          <a:endParaRPr lang="en-US" sz="1600"/>
        </a:p>
      </dgm:t>
    </dgm:pt>
    <dgm:pt modelId="{69CA29F0-E102-D646-AA7B-F0FF843CA5BE}">
      <dgm:prSet phldrT="[Text]" custT="1"/>
      <dgm:spPr/>
      <dgm:t>
        <a:bodyPr/>
        <a:lstStyle/>
        <a:p>
          <a:r>
            <a:rPr lang="en-US" sz="1400" dirty="0"/>
            <a:t>Portability</a:t>
          </a:r>
        </a:p>
      </dgm:t>
    </dgm:pt>
    <dgm:pt modelId="{252B880B-88A0-A848-A0CC-0402B39EB1BD}" type="parTrans" cxnId="{79DB3017-52F9-824E-8B55-82E1A5D766CD}">
      <dgm:prSet/>
      <dgm:spPr/>
      <dgm:t>
        <a:bodyPr/>
        <a:lstStyle/>
        <a:p>
          <a:endParaRPr lang="en-US" sz="1600"/>
        </a:p>
      </dgm:t>
    </dgm:pt>
    <dgm:pt modelId="{96A1486B-99AE-2C4B-A534-966DFB0AEBB0}" type="sibTrans" cxnId="{79DB3017-52F9-824E-8B55-82E1A5D766CD}">
      <dgm:prSet/>
      <dgm:spPr/>
      <dgm:t>
        <a:bodyPr/>
        <a:lstStyle/>
        <a:p>
          <a:endParaRPr lang="en-US" sz="1600"/>
        </a:p>
      </dgm:t>
    </dgm:pt>
    <dgm:pt modelId="{14173873-E66F-A140-8795-546B218C3528}">
      <dgm:prSet phldrT="[Text]" custT="1"/>
      <dgm:spPr/>
      <dgm:t>
        <a:bodyPr/>
        <a:lstStyle/>
        <a:p>
          <a:r>
            <a:rPr lang="en-US" sz="1400" dirty="0"/>
            <a:t>Wireless Power Capabilities</a:t>
          </a:r>
        </a:p>
      </dgm:t>
    </dgm:pt>
    <dgm:pt modelId="{B8C4778B-03BF-5141-B880-D286C94F343D}" type="parTrans" cxnId="{E6C55AA9-134F-0D4D-B873-0C8129D2AC12}">
      <dgm:prSet/>
      <dgm:spPr/>
      <dgm:t>
        <a:bodyPr/>
        <a:lstStyle/>
        <a:p>
          <a:endParaRPr lang="en-US" sz="1600"/>
        </a:p>
      </dgm:t>
    </dgm:pt>
    <dgm:pt modelId="{54EE50D8-9B7A-4348-AA58-293DFD6B8B05}" type="sibTrans" cxnId="{E6C55AA9-134F-0D4D-B873-0C8129D2AC12}">
      <dgm:prSet/>
      <dgm:spPr/>
      <dgm:t>
        <a:bodyPr/>
        <a:lstStyle/>
        <a:p>
          <a:endParaRPr lang="en-US" sz="1600"/>
        </a:p>
      </dgm:t>
    </dgm:pt>
    <dgm:pt modelId="{0C388CBE-E413-9648-8B87-BAC796A5790F}">
      <dgm:prSet custT="1"/>
      <dgm:spPr/>
      <dgm:t>
        <a:bodyPr/>
        <a:lstStyle/>
        <a:p>
          <a:pPr rtl="0"/>
          <a:r>
            <a:rPr lang="en-US" sz="1400" dirty="0"/>
            <a:t>Bluetooth Interface with PC</a:t>
          </a:r>
        </a:p>
      </dgm:t>
    </dgm:pt>
    <dgm:pt modelId="{38A62BED-D9F9-9345-89CC-A7FB975538BF}" type="parTrans" cxnId="{266F26C4-A564-C740-AFB8-CFC2D5B832B7}">
      <dgm:prSet/>
      <dgm:spPr/>
      <dgm:t>
        <a:bodyPr/>
        <a:lstStyle/>
        <a:p>
          <a:endParaRPr lang="en-US" sz="1600"/>
        </a:p>
      </dgm:t>
    </dgm:pt>
    <dgm:pt modelId="{0088C254-DF50-EC4E-A5C4-F47B706BA11E}" type="sibTrans" cxnId="{266F26C4-A564-C740-AFB8-CFC2D5B832B7}">
      <dgm:prSet/>
      <dgm:spPr/>
      <dgm:t>
        <a:bodyPr/>
        <a:lstStyle/>
        <a:p>
          <a:endParaRPr lang="en-US" sz="1600"/>
        </a:p>
      </dgm:t>
    </dgm:pt>
    <dgm:pt modelId="{42DD7588-E429-FD4F-BF0F-7C68A6B16086}">
      <dgm:prSet custT="1"/>
      <dgm:spPr/>
      <dgm:t>
        <a:bodyPr/>
        <a:lstStyle/>
        <a:p>
          <a:r>
            <a:rPr lang="en-US" sz="1400" dirty="0"/>
            <a:t>Android Bluetooth App</a:t>
          </a:r>
        </a:p>
      </dgm:t>
    </dgm:pt>
    <dgm:pt modelId="{A4AC9188-3B95-124C-BD1B-53826E0DCC67}" type="parTrans" cxnId="{CAF6C2D2-25FA-E947-B000-C312CB927BBC}">
      <dgm:prSet/>
      <dgm:spPr/>
      <dgm:t>
        <a:bodyPr/>
        <a:lstStyle/>
        <a:p>
          <a:endParaRPr lang="en-US" sz="1600"/>
        </a:p>
      </dgm:t>
    </dgm:pt>
    <dgm:pt modelId="{0D4C55D8-CC6B-B049-8569-418CC2E9576C}" type="sibTrans" cxnId="{CAF6C2D2-25FA-E947-B000-C312CB927BBC}">
      <dgm:prSet/>
      <dgm:spPr/>
      <dgm:t>
        <a:bodyPr/>
        <a:lstStyle/>
        <a:p>
          <a:endParaRPr lang="en-US" sz="1600"/>
        </a:p>
      </dgm:t>
    </dgm:pt>
    <dgm:pt modelId="{6D5B323A-7B33-224D-A00F-BE6A65368637}" type="pres">
      <dgm:prSet presAssocID="{ACE152B0-8789-9048-9FED-5D4AE205E12A}" presName="Name0" presStyleCnt="0">
        <dgm:presLayoutVars>
          <dgm:dir/>
          <dgm:animLvl val="lvl"/>
          <dgm:resizeHandles val="exact"/>
        </dgm:presLayoutVars>
      </dgm:prSet>
      <dgm:spPr/>
    </dgm:pt>
    <dgm:pt modelId="{F79B19F3-6A84-8F47-97D8-673DF7CC4DAE}" type="pres">
      <dgm:prSet presAssocID="{089A9A3B-DCB7-C042-BD73-E741553F395E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AB0D9112-7599-1B4C-A91A-210E1BAE8C35}" type="pres">
      <dgm:prSet presAssocID="{7C2AFD25-4265-0045-B5CD-FB067BBB0E5C}" presName="parTxOnlySpace" presStyleCnt="0"/>
      <dgm:spPr/>
    </dgm:pt>
    <dgm:pt modelId="{F982361B-AC80-1A42-8A86-298F20D3E003}" type="pres">
      <dgm:prSet presAssocID="{69CA29F0-E102-D646-AA7B-F0FF843CA5BE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E219CA51-86CE-7041-8C2F-4EECEB625BCA}" type="pres">
      <dgm:prSet presAssocID="{96A1486B-99AE-2C4B-A534-966DFB0AEBB0}" presName="parTxOnlySpace" presStyleCnt="0"/>
      <dgm:spPr/>
    </dgm:pt>
    <dgm:pt modelId="{4A7A31E9-42BA-3849-826D-A5A1592FD7D0}" type="pres">
      <dgm:prSet presAssocID="{14173873-E66F-A140-8795-546B218C3528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7588E6DA-AF3F-8046-B0C8-C066F9CCE99A}" type="pres">
      <dgm:prSet presAssocID="{54EE50D8-9B7A-4348-AA58-293DFD6B8B05}" presName="parTxOnlySpace" presStyleCnt="0"/>
      <dgm:spPr/>
    </dgm:pt>
    <dgm:pt modelId="{97337E04-1A69-C645-A38A-1503D7A1708C}" type="pres">
      <dgm:prSet presAssocID="{0C388CBE-E413-9648-8B87-BAC796A5790F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9E7FB672-06E6-BA4A-ABBF-8ABA63CB8F5F}" type="pres">
      <dgm:prSet presAssocID="{0088C254-DF50-EC4E-A5C4-F47B706BA11E}" presName="parTxOnlySpace" presStyleCnt="0"/>
      <dgm:spPr/>
    </dgm:pt>
    <dgm:pt modelId="{18D752EA-3AE9-FD44-84A5-AC549D3B8A1B}" type="pres">
      <dgm:prSet presAssocID="{42DD7588-E429-FD4F-BF0F-7C68A6B16086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79DB3017-52F9-824E-8B55-82E1A5D766CD}" srcId="{ACE152B0-8789-9048-9FED-5D4AE205E12A}" destId="{69CA29F0-E102-D646-AA7B-F0FF843CA5BE}" srcOrd="1" destOrd="0" parTransId="{252B880B-88A0-A848-A0CC-0402B39EB1BD}" sibTransId="{96A1486B-99AE-2C4B-A534-966DFB0AEBB0}"/>
    <dgm:cxn modelId="{B816F535-C194-0045-8683-1E4C35575E4E}" type="presOf" srcId="{14173873-E66F-A140-8795-546B218C3528}" destId="{4A7A31E9-42BA-3849-826D-A5A1592FD7D0}" srcOrd="0" destOrd="0" presId="urn:microsoft.com/office/officeart/2005/8/layout/chevron1"/>
    <dgm:cxn modelId="{1E561B3E-F0EE-5744-8B9D-B78CEA6CDA89}" type="presOf" srcId="{42DD7588-E429-FD4F-BF0F-7C68A6B16086}" destId="{18D752EA-3AE9-FD44-84A5-AC549D3B8A1B}" srcOrd="0" destOrd="0" presId="urn:microsoft.com/office/officeart/2005/8/layout/chevron1"/>
    <dgm:cxn modelId="{21EF5544-8441-844F-8D7A-77D4F583380E}" type="presOf" srcId="{0C388CBE-E413-9648-8B87-BAC796A5790F}" destId="{97337E04-1A69-C645-A38A-1503D7A1708C}" srcOrd="0" destOrd="0" presId="urn:microsoft.com/office/officeart/2005/8/layout/chevron1"/>
    <dgm:cxn modelId="{955DA471-3CF8-034F-8ECD-C6F52966E574}" srcId="{ACE152B0-8789-9048-9FED-5D4AE205E12A}" destId="{089A9A3B-DCB7-C042-BD73-E741553F395E}" srcOrd="0" destOrd="0" parTransId="{CAF62F2D-BC4C-7F42-A634-080EE981D2FB}" sibTransId="{7C2AFD25-4265-0045-B5CD-FB067BBB0E5C}"/>
    <dgm:cxn modelId="{784D7181-A73C-4E4F-A67E-681549684DBC}" type="presOf" srcId="{089A9A3B-DCB7-C042-BD73-E741553F395E}" destId="{F79B19F3-6A84-8F47-97D8-673DF7CC4DAE}" srcOrd="0" destOrd="0" presId="urn:microsoft.com/office/officeart/2005/8/layout/chevron1"/>
    <dgm:cxn modelId="{68C2DF8B-952A-8049-B05A-F98B2A149499}" type="presOf" srcId="{69CA29F0-E102-D646-AA7B-F0FF843CA5BE}" destId="{F982361B-AC80-1A42-8A86-298F20D3E003}" srcOrd="0" destOrd="0" presId="urn:microsoft.com/office/officeart/2005/8/layout/chevron1"/>
    <dgm:cxn modelId="{F3093C96-0E09-EA42-8170-D6D26F7B1523}" type="presOf" srcId="{ACE152B0-8789-9048-9FED-5D4AE205E12A}" destId="{6D5B323A-7B33-224D-A00F-BE6A65368637}" srcOrd="0" destOrd="0" presId="urn:microsoft.com/office/officeart/2005/8/layout/chevron1"/>
    <dgm:cxn modelId="{E6C55AA9-134F-0D4D-B873-0C8129D2AC12}" srcId="{ACE152B0-8789-9048-9FED-5D4AE205E12A}" destId="{14173873-E66F-A140-8795-546B218C3528}" srcOrd="2" destOrd="0" parTransId="{B8C4778B-03BF-5141-B880-D286C94F343D}" sibTransId="{54EE50D8-9B7A-4348-AA58-293DFD6B8B05}"/>
    <dgm:cxn modelId="{266F26C4-A564-C740-AFB8-CFC2D5B832B7}" srcId="{ACE152B0-8789-9048-9FED-5D4AE205E12A}" destId="{0C388CBE-E413-9648-8B87-BAC796A5790F}" srcOrd="3" destOrd="0" parTransId="{38A62BED-D9F9-9345-89CC-A7FB975538BF}" sibTransId="{0088C254-DF50-EC4E-A5C4-F47B706BA11E}"/>
    <dgm:cxn modelId="{CAF6C2D2-25FA-E947-B000-C312CB927BBC}" srcId="{ACE152B0-8789-9048-9FED-5D4AE205E12A}" destId="{42DD7588-E429-FD4F-BF0F-7C68A6B16086}" srcOrd="4" destOrd="0" parTransId="{A4AC9188-3B95-124C-BD1B-53826E0DCC67}" sibTransId="{0D4C55D8-CC6B-B049-8569-418CC2E9576C}"/>
    <dgm:cxn modelId="{638C3332-4E81-6B46-A8ED-7B016B17FB4F}" type="presParOf" srcId="{6D5B323A-7B33-224D-A00F-BE6A65368637}" destId="{F79B19F3-6A84-8F47-97D8-673DF7CC4DAE}" srcOrd="0" destOrd="0" presId="urn:microsoft.com/office/officeart/2005/8/layout/chevron1"/>
    <dgm:cxn modelId="{56D452EA-EA4B-0646-A43F-F27B3CDAE90B}" type="presParOf" srcId="{6D5B323A-7B33-224D-A00F-BE6A65368637}" destId="{AB0D9112-7599-1B4C-A91A-210E1BAE8C35}" srcOrd="1" destOrd="0" presId="urn:microsoft.com/office/officeart/2005/8/layout/chevron1"/>
    <dgm:cxn modelId="{409C3A43-7029-FF42-A07D-0B7CC62ACCF6}" type="presParOf" srcId="{6D5B323A-7B33-224D-A00F-BE6A65368637}" destId="{F982361B-AC80-1A42-8A86-298F20D3E003}" srcOrd="2" destOrd="0" presId="urn:microsoft.com/office/officeart/2005/8/layout/chevron1"/>
    <dgm:cxn modelId="{2B182360-8892-8442-9E67-4D1EC52F7AE1}" type="presParOf" srcId="{6D5B323A-7B33-224D-A00F-BE6A65368637}" destId="{E219CA51-86CE-7041-8C2F-4EECEB625BCA}" srcOrd="3" destOrd="0" presId="urn:microsoft.com/office/officeart/2005/8/layout/chevron1"/>
    <dgm:cxn modelId="{35C0CA0D-F301-F74D-B381-E0B6CAA5799A}" type="presParOf" srcId="{6D5B323A-7B33-224D-A00F-BE6A65368637}" destId="{4A7A31E9-42BA-3849-826D-A5A1592FD7D0}" srcOrd="4" destOrd="0" presId="urn:microsoft.com/office/officeart/2005/8/layout/chevron1"/>
    <dgm:cxn modelId="{462892BC-7323-6A47-A8E5-224738D6001C}" type="presParOf" srcId="{6D5B323A-7B33-224D-A00F-BE6A65368637}" destId="{7588E6DA-AF3F-8046-B0C8-C066F9CCE99A}" srcOrd="5" destOrd="0" presId="urn:microsoft.com/office/officeart/2005/8/layout/chevron1"/>
    <dgm:cxn modelId="{415189CD-F03F-B642-AD56-CEDFE6D0732D}" type="presParOf" srcId="{6D5B323A-7B33-224D-A00F-BE6A65368637}" destId="{97337E04-1A69-C645-A38A-1503D7A1708C}" srcOrd="6" destOrd="0" presId="urn:microsoft.com/office/officeart/2005/8/layout/chevron1"/>
    <dgm:cxn modelId="{755070B0-B924-A946-A8B4-1638B0357086}" type="presParOf" srcId="{6D5B323A-7B33-224D-A00F-BE6A65368637}" destId="{9E7FB672-06E6-BA4A-ABBF-8ABA63CB8F5F}" srcOrd="7" destOrd="0" presId="urn:microsoft.com/office/officeart/2005/8/layout/chevron1"/>
    <dgm:cxn modelId="{B1CB46BD-7E1C-DE4D-B62C-8D5BE0EECE82}" type="presParOf" srcId="{6D5B323A-7B33-224D-A00F-BE6A65368637}" destId="{18D752EA-3AE9-FD44-84A5-AC549D3B8A1B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9B19F3-6A84-8F47-97D8-673DF7CC4DAE}">
      <dsp:nvSpPr>
        <dsp:cNvPr id="0" name=""/>
        <dsp:cNvSpPr/>
      </dsp:nvSpPr>
      <dsp:spPr>
        <a:xfrm>
          <a:off x="2530" y="1568946"/>
          <a:ext cx="2251769" cy="90070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Basic Hardware (MVP Sensor)</a:t>
          </a:r>
        </a:p>
      </dsp:txBody>
      <dsp:txXfrm>
        <a:off x="452884" y="1568946"/>
        <a:ext cx="1351062" cy="900707"/>
      </dsp:txXfrm>
    </dsp:sp>
    <dsp:sp modelId="{F982361B-AC80-1A42-8A86-298F20D3E003}">
      <dsp:nvSpPr>
        <dsp:cNvPr id="0" name=""/>
        <dsp:cNvSpPr/>
      </dsp:nvSpPr>
      <dsp:spPr>
        <a:xfrm>
          <a:off x="2029122" y="1568946"/>
          <a:ext cx="2251769" cy="90070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Portability</a:t>
          </a:r>
        </a:p>
      </dsp:txBody>
      <dsp:txXfrm>
        <a:off x="2479476" y="1568946"/>
        <a:ext cx="1351062" cy="900707"/>
      </dsp:txXfrm>
    </dsp:sp>
    <dsp:sp modelId="{4A7A31E9-42BA-3849-826D-A5A1592FD7D0}">
      <dsp:nvSpPr>
        <dsp:cNvPr id="0" name=""/>
        <dsp:cNvSpPr/>
      </dsp:nvSpPr>
      <dsp:spPr>
        <a:xfrm>
          <a:off x="4055715" y="1568946"/>
          <a:ext cx="2251769" cy="90070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Wireless Power Capabilities</a:t>
          </a:r>
        </a:p>
      </dsp:txBody>
      <dsp:txXfrm>
        <a:off x="4506069" y="1568946"/>
        <a:ext cx="1351062" cy="900707"/>
      </dsp:txXfrm>
    </dsp:sp>
    <dsp:sp modelId="{97337E04-1A69-C645-A38A-1503D7A1708C}">
      <dsp:nvSpPr>
        <dsp:cNvPr id="0" name=""/>
        <dsp:cNvSpPr/>
      </dsp:nvSpPr>
      <dsp:spPr>
        <a:xfrm>
          <a:off x="6082307" y="1568946"/>
          <a:ext cx="2251769" cy="90070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Bluetooth Interface with PC</a:t>
          </a:r>
        </a:p>
      </dsp:txBody>
      <dsp:txXfrm>
        <a:off x="6532661" y="1568946"/>
        <a:ext cx="1351062" cy="900707"/>
      </dsp:txXfrm>
    </dsp:sp>
    <dsp:sp modelId="{18D752EA-3AE9-FD44-84A5-AC549D3B8A1B}">
      <dsp:nvSpPr>
        <dsp:cNvPr id="0" name=""/>
        <dsp:cNvSpPr/>
      </dsp:nvSpPr>
      <dsp:spPr>
        <a:xfrm>
          <a:off x="8108900" y="1568946"/>
          <a:ext cx="2251769" cy="90070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Android Bluetooth App</a:t>
          </a:r>
        </a:p>
      </dsp:txBody>
      <dsp:txXfrm>
        <a:off x="8559254" y="1568946"/>
        <a:ext cx="1351062" cy="9007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9/28/22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9/28/22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Include something on the right wavelengths on the IR spectroscopy.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2792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Look up software aspects prior to arrival </a:t>
            </a:r>
            <a:r>
              <a:rPr lang="en-US"/>
              <a:t>of materials (3 weeks)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8959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MVP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922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Update links to websites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985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9/28/22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9/28/22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0"/>
            <a:ext cx="10972800" cy="47243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9/28/22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9/28/22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9/28/22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9/28/22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9/28/22</a:t>
            </a:fld>
            <a:endParaRPr lang="en-US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5BAF629-ECA2-4CF3-B790-9D9BDED98269}" type="datetime1">
              <a:rPr lang="en-US" smtClean="0"/>
              <a:pPr/>
              <a:t>9/28/22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pPr/>
              <a:t>9/28/22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amazon.com/DSD-TECH-HC-06-Bluetooth-Raspberry/dp/B074J5WMH1/ref=sr_1_2_sspa?keywords=hc06+bluetooth+module&amp;qid=1664399710&amp;qu=eyJxc2MiOiIyLjQyIiwicXNhIjoiMi4zOCIsInFzcCI6IjIuNjQifQ%3D%3D&amp;sr=8-2-spons&amp;psc=1" TargetMode="External"/><Relationship Id="rId3" Type="http://schemas.openxmlformats.org/officeDocument/2006/relationships/hyperlink" Target="https://www.mouser.com/ProductDetail/DFRobot/DFR0712?qs=DPoM0jnrROVazU2FBCdBVg%3D%3D&amp;mgh=1&amp;gclid=CjwKCAjw4c-ZBhAEEiwAZ105RfBc0OUhLDaTM4hbcl95lteqVPgzpQTInNehz80Q0QDL6uFYSJkC6BoCR2YQAvD_BwE" TargetMode="External"/><Relationship Id="rId7" Type="http://schemas.openxmlformats.org/officeDocument/2006/relationships/hyperlink" Target="https://www.blackhawk.com/holsters/nylon/inside-the-pants-holster/672596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adafruit.com/product/2011?gclid=CjwKCAjw4c-ZBhAEEiwAZ105RTB0nnEk8-0zCkXOZH-2vUkmNogdDqUrJs30NS_2E4oqgtpY70HVehoCFq4QAvD_BwE" TargetMode="External"/><Relationship Id="rId5" Type="http://schemas.openxmlformats.org/officeDocument/2006/relationships/hyperlink" Target="https://www.sparkfun.com/products/14351" TargetMode="External"/><Relationship Id="rId10" Type="http://schemas.openxmlformats.org/officeDocument/2006/relationships/hyperlink" Target="https://www.mouser.com/ProductDetail/STMicroelectronics/LD29150PT50R?qs=WwntMZj4NvnV61y21c5ttg%3D%3D" TargetMode="External"/><Relationship Id="rId4" Type="http://schemas.openxmlformats.org/officeDocument/2006/relationships/hyperlink" Target="https://www.mouser.com/ProductDetail/ROHM-Semiconductor/SIR-34ST3F?qs=4kLU8WoGk0sGjEX1Vu2vfA%3D%3D&amp;gclid=CjwKCAjw4c-ZBhAEEiwAZ105RSfJ9IrGMyPkW9onUSCs1OC_owyhzuGq_hfNIUlBkzsZiIp-j80ZSRoCvE8QAvD_BwE" TargetMode="External"/><Relationship Id="rId9" Type="http://schemas.openxmlformats.org/officeDocument/2006/relationships/hyperlink" Target="https://www.amazon.com/Enhanced-Function-Micro-USB-Internal-Protection/dp/B01IYFQA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4" y="1909346"/>
            <a:ext cx="9907555" cy="3383280"/>
          </a:xfrm>
        </p:spPr>
        <p:txBody>
          <a:bodyPr>
            <a:normAutofit/>
          </a:bodyPr>
          <a:lstStyle/>
          <a:p>
            <a:r>
              <a:rPr lang="en-US" sz="6000" dirty="0"/>
              <a:t>ENGI 301</a:t>
            </a:r>
            <a:br>
              <a:rPr lang="en-US" sz="6000" dirty="0"/>
            </a:br>
            <a:br>
              <a:rPr lang="en-US" dirty="0"/>
            </a:br>
            <a:r>
              <a:rPr lang="en-US" sz="6000" dirty="0"/>
              <a:t>Glucose Sensor Proposal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1120636"/>
          </a:xfrm>
        </p:spPr>
        <p:txBody>
          <a:bodyPr/>
          <a:lstStyle/>
          <a:p>
            <a:r>
              <a:rPr lang="en-US" dirty="0"/>
              <a:t>9/26/2022</a:t>
            </a:r>
          </a:p>
          <a:p>
            <a:r>
              <a:rPr lang="en-US" dirty="0"/>
              <a:t>Ibrahim Al-Akash</a:t>
            </a: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39A49-57C9-4BE3-8B38-E944EB819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8AE04-697D-4784-A672-E28DA6A47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3.7 million people die from diabetes and high blood glucose levels</a:t>
            </a:r>
          </a:p>
          <a:p>
            <a:pPr lvl="1"/>
            <a:r>
              <a:rPr lang="en-US" dirty="0"/>
              <a:t>422 million diabetics around the world</a:t>
            </a:r>
          </a:p>
          <a:p>
            <a:pPr lvl="1"/>
            <a:r>
              <a:rPr lang="en-US" dirty="0"/>
              <a:t>1 in 11 people have diabetes</a:t>
            </a:r>
          </a:p>
          <a:p>
            <a:r>
              <a:rPr lang="en-US" dirty="0"/>
              <a:t>To effectively treat diabetics, patients must monitor glucose levels using current methods:</a:t>
            </a:r>
          </a:p>
          <a:p>
            <a:pPr lvl="1"/>
            <a:r>
              <a:rPr lang="en-US" dirty="0"/>
              <a:t>Invasive procedures that require implantation of a device</a:t>
            </a:r>
          </a:p>
          <a:p>
            <a:pPr lvl="1"/>
            <a:r>
              <a:rPr lang="en-US" dirty="0"/>
              <a:t>Painful finger prick tests produce a lot of waste and are not reusable</a:t>
            </a:r>
          </a:p>
          <a:p>
            <a:pPr lv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A883D3-D6A1-40F0-B5FE-3E351ADB0E38}"/>
              </a:ext>
            </a:extLst>
          </p:cNvPr>
          <p:cNvSpPr txBox="1"/>
          <p:nvPr/>
        </p:nvSpPr>
        <p:spPr>
          <a:xfrm>
            <a:off x="1806716" y="4114800"/>
            <a:ext cx="8578567" cy="163829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3200" dirty="0"/>
              <a:t>These methods require patients to actively monitor their glucose, which is inconvenient and reduces patient compliance</a:t>
            </a:r>
          </a:p>
        </p:txBody>
      </p:sp>
    </p:spTree>
    <p:extLst>
      <p:ext uri="{BB962C8B-B14F-4D97-AF65-F5344CB8AC3E}">
        <p14:creationId xmlns:p14="http://schemas.microsoft.com/office/powerpoint/2010/main" val="3519531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82703-A8AA-B083-E3B7-CE5D67523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28600"/>
            <a:ext cx="2247900" cy="914401"/>
          </a:xfrm>
        </p:spPr>
        <p:txBody>
          <a:bodyPr/>
          <a:lstStyle/>
          <a:p>
            <a:r>
              <a:rPr lang="en-US" dirty="0"/>
              <a:t>Concept</a:t>
            </a:r>
          </a:p>
        </p:txBody>
      </p:sp>
      <p:pic>
        <p:nvPicPr>
          <p:cNvPr id="2050" name="Picture 2" descr="DEWALT Grayling Men's Denim Work Pants – DEWALT Footwear">
            <a:extLst>
              <a:ext uri="{FF2B5EF4-FFF2-40B4-BE49-F238E27FC236}">
                <a16:creationId xmlns:a16="http://schemas.microsoft.com/office/drawing/2014/main" id="{600C1885-2CB3-B361-7EFB-6EB4F40ADA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371600"/>
            <a:ext cx="3048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2100E8C-42F0-D2F7-1EA8-F6FDC42A7CE1}"/>
              </a:ext>
            </a:extLst>
          </p:cNvPr>
          <p:cNvSpPr txBox="1"/>
          <p:nvPr/>
        </p:nvSpPr>
        <p:spPr>
          <a:xfrm>
            <a:off x="3162300" y="2495550"/>
            <a:ext cx="1219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/>
              <a:t>+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5ECA9B-F50E-DB30-06BD-3B42972481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5300" y="1981200"/>
            <a:ext cx="3476625" cy="3476625"/>
          </a:xfrm>
          <a:prstGeom prst="rect">
            <a:avLst/>
          </a:prstGeom>
        </p:spPr>
      </p:pic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69FE40E2-96CD-F093-96F3-20E8964061DD}"/>
              </a:ext>
            </a:extLst>
          </p:cNvPr>
          <p:cNvCxnSpPr>
            <a:cxnSpLocks/>
          </p:cNvCxnSpPr>
          <p:nvPr/>
        </p:nvCxnSpPr>
        <p:spPr>
          <a:xfrm rot="16200000" flipH="1">
            <a:off x="5958382" y="1476866"/>
            <a:ext cx="589562" cy="419099"/>
          </a:xfrm>
          <a:prstGeom prst="curvedConnector3">
            <a:avLst>
              <a:gd name="adj1" fmla="val 6292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50E70C6-4204-62E1-7E11-C44FE6660158}"/>
              </a:ext>
            </a:extLst>
          </p:cNvPr>
          <p:cNvSpPr txBox="1"/>
          <p:nvPr/>
        </p:nvSpPr>
        <p:spPr>
          <a:xfrm>
            <a:off x="4919662" y="783705"/>
            <a:ext cx="2247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Embedded Sensor System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B8489D-998A-2278-78A5-E67CBB6BBB36}"/>
              </a:ext>
            </a:extLst>
          </p:cNvPr>
          <p:cNvSpPr txBox="1"/>
          <p:nvPr/>
        </p:nvSpPr>
        <p:spPr>
          <a:xfrm>
            <a:off x="4957763" y="5466366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Sensor Holster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1516D8D-D89A-E350-D156-E657B4DE94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05875" y="2057400"/>
            <a:ext cx="2590800" cy="38862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5561D5E-F480-5FF7-8877-84EF3926BAE2}"/>
              </a:ext>
            </a:extLst>
          </p:cNvPr>
          <p:cNvSpPr txBox="1"/>
          <p:nvPr/>
        </p:nvSpPr>
        <p:spPr>
          <a:xfrm>
            <a:off x="7315200" y="2644170"/>
            <a:ext cx="1219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/>
              <a:t>=</a:t>
            </a:r>
          </a:p>
        </p:txBody>
      </p: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AC57EE57-4010-3D78-6F46-3A3FDF574E6A}"/>
              </a:ext>
            </a:extLst>
          </p:cNvPr>
          <p:cNvCxnSpPr/>
          <p:nvPr/>
        </p:nvCxnSpPr>
        <p:spPr>
          <a:xfrm rot="16200000" flipH="1">
            <a:off x="9079215" y="2017410"/>
            <a:ext cx="1729770" cy="91440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4D99E4A-DB28-90E4-6EEA-736D25886B7E}"/>
              </a:ext>
            </a:extLst>
          </p:cNvPr>
          <p:cNvSpPr txBox="1"/>
          <p:nvPr/>
        </p:nvSpPr>
        <p:spPr>
          <a:xfrm>
            <a:off x="8124825" y="923925"/>
            <a:ext cx="2724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Noninvasive Continuous Glucose Sensor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B8AE4D7-498B-84EB-3856-1571452C324B}"/>
              </a:ext>
            </a:extLst>
          </p:cNvPr>
          <p:cNvSpPr txBox="1"/>
          <p:nvPr/>
        </p:nvSpPr>
        <p:spPr>
          <a:xfrm>
            <a:off x="8496300" y="152400"/>
            <a:ext cx="342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Sensing Mechanism:</a:t>
            </a:r>
          </a:p>
          <a:p>
            <a:r>
              <a:rPr lang="en-US" dirty="0"/>
              <a:t>NIR Reflectance Spectroscopy</a:t>
            </a:r>
          </a:p>
        </p:txBody>
      </p:sp>
    </p:spTree>
    <p:extLst>
      <p:ext uri="{BB962C8B-B14F-4D97-AF65-F5344CB8AC3E}">
        <p14:creationId xmlns:p14="http://schemas.microsoft.com/office/powerpoint/2010/main" val="4166857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>
            <a:extLst>
              <a:ext uri="{FF2B5EF4-FFF2-40B4-BE49-F238E27FC236}">
                <a16:creationId xmlns:a16="http://schemas.microsoft.com/office/drawing/2014/main" id="{75290C48-90D2-C515-EEAC-EEC2ECF4F6D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466" b="96438" l="9041" r="89041">
                        <a14:foregroundMark x1="39726" y1="89863" x2="58356" y2="93699"/>
                        <a14:foregroundMark x1="58356" y1="93699" x2="64384" y2="92329"/>
                        <a14:foregroundMark x1="47671" y1="96986" x2="57534" y2="95342"/>
                        <a14:foregroundMark x1="56164" y1="7671" x2="72603" y2="8767"/>
                        <a14:foregroundMark x1="61644" y1="3014" x2="66301" y2="2466"/>
                      </a14:backgroundRemoval>
                    </a14:imgEffect>
                  </a14:imgLayer>
                </a14:imgProps>
              </a:ext>
            </a:extLst>
          </a:blip>
          <a:srcRect l="14063"/>
          <a:stretch/>
        </p:blipFill>
        <p:spPr>
          <a:xfrm rot="5400000">
            <a:off x="4500561" y="38100"/>
            <a:ext cx="4190999" cy="4876799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6E6F45BE-D55D-15BB-719A-0FEA8484673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192" b="98630" l="9041" r="89041">
                        <a14:foregroundMark x1="38082" y1="90685" x2="53973" y2="96164"/>
                        <a14:foregroundMark x1="53973" y1="96164" x2="69041" y2="95616"/>
                        <a14:foregroundMark x1="69041" y1="95616" x2="46027" y2="87397"/>
                        <a14:foregroundMark x1="46027" y1="87397" x2="43288" y2="87123"/>
                        <a14:foregroundMark x1="68767" y1="99178" x2="68767" y2="99178"/>
                        <a14:foregroundMark x1="60822" y1="8493" x2="57534" y2="6849"/>
                        <a14:foregroundMark x1="60822" y1="3014" x2="65479" y2="2192"/>
                      </a14:backgroundRemoval>
                    </a14:imgEffect>
                  </a14:imgLayer>
                </a14:imgProps>
              </a:ext>
            </a:extLst>
          </a:blip>
          <a:srcRect r="18235"/>
          <a:stretch/>
        </p:blipFill>
        <p:spPr>
          <a:xfrm rot="5400000">
            <a:off x="4462118" y="1885609"/>
            <a:ext cx="4267884" cy="52196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35B93E4-AB7E-4F3D-B6C5-4ED4B78FA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 System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F1EC3B5-F16F-54D8-55BB-3B0563D1C11B}"/>
              </a:ext>
            </a:extLst>
          </p:cNvPr>
          <p:cNvSpPr/>
          <p:nvPr/>
        </p:nvSpPr>
        <p:spPr>
          <a:xfrm>
            <a:off x="5260181" y="1685926"/>
            <a:ext cx="952500" cy="9525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LEDs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FE36598-7F09-D312-14ED-252C2A5C5315}"/>
              </a:ext>
            </a:extLst>
          </p:cNvPr>
          <p:cNvSpPr txBox="1"/>
          <p:nvPr/>
        </p:nvSpPr>
        <p:spPr>
          <a:xfrm>
            <a:off x="196245" y="2021055"/>
            <a:ext cx="487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Clip bottom view</a:t>
            </a:r>
          </a:p>
          <a:p>
            <a:pPr algn="ctr"/>
            <a:r>
              <a:rPr lang="en-US" dirty="0"/>
              <a:t>(surface touching skin)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1C920D9-43EB-5218-1DB6-21E8DFE25A7B}"/>
              </a:ext>
            </a:extLst>
          </p:cNvPr>
          <p:cNvSpPr/>
          <p:nvPr/>
        </p:nvSpPr>
        <p:spPr>
          <a:xfrm>
            <a:off x="6410325" y="1685926"/>
            <a:ext cx="952500" cy="9525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NIR Sensor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7371D6A-217D-CA69-A702-4C742425A287}"/>
              </a:ext>
            </a:extLst>
          </p:cNvPr>
          <p:cNvSpPr txBox="1"/>
          <p:nvPr/>
        </p:nvSpPr>
        <p:spPr>
          <a:xfrm>
            <a:off x="114300" y="4477880"/>
            <a:ext cx="487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Clip top view</a:t>
            </a:r>
          </a:p>
          <a:p>
            <a:pPr algn="ctr"/>
            <a:r>
              <a:rPr lang="en-US" dirty="0"/>
              <a:t>(surface touching garment)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476B12D3-009E-0E2E-BA61-5B86CAED3D43}"/>
              </a:ext>
            </a:extLst>
          </p:cNvPr>
          <p:cNvSpPr/>
          <p:nvPr/>
        </p:nvSpPr>
        <p:spPr>
          <a:xfrm>
            <a:off x="4418621" y="3817128"/>
            <a:ext cx="3238500" cy="14404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PocketBeagle</a:t>
            </a:r>
            <a:endParaRPr lang="en-US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38EA6C8E-B6AD-29F4-3D83-5649D312661C}"/>
              </a:ext>
            </a:extLst>
          </p:cNvPr>
          <p:cNvSpPr/>
          <p:nvPr/>
        </p:nvSpPr>
        <p:spPr>
          <a:xfrm>
            <a:off x="6824662" y="5283531"/>
            <a:ext cx="99060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Power Source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627449B-A860-5388-2F55-4ADEBDC38D4C}"/>
              </a:ext>
            </a:extLst>
          </p:cNvPr>
          <p:cNvSpPr/>
          <p:nvPr/>
        </p:nvSpPr>
        <p:spPr>
          <a:xfrm>
            <a:off x="7815262" y="4724147"/>
            <a:ext cx="1047749" cy="10477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QI Charger</a:t>
            </a:r>
          </a:p>
        </p:txBody>
      </p:sp>
    </p:spTree>
    <p:extLst>
      <p:ext uri="{BB962C8B-B14F-4D97-AF65-F5344CB8AC3E}">
        <p14:creationId xmlns:p14="http://schemas.microsoft.com/office/powerpoint/2010/main" val="140782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81BA1D5F-B3FD-6E5D-7CB4-12C2B9C7C9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363" t="20556" r="7930" b="17222"/>
          <a:stretch/>
        </p:blipFill>
        <p:spPr>
          <a:xfrm>
            <a:off x="2667001" y="1409700"/>
            <a:ext cx="7162800" cy="42672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35B93E4-AB7E-4F3D-B6C5-4ED4B78FA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Block Diagram</a:t>
            </a:r>
          </a:p>
        </p:txBody>
      </p:sp>
    </p:spTree>
    <p:extLst>
      <p:ext uri="{BB962C8B-B14F-4D97-AF65-F5344CB8AC3E}">
        <p14:creationId xmlns:p14="http://schemas.microsoft.com/office/powerpoint/2010/main" val="162393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nip Diagonal Corner Rectangle 14">
            <a:extLst>
              <a:ext uri="{FF2B5EF4-FFF2-40B4-BE49-F238E27FC236}">
                <a16:creationId xmlns:a16="http://schemas.microsoft.com/office/drawing/2014/main" id="{D8EDAE10-C5D9-8B08-AF02-C2084EECB34A}"/>
              </a:ext>
            </a:extLst>
          </p:cNvPr>
          <p:cNvSpPr/>
          <p:nvPr/>
        </p:nvSpPr>
        <p:spPr>
          <a:xfrm>
            <a:off x="914400" y="1454183"/>
            <a:ext cx="4152900" cy="533400"/>
          </a:xfrm>
          <a:prstGeom prst="snip2Diag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Data Acquisition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5B93E4-AB7E-4F3D-B6C5-4ED4B78FA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28600"/>
            <a:ext cx="4686300" cy="914401"/>
          </a:xfrm>
        </p:spPr>
        <p:txBody>
          <a:bodyPr/>
          <a:lstStyle/>
          <a:p>
            <a:r>
              <a:rPr lang="en-US" dirty="0"/>
              <a:t>Flow Chart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388D2F9-E2BE-807D-3784-B77950B3230C}"/>
              </a:ext>
            </a:extLst>
          </p:cNvPr>
          <p:cNvGrpSpPr/>
          <p:nvPr/>
        </p:nvGrpSpPr>
        <p:grpSpPr>
          <a:xfrm>
            <a:off x="950807" y="2088670"/>
            <a:ext cx="3604807" cy="1494676"/>
            <a:chOff x="287521" y="1879586"/>
            <a:chExt cx="5808479" cy="2197114"/>
          </a:xfrm>
        </p:grpSpPr>
        <p:pic>
          <p:nvPicPr>
            <p:cNvPr id="1026" name="Picture 2" descr="Skin: The Human Body's Largest Organ | Live Science">
              <a:extLst>
                <a:ext uri="{FF2B5EF4-FFF2-40B4-BE49-F238E27FC236}">
                  <a16:creationId xmlns:a16="http://schemas.microsoft.com/office/drawing/2014/main" id="{23A2CE0C-E7F6-4A09-FF80-233F2603DA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25441" y="2362200"/>
              <a:ext cx="2570559" cy="1714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Infrared Obstacle Detector for Less Than $1 — Maker Portal">
              <a:extLst>
                <a:ext uri="{FF2B5EF4-FFF2-40B4-BE49-F238E27FC236}">
                  <a16:creationId xmlns:a16="http://schemas.microsoft.com/office/drawing/2014/main" id="{DC8519EF-C311-C4AA-20C6-D68EAFF1DC5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0000" r="62167" b="59444"/>
            <a:stretch/>
          </p:blipFill>
          <p:spPr bwMode="auto">
            <a:xfrm>
              <a:off x="419100" y="1879586"/>
              <a:ext cx="1859972" cy="914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7" name="Curved Connector 6">
              <a:extLst>
                <a:ext uri="{FF2B5EF4-FFF2-40B4-BE49-F238E27FC236}">
                  <a16:creationId xmlns:a16="http://schemas.microsoft.com/office/drawing/2014/main" id="{32AF4CA2-48D6-D0ED-A6CF-588FE174DC9A}"/>
                </a:ext>
              </a:extLst>
            </p:cNvPr>
            <p:cNvCxnSpPr>
              <a:cxnSpLocks/>
            </p:cNvCxnSpPr>
            <p:nvPr/>
          </p:nvCxnSpPr>
          <p:spPr>
            <a:xfrm>
              <a:off x="2281237" y="2520943"/>
              <a:ext cx="1244204" cy="412757"/>
            </a:xfrm>
            <a:prstGeom prst="curvedConnector3">
              <a:avLst>
                <a:gd name="adj1" fmla="val 53868"/>
              </a:avLst>
            </a:prstGeom>
            <a:ln w="28575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" name="Picture 4" descr="Infrared Obstacle Detector for Less Than $1 — Maker Portal">
              <a:extLst>
                <a:ext uri="{FF2B5EF4-FFF2-40B4-BE49-F238E27FC236}">
                  <a16:creationId xmlns:a16="http://schemas.microsoft.com/office/drawing/2014/main" id="{BB748B43-4D8B-5CD3-2169-3E06BF6810C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3669" r="62167" b="16666"/>
            <a:stretch/>
          </p:blipFill>
          <p:spPr bwMode="auto">
            <a:xfrm>
              <a:off x="287521" y="3086706"/>
              <a:ext cx="1859972" cy="8877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2" name="Curved Connector 11">
              <a:extLst>
                <a:ext uri="{FF2B5EF4-FFF2-40B4-BE49-F238E27FC236}">
                  <a16:creationId xmlns:a16="http://schemas.microsoft.com/office/drawing/2014/main" id="{DE4D78A7-789E-E0C6-CC41-C08FD915220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47493" y="3201824"/>
              <a:ext cx="1244204" cy="412757"/>
            </a:xfrm>
            <a:prstGeom prst="curvedConnector3">
              <a:avLst>
                <a:gd name="adj1" fmla="val 53868"/>
              </a:avLst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Oval 12">
            <a:extLst>
              <a:ext uri="{FF2B5EF4-FFF2-40B4-BE49-F238E27FC236}">
                <a16:creationId xmlns:a16="http://schemas.microsoft.com/office/drawing/2014/main" id="{3A4AFB91-6F89-4564-9F92-0A965615F1D9}"/>
              </a:ext>
            </a:extLst>
          </p:cNvPr>
          <p:cNvSpPr/>
          <p:nvPr/>
        </p:nvSpPr>
        <p:spPr>
          <a:xfrm>
            <a:off x="684107" y="1453192"/>
            <a:ext cx="533400" cy="5334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6" name="Snip Diagonal Corner Rectangle 15">
            <a:extLst>
              <a:ext uri="{FF2B5EF4-FFF2-40B4-BE49-F238E27FC236}">
                <a16:creationId xmlns:a16="http://schemas.microsoft.com/office/drawing/2014/main" id="{DD0BC097-18FD-64A5-0A24-75A3B1D703A9}"/>
              </a:ext>
            </a:extLst>
          </p:cNvPr>
          <p:cNvSpPr/>
          <p:nvPr/>
        </p:nvSpPr>
        <p:spPr>
          <a:xfrm>
            <a:off x="6248400" y="1372591"/>
            <a:ext cx="4152900" cy="533400"/>
          </a:xfrm>
          <a:prstGeom prst="snip2Diag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Data Processing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F75DE19-EB00-AB5F-31D5-8F6FF6048CC7}"/>
              </a:ext>
            </a:extLst>
          </p:cNvPr>
          <p:cNvSpPr/>
          <p:nvPr/>
        </p:nvSpPr>
        <p:spPr>
          <a:xfrm>
            <a:off x="6018107" y="1371600"/>
            <a:ext cx="533400" cy="5334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pic>
        <p:nvPicPr>
          <p:cNvPr id="1030" name="Picture 6" descr="The FT-IR spectrum of glucose, vinly palmitate and reaction products. |  Download Scientific Diagram">
            <a:extLst>
              <a:ext uri="{FF2B5EF4-FFF2-40B4-BE49-F238E27FC236}">
                <a16:creationId xmlns:a16="http://schemas.microsoft.com/office/drawing/2014/main" id="{6E46EDC7-DC92-EF75-C732-73A4767C4F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2062901"/>
            <a:ext cx="2883427" cy="1689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Snip Diagonal Corner Rectangle 23">
            <a:extLst>
              <a:ext uri="{FF2B5EF4-FFF2-40B4-BE49-F238E27FC236}">
                <a16:creationId xmlns:a16="http://schemas.microsoft.com/office/drawing/2014/main" id="{255B12C6-E9EE-E979-5972-5ECDB729FEBD}"/>
              </a:ext>
            </a:extLst>
          </p:cNvPr>
          <p:cNvSpPr/>
          <p:nvPr/>
        </p:nvSpPr>
        <p:spPr>
          <a:xfrm>
            <a:off x="914400" y="3849091"/>
            <a:ext cx="4152900" cy="533400"/>
          </a:xfrm>
          <a:prstGeom prst="snip2Diag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Calibration/Training Regression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0545206-0D3D-5B6C-E9B1-FE8AC89762F6}"/>
              </a:ext>
            </a:extLst>
          </p:cNvPr>
          <p:cNvSpPr/>
          <p:nvPr/>
        </p:nvSpPr>
        <p:spPr>
          <a:xfrm>
            <a:off x="684107" y="3848100"/>
            <a:ext cx="533400" cy="5334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pic>
        <p:nvPicPr>
          <p:cNvPr id="1032" name="Picture 8" descr="Artificial intelligence, machine learning, magnifying glass, ml,  prediction, smart icon - Download on Iconfinder">
            <a:extLst>
              <a:ext uri="{FF2B5EF4-FFF2-40B4-BE49-F238E27FC236}">
                <a16:creationId xmlns:a16="http://schemas.microsoft.com/office/drawing/2014/main" id="{7A9ED307-EC4E-43E3-C1D0-EC0B6D6F33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9096" y="4667282"/>
            <a:ext cx="1422399" cy="1422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Snip Diagonal Corner Rectangle 25">
            <a:extLst>
              <a:ext uri="{FF2B5EF4-FFF2-40B4-BE49-F238E27FC236}">
                <a16:creationId xmlns:a16="http://schemas.microsoft.com/office/drawing/2014/main" id="{2EDB0EBD-C8F3-DA46-98D7-1F9B34E8944D}"/>
              </a:ext>
            </a:extLst>
          </p:cNvPr>
          <p:cNvSpPr/>
          <p:nvPr/>
        </p:nvSpPr>
        <p:spPr>
          <a:xfrm>
            <a:off x="6251497" y="3849091"/>
            <a:ext cx="4152900" cy="533400"/>
          </a:xfrm>
          <a:prstGeom prst="snip2Diag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Classify BGL and Report Values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4E1676C-FFDB-6CC7-CE15-4F1761E99713}"/>
              </a:ext>
            </a:extLst>
          </p:cNvPr>
          <p:cNvSpPr/>
          <p:nvPr/>
        </p:nvSpPr>
        <p:spPr>
          <a:xfrm>
            <a:off x="6021204" y="3848100"/>
            <a:ext cx="533400" cy="5334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E0493E7-72C5-0B8D-AF30-B7EAC8D2D920}"/>
              </a:ext>
            </a:extLst>
          </p:cNvPr>
          <p:cNvSpPr/>
          <p:nvPr/>
        </p:nvSpPr>
        <p:spPr>
          <a:xfrm>
            <a:off x="6248400" y="4667282"/>
            <a:ext cx="4038600" cy="14223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38976EF-7B54-420D-D3DB-37E59BBE1904}"/>
              </a:ext>
            </a:extLst>
          </p:cNvPr>
          <p:cNvSpPr txBox="1"/>
          <p:nvPr/>
        </p:nvSpPr>
        <p:spPr>
          <a:xfrm>
            <a:off x="6551507" y="4762500"/>
            <a:ext cx="2478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Glucose Dashboard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F02F369A-A23F-D74F-B1FB-0BC627192B4F}"/>
              </a:ext>
            </a:extLst>
          </p:cNvPr>
          <p:cNvSpPr/>
          <p:nvPr/>
        </p:nvSpPr>
        <p:spPr>
          <a:xfrm>
            <a:off x="8843930" y="5047259"/>
            <a:ext cx="876300" cy="876300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140mg/dL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7622E30-FE3E-6120-7E3A-CC43F14EA4C6}"/>
              </a:ext>
            </a:extLst>
          </p:cNvPr>
          <p:cNvSpPr txBox="1"/>
          <p:nvPr/>
        </p:nvSpPr>
        <p:spPr>
          <a:xfrm>
            <a:off x="6551507" y="5300743"/>
            <a:ext cx="2135294" cy="369332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Healthy</a:t>
            </a:r>
          </a:p>
        </p:txBody>
      </p:sp>
    </p:spTree>
    <p:extLst>
      <p:ext uri="{BB962C8B-B14F-4D97-AF65-F5344CB8AC3E}">
        <p14:creationId xmlns:p14="http://schemas.microsoft.com/office/powerpoint/2010/main" val="3798036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DFEA3-93A8-4943-9F3A-4798FB13F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Block Diagram</a:t>
            </a:r>
          </a:p>
        </p:txBody>
      </p:sp>
      <p:graphicFrame>
        <p:nvGraphicFramePr>
          <p:cNvPr id="28" name="Table 28">
            <a:extLst>
              <a:ext uri="{FF2B5EF4-FFF2-40B4-BE49-F238E27FC236}">
                <a16:creationId xmlns:a16="http://schemas.microsoft.com/office/drawing/2014/main" id="{57C3EE45-02AA-8477-6E07-DAB83315E3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2153346"/>
              </p:ext>
            </p:extLst>
          </p:nvPr>
        </p:nvGraphicFramePr>
        <p:xfrm>
          <a:off x="6181225" y="2373628"/>
          <a:ext cx="5791200" cy="296672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930400">
                  <a:extLst>
                    <a:ext uri="{9D8B030D-6E8A-4147-A177-3AD203B41FA5}">
                      <a16:colId xmlns:a16="http://schemas.microsoft.com/office/drawing/2014/main" val="3156163880"/>
                    </a:ext>
                  </a:extLst>
                </a:gridCol>
                <a:gridCol w="1930400">
                  <a:extLst>
                    <a:ext uri="{9D8B030D-6E8A-4147-A177-3AD203B41FA5}">
                      <a16:colId xmlns:a16="http://schemas.microsoft.com/office/drawing/2014/main" val="2504419226"/>
                    </a:ext>
                  </a:extLst>
                </a:gridCol>
                <a:gridCol w="1930400">
                  <a:extLst>
                    <a:ext uri="{9D8B030D-6E8A-4147-A177-3AD203B41FA5}">
                      <a16:colId xmlns:a16="http://schemas.microsoft.com/office/drawing/2014/main" val="20849782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I/O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Voltage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Current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1925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QI Wireless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500 mA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87981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LiPo Charger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5682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Batteries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7.4V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5.0 µA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8124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Pocket Beagle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140-230 mA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3348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IR Sensor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3.3V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 mA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05467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IR LED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3.3V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 mA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46967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HC-06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30mA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6250667"/>
                  </a:ext>
                </a:extLst>
              </a:tr>
            </a:tbl>
          </a:graphicData>
        </a:graphic>
      </p:graphicFrame>
      <p:pic>
        <p:nvPicPr>
          <p:cNvPr id="14" name="Picture 13" descr="Diagram&#10;&#10;Description automatically generated">
            <a:extLst>
              <a:ext uri="{FF2B5EF4-FFF2-40B4-BE49-F238E27FC236}">
                <a16:creationId xmlns:a16="http://schemas.microsoft.com/office/drawing/2014/main" id="{1F85D1D6-AF89-6A07-EBDB-6EDF5DE896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596" y="1676400"/>
            <a:ext cx="5504180" cy="4253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615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E8B92-DB32-CA70-4780-3AED36B3D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Roadmap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B270638B-A09E-2297-6A1B-F7EFA2D23A4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57259831"/>
              </p:ext>
            </p:extLst>
          </p:nvPr>
        </p:nvGraphicFramePr>
        <p:xfrm>
          <a:off x="914400" y="693420"/>
          <a:ext cx="10363200" cy="4038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E639F57-533E-39E1-DD60-9E92FABD6F1F}"/>
              </a:ext>
            </a:extLst>
          </p:cNvPr>
          <p:cNvSpPr txBox="1"/>
          <p:nvPr/>
        </p:nvSpPr>
        <p:spPr>
          <a:xfrm>
            <a:off x="609600" y="3314700"/>
            <a:ext cx="22098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NIR Sensor circuit integrated with PB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Powered by basic USB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Button to start sensing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LEDs to indicate readings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Screen to display numerical data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CD1451-0603-2AB8-9717-F2BA0E4D8746}"/>
              </a:ext>
            </a:extLst>
          </p:cNvPr>
          <p:cNvSpPr txBox="1"/>
          <p:nvPr/>
        </p:nvSpPr>
        <p:spPr>
          <a:xfrm>
            <a:off x="2813304" y="3314700"/>
            <a:ext cx="220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Powered by USB battery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D49C60-FB41-460F-411B-136084F1250C}"/>
              </a:ext>
            </a:extLst>
          </p:cNvPr>
          <p:cNvSpPr txBox="1"/>
          <p:nvPr/>
        </p:nvSpPr>
        <p:spPr>
          <a:xfrm>
            <a:off x="4895090" y="3314699"/>
            <a:ext cx="2209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Powered by LiPo batteries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Include QI coils with charging circuit to recharge LiPo batteries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7B77278-37C6-F153-461D-52FD401D137E}"/>
              </a:ext>
            </a:extLst>
          </p:cNvPr>
          <p:cNvSpPr txBox="1"/>
          <p:nvPr/>
        </p:nvSpPr>
        <p:spPr>
          <a:xfrm>
            <a:off x="6891529" y="3314698"/>
            <a:ext cx="204825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Initiate sensing and transmit data to PC via Bluetooth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7701FF3-7ABF-E747-FA9A-A7B550656711}"/>
              </a:ext>
            </a:extLst>
          </p:cNvPr>
          <p:cNvSpPr txBox="1"/>
          <p:nvPr/>
        </p:nvSpPr>
        <p:spPr>
          <a:xfrm>
            <a:off x="9003794" y="3314697"/>
            <a:ext cx="235000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Develop finished smartphone application with interface to initiate sensing and view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Store data over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View trends and send notifications highlighting progress</a:t>
            </a:r>
          </a:p>
        </p:txBody>
      </p:sp>
    </p:spTree>
    <p:extLst>
      <p:ext uri="{BB962C8B-B14F-4D97-AF65-F5344CB8AC3E}">
        <p14:creationId xmlns:p14="http://schemas.microsoft.com/office/powerpoint/2010/main" val="761475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1467B-51C2-4E0B-B52A-83BD9F0EB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/ Budget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0B47F4B-CB02-4D02-BE84-F6BC57D0FE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44397550"/>
              </p:ext>
            </p:extLst>
          </p:nvPr>
        </p:nvGraphicFramePr>
        <p:xfrm>
          <a:off x="609600" y="1295400"/>
          <a:ext cx="10972800" cy="37084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7837714">
                  <a:extLst>
                    <a:ext uri="{9D8B030D-6E8A-4147-A177-3AD203B41FA5}">
                      <a16:colId xmlns:a16="http://schemas.microsoft.com/office/drawing/2014/main" val="3675253430"/>
                    </a:ext>
                  </a:extLst>
                </a:gridCol>
                <a:gridCol w="1567543">
                  <a:extLst>
                    <a:ext uri="{9D8B030D-6E8A-4147-A177-3AD203B41FA5}">
                      <a16:colId xmlns:a16="http://schemas.microsoft.com/office/drawing/2014/main" val="1372058784"/>
                    </a:ext>
                  </a:extLst>
                </a:gridCol>
                <a:gridCol w="1567543">
                  <a:extLst>
                    <a:ext uri="{9D8B030D-6E8A-4147-A177-3AD203B41FA5}">
                      <a16:colId xmlns:a16="http://schemas.microsoft.com/office/drawing/2014/main" val="3565830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Component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Need to Buy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6800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hlinkClick r:id="rId3"/>
                        </a:rPr>
                        <a:t>QI Wireless Power Coils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$8.50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13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4"/>
                        </a:rPr>
                        <a:t>NIR LED 950nm (Mouser Part #755-SIR-34ST3F)</a:t>
                      </a: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$0.87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1407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hlinkClick r:id="rId5"/>
                        </a:rPr>
                        <a:t>NIR Sensor (</a:t>
                      </a:r>
                      <a:r>
                        <a:rPr 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5"/>
                        </a:rPr>
                        <a:t>SparkFun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5"/>
                        </a:rPr>
                        <a:t> Spectral Sensor Breakout)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$27.95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493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hlinkClick r:id="rId6"/>
                        </a:rPr>
                        <a:t>LiPo Battery 3.7V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$12.50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2840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hlinkClick r:id="rId7"/>
                        </a:rPr>
                        <a:t>Blackhawk Inside </a:t>
                      </a:r>
                      <a:r>
                        <a:rPr lang="en-US" dirty="0" err="1">
                          <a:hlinkClick r:id="rId7"/>
                        </a:rPr>
                        <a:t>Waisteband</a:t>
                      </a:r>
                      <a:r>
                        <a:rPr lang="en-US" dirty="0">
                          <a:hlinkClick r:id="rId7"/>
                        </a:rPr>
                        <a:t> Gun Holster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$14.99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8356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hlinkClick r:id="rId8"/>
                        </a:rPr>
                        <a:t>HC-06 Bluetooth Module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$8.49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95289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hlinkClick r:id="rId9"/>
                        </a:rPr>
                        <a:t>LiPo Battery Charger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$4.29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9494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hlinkClick r:id="rId10"/>
                        </a:rPr>
                        <a:t>5V LDO (Mouser Part #511-LD29150PT50R)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$1.18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9326604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dirty="0"/>
                        <a:t>Total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$78.77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44892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1248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amond Grid 16x9">
  <a:themeElements>
    <a:clrScheme name="Custom 3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000000"/>
      </a:hlink>
      <a:folHlink>
        <a:srgbClr val="9F6715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diamond grid presentation (widescreen).potx" id="{B2221865-AD13-4DF0-B68E-BF08E8CC5659}" vid="{BAA0C488-98B6-4F47-8E1C-5C7CD9605F73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diamond grid presentation (widescreen)</Template>
  <TotalTime>51</TotalTime>
  <Words>400</Words>
  <Application>Microsoft Macintosh PowerPoint</Application>
  <PresentationFormat>Widescreen</PresentationFormat>
  <Paragraphs>123</Paragraphs>
  <Slides>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Arial</vt:lpstr>
      <vt:lpstr>Diamond Grid 16x9</vt:lpstr>
      <vt:lpstr>ENGI 301  Glucose Sensor Proposal</vt:lpstr>
      <vt:lpstr>Background Information</vt:lpstr>
      <vt:lpstr>Concept</vt:lpstr>
      <vt:lpstr>Concept System</vt:lpstr>
      <vt:lpstr>System Block Diagram</vt:lpstr>
      <vt:lpstr>Flow Chart</vt:lpstr>
      <vt:lpstr>Power Block Diagram</vt:lpstr>
      <vt:lpstr>Roadmap</vt:lpstr>
      <vt:lpstr>Components / Budget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Erik Welsh</dc:creator>
  <cp:lastModifiedBy>Ibrahim Al-Akash</cp:lastModifiedBy>
  <cp:revision>413</cp:revision>
  <dcterms:created xsi:type="dcterms:W3CDTF">2018-01-09T20:24:50Z</dcterms:created>
  <dcterms:modified xsi:type="dcterms:W3CDTF">2022-09-28T21:25:32Z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