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592" r:id="rId4"/>
    <p:sldId id="650" r:id="rId5"/>
    <p:sldId id="651" r:id="rId6"/>
    <p:sldId id="6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101" d="100"/>
          <a:sy n="101" d="100"/>
        </p:scale>
        <p:origin x="792" y="1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12/12/2022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Cairo" pitchFamily="2" charset="-78"/>
                <a:cs typeface="Cairo" pitchFamily="2" charset="-78"/>
              </a:rPr>
              <a:t>ENGI 301</a:t>
            </a:r>
            <a:br>
              <a:rPr lang="en-US" sz="6000" dirty="0">
                <a:latin typeface="Cairo" pitchFamily="2" charset="-78"/>
                <a:cs typeface="Cairo" pitchFamily="2" charset="-78"/>
              </a:rPr>
            </a:br>
            <a:br>
              <a:rPr lang="en-US" dirty="0">
                <a:latin typeface="Cairo" pitchFamily="2" charset="-78"/>
                <a:cs typeface="Cairo" pitchFamily="2" charset="-78"/>
              </a:rPr>
            </a:br>
            <a:r>
              <a:rPr lang="en-US" sz="6000" dirty="0">
                <a:latin typeface="Cairo" pitchFamily="2" charset="-78"/>
                <a:cs typeface="Cairo" pitchFamily="2" charset="-78"/>
              </a:rPr>
              <a:t>Etch-a-Sketch PCB Project</a:t>
            </a:r>
            <a:endParaRPr lang="en-US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>
                <a:latin typeface="Cairo" pitchFamily="2" charset="-78"/>
                <a:cs typeface="Cairo" pitchFamily="2" charset="-78"/>
              </a:rPr>
              <a:t>Ibrahim Al-Akash</a:t>
            </a:r>
          </a:p>
          <a:p>
            <a:endParaRPr lang="en-US" dirty="0">
              <a:latin typeface="Cairo" pitchFamily="2" charset="-78"/>
              <a:cs typeface="Cairo" pitchFamily="2" charset="-78"/>
            </a:endParaRPr>
          </a:p>
          <a:p>
            <a:r>
              <a:rPr lang="en-US" dirty="0">
                <a:latin typeface="Cairo" pitchFamily="2" charset="-78"/>
                <a:cs typeface="Cairo" pitchFamily="2" charset="-78"/>
              </a:rPr>
              <a:t>Due 12/13/2022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iro" pitchFamily="2" charset="-78"/>
                <a:cs typeface="Cairo" pitchFamily="2" charset="-78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iro" pitchFamily="2" charset="-78"/>
                <a:cs typeface="Cairo" pitchFamily="2" charset="-78"/>
              </a:rPr>
              <a:t>Create a PCB for an “Etch-a-Sketch”</a:t>
            </a:r>
          </a:p>
          <a:p>
            <a:r>
              <a:rPr lang="en-US" dirty="0">
                <a:latin typeface="Cairo" pitchFamily="2" charset="-78"/>
                <a:cs typeface="Cairo" pitchFamily="2" charset="-78"/>
              </a:rPr>
              <a:t>Hardware: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</a:rPr>
              <a:t>SPI Display Screen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</a:rPr>
              <a:t>Two Potentiometers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</a:rPr>
              <a:t>Two Buttons (Reset the Game, Change Color)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</a:rPr>
              <a:t>Three LEDs (Red, Green, and Blue for Color)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</a:rPr>
              <a:t>USB Port (Expansion)</a:t>
            </a:r>
          </a:p>
          <a:p>
            <a:endParaRPr lang="en-US" dirty="0">
              <a:latin typeface="Cairo" pitchFamily="2" charset="-78"/>
              <a:cs typeface="Cairo" pitchFamily="2" charset="-78"/>
            </a:endParaRPr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>
                <a:latin typeface="Cairo" pitchFamily="2" charset="-78"/>
                <a:cs typeface="Cairo" pitchFamily="2" charset="-78"/>
              </a:rPr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312417" y="152400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Cairo" pitchFamily="2" charset="-78"/>
                <a:cs typeface="Cairo" pitchFamily="2" charset="-78"/>
              </a:rPr>
              <a:t>PocketBeagle</a:t>
            </a:r>
            <a:endParaRPr lang="en-US" b="1" dirty="0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32524" y="3581400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iro" pitchFamily="2" charset="-78"/>
                <a:cs typeface="Cairo" pitchFamily="2" charset="-78"/>
              </a:rPr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iro" pitchFamily="2" charset="-78"/>
                <a:cs typeface="Cairo" pitchFamily="2" charset="-78"/>
              </a:rPr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iro" pitchFamily="2" charset="-78"/>
                <a:cs typeface="Cairo" pitchFamily="2" charset="-78"/>
              </a:rPr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iro" pitchFamily="2" charset="-78"/>
                <a:cs typeface="Cairo" pitchFamily="2" charset="-78"/>
              </a:rPr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iro" pitchFamily="2" charset="-78"/>
              <a:cs typeface="Cairo" pitchFamily="2" charset="-78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iro" pitchFamily="2" charset="-78"/>
                <a:cs typeface="Cairo" pitchFamily="2" charset="-78"/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iro" pitchFamily="2" charset="-78"/>
                <a:cs typeface="Cairo" pitchFamily="2" charset="-78"/>
              </a:rPr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iro" pitchFamily="2" charset="-78"/>
                <a:cs typeface="Cairo" pitchFamily="2" charset="-78"/>
              </a:rPr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94424" y="4800600"/>
            <a:ext cx="45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iro" pitchFamily="2" charset="-78"/>
                <a:cs typeface="Cairo" pitchFamily="2" charset="-78"/>
              </a:rPr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iro" pitchFamily="2" charset="-78"/>
                <a:cs typeface="Cairo" pitchFamily="2" charset="-78"/>
              </a:rPr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iro" pitchFamily="2" charset="-78"/>
                <a:cs typeface="Cairo" pitchFamily="2" charset="-78"/>
              </a:rPr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iro" pitchFamily="2" charset="-78"/>
              <a:cs typeface="Cairo" pitchFamily="2" charset="-78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iro" pitchFamily="2" charset="-78"/>
                <a:cs typeface="Cairo" pitchFamily="2" charset="-78"/>
              </a:rPr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A1CA1D-28A2-1AFB-9758-98FBDDE4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88" y="1172919"/>
            <a:ext cx="5742723" cy="4122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E2BFCE-4C93-54E7-C3C2-632DD865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90" y="1491361"/>
            <a:ext cx="4675292" cy="3587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Cairo" pitchFamily="2" charset="-78"/>
                <a:cs typeface="Cairo" pitchFamily="2" charset="-78"/>
              </a:rPr>
              <a:t>Original 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2781300" y="52959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iro" pitchFamily="2" charset="-78"/>
                <a:cs typeface="Cairo" pitchFamily="2" charset="-78"/>
              </a:rPr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343900" y="52959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iro" pitchFamily="2" charset="-78"/>
                <a:cs typeface="Cairo" pitchFamily="2" charset="-78"/>
              </a:rPr>
              <a:t>BACK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8119C3E1-620B-29FC-4BDE-D74D66EED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925" y="5088321"/>
            <a:ext cx="2524733" cy="7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80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Cairo" pitchFamily="2" charset="-78"/>
                <a:cs typeface="Cairo" pitchFamily="2" charset="-78"/>
              </a:rPr>
              <a:t>Final Rev 1 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2114497" y="530542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iro" pitchFamily="2" charset="-78"/>
                <a:cs typeface="Cairo" pitchFamily="2" charset="-78"/>
              </a:rPr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7677097" y="530542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iro" pitchFamily="2" charset="-78"/>
                <a:cs typeface="Cairo" pitchFamily="2" charset="-78"/>
              </a:rPr>
              <a:t>BACK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8119C3E1-620B-29FC-4BDE-D74D66EED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925" y="5088321"/>
            <a:ext cx="2524733" cy="784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DCAB5F-0443-B9F6-10CC-C12542390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1" y="1152526"/>
            <a:ext cx="5455566" cy="3922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4810E6-1CAA-24A4-476C-7F0B5FCCC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00" y="1479208"/>
            <a:ext cx="4417265" cy="3499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3CBB0-9F6E-24AC-D781-24677BCCA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7500" y="2819358"/>
            <a:ext cx="1370474" cy="121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1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B805-0A1C-7BC8-FAD8-9282E808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iro" pitchFamily="2" charset="-78"/>
                <a:cs typeface="Cairo" pitchFamily="2" charset="-78"/>
              </a:rPr>
              <a:t>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5369-C514-AD92-8666-8D9BCE52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3200400" cy="47243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iro" pitchFamily="2" charset="-78"/>
                <a:cs typeface="Cairo" pitchFamily="2" charset="-78"/>
              </a:rPr>
              <a:t>SPI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</a:rPr>
              <a:t>3.3/5 Vin </a:t>
            </a:r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 3.3V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GND  GND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CLK  CLK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MISO  MISO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MOSI  MOSI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D/C  GPIO89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RST  GPIO23</a:t>
            </a:r>
          </a:p>
          <a:p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LEDs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Red  GPIO57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Yellow  GPIO58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Green  GPIO59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C34628-8236-E69D-ACE5-D2FA74A50479}"/>
              </a:ext>
            </a:extLst>
          </p:cNvPr>
          <p:cNvSpPr txBox="1">
            <a:spLocks/>
          </p:cNvSpPr>
          <p:nvPr/>
        </p:nvSpPr>
        <p:spPr>
          <a:xfrm>
            <a:off x="4343400" y="1295399"/>
            <a:ext cx="3200400" cy="4724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Buttons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CNG  GPIO60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CLR  GPIO64</a:t>
            </a:r>
            <a:endParaRPr lang="en-US" dirty="0">
              <a:latin typeface="Cairo" pitchFamily="2" charset="-78"/>
              <a:cs typeface="Cairo" pitchFamily="2" charset="-78"/>
            </a:endParaRPr>
          </a:p>
          <a:p>
            <a:r>
              <a:rPr lang="en-US" dirty="0">
                <a:latin typeface="Cairo" pitchFamily="2" charset="-78"/>
                <a:cs typeface="Cairo" pitchFamily="2" charset="-78"/>
              </a:rPr>
              <a:t>Potentiometer 1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AIN0</a:t>
            </a:r>
          </a:p>
          <a:p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Potentiometer 2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AIN1</a:t>
            </a:r>
          </a:p>
          <a:p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USB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VBUS  VBUS  5V 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DM  D-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DP  D+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ID  GND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GND  GND</a:t>
            </a:r>
          </a:p>
          <a:p>
            <a:pPr lvl="1"/>
            <a:r>
              <a:rPr lang="en-US" dirty="0">
                <a:latin typeface="Cairo" pitchFamily="2" charset="-78"/>
                <a:cs typeface="Cairo" pitchFamily="2" charset="-78"/>
                <a:sym typeface="Symbol" panose="05050102010706020507" pitchFamily="18" charset="2"/>
              </a:rPr>
              <a:t>Shield  CGND</a:t>
            </a:r>
          </a:p>
        </p:txBody>
      </p:sp>
    </p:spTree>
    <p:extLst>
      <p:ext uri="{BB962C8B-B14F-4D97-AF65-F5344CB8AC3E}">
        <p14:creationId xmlns:p14="http://schemas.microsoft.com/office/powerpoint/2010/main" val="4218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184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Cairo</vt:lpstr>
      <vt:lpstr>Diamond Grid 16x9</vt:lpstr>
      <vt:lpstr>ENGI 301  Etch-a-Sketch PCB Project</vt:lpstr>
      <vt:lpstr>Background Information</vt:lpstr>
      <vt:lpstr>System Block Diagram – “Etch-a-Sketch”</vt:lpstr>
      <vt:lpstr>Original Mechanical Drawing</vt:lpstr>
      <vt:lpstr>Final Rev 1 Mechanical Drawing</vt:lpstr>
      <vt:lpstr>Connections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Ibrahim Al-Akash</cp:lastModifiedBy>
  <cp:revision>427</cp:revision>
  <dcterms:created xsi:type="dcterms:W3CDTF">2018-01-09T20:24:50Z</dcterms:created>
  <dcterms:modified xsi:type="dcterms:W3CDTF">2022-12-13T23:29:29Z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