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/>
    <p:restoredTop sz="94656"/>
  </p:normalViewPr>
  <p:slideViewPr>
    <p:cSldViewPr snapToGrid="0">
      <p:cViewPr varScale="1">
        <p:scale>
          <a:sx n="107" d="100"/>
          <a:sy n="10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3D84-164A-3A49-928D-EB691F8E8579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9A0DE-A17F-814C-AE06-B93D892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9A0DE-A17F-814C-AE06-B93D89246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562-9CCC-D437-AE3C-022F9897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9547B-4898-236C-EDBE-90B12BAF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BCAD-441D-656D-74B2-8684650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3B55-5FD7-4C67-F61F-D451CE9C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0AF6-90BC-436D-E65A-674C5C0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25FF-94C8-F9B4-E2CD-B2A0D04C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D3899-EFAB-A683-C585-57116171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1B44-6114-CE4E-1A5F-C56E95A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C5F4-81A4-15F3-C11A-B3533C0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33AB-FD51-4577-E8A6-1C66886E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8B3A1-DB0F-869B-8C8F-DF03A4F9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26D16-0AD1-80D3-D8D4-3AAE42E3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AF12-A6D7-C3E4-C951-4BEAF54C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E23B-6CC2-754F-004D-91314FF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C6DB-8C4F-C02B-C2AE-D241B359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4E58-6691-C12A-3B1F-30B825F1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DB36-0294-D5E9-8BD0-7C94DD12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EA9E3-48D7-8E3F-34BD-FBC11215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3BB4-4169-25B8-8A13-D75431A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ABF9-CA55-83AE-5C28-7E839222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6ED1-DC54-8062-1B18-568F7884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B63D-FBAB-89E7-41A3-D753CEA5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EA5F-AB39-2852-2537-F871B4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022B-80CA-92B1-D3D3-A59FC490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5924-88E7-58A4-A5EA-AFF37D3A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71CC-64BB-7BB6-B660-684EFA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6362-7733-2FFA-51C1-9247FAF3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DE856-E368-0487-04F7-3557295A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67894-2CE3-5E52-E386-026FDF9D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1F3A-F602-306D-FDF1-FE41CC37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4C58-08EA-24CD-EDF5-82981F59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C64-7F03-D83A-70CD-6903C99B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7E77-B533-815F-12B4-B7116FD8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8260-61F5-B30E-DA6D-9407A2DF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0C0A2-7D19-8E82-B062-75C3AC4C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181F4-318B-0292-F522-71DAA17B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ECD1-CFA5-F760-74FD-6656C53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34E10-6CA9-96C9-9239-203C5E6A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37693-441A-5972-FD7E-FC90E262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50A0-904B-771B-C224-3C4FFC38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60240-0DD0-F6E5-B116-76797EA0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AB32-27ED-BD9C-2991-E80F338F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D87E0-DF23-5F40-11FF-7D04321E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6D110-1682-C13F-4F79-E5B68C14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04D83-FA3A-5B53-E831-B4E020D7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E640-01E7-E32E-E083-CADF18BB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B1F-028E-799E-47AA-6B5040B2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36B5-31B9-E2C1-BAA7-723DE485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20DF-2142-E2BF-15EA-7A9DE714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E5F6-BA44-3F0B-676F-6EC42EFC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B493-238A-CCF3-84D1-E67CB493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D976-65D0-E83F-6C93-E5A2D98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C5C8-384D-4B47-CD87-77DD569E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FA9B7-8E53-8FD5-7FEE-5739395B6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A1EF-ECFD-FA85-BFEF-B3E99D85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4E8D-8DD5-8270-3D7B-A9EB0D37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C0FA-E04B-0177-C9EF-B661CCE2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2649-44B6-694C-6D3C-EB8CEED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5D349-EE2A-4F26-5317-D9CBC98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873C-52D9-9D45-412F-B951C596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8049-3E9B-5F00-B80C-5F54E8FC9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F357-C595-094C-9E45-CD7E9D6649B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4DB0-8238-E0A3-C3A1-0E4240786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F904-F01C-BD57-0226-0C3AA078B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new/melexis/melexis-MLX90393-triaxis-micropower-magnetometer/" TargetMode="External"/><Relationship Id="rId2" Type="http://schemas.openxmlformats.org/officeDocument/2006/relationships/hyperlink" Target="https://www.first4magnets.com/us/circular-disc-rod-c34/n35-neodymium-disc-magnet-5mm-dia-x-2mm-thick-1-12lbs-pull-p6698#ps_0_68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ilicone-Release-Spray-Agent-Aerosol/dp/B085CBSS5Y" TargetMode="External"/><Relationship Id="rId5" Type="http://schemas.openxmlformats.org/officeDocument/2006/relationships/hyperlink" Target="https://www.googleadservices.com/pagead/aclk?sa=L&amp;ai=DChcSEwimzsPl-o7_AhUJAK0GHSWsAYEYABALGgJwdg&amp;ohost=www.google.com&amp;cid=CAESauD2E_t-pDpCh3gJJj9n9PwFWSlYX_9BSfINg5xCrQpsVYKEPYr_xM8t2N0ndBsXiiYV5cBQM3aFg0MuBlL1zQyYuwRdIbfsIrEj3JCkOv33hKRIQqiVeqQDk0GsnLhF2AJuCtajbtkdqIw&amp;sig=AOD64_0o4hLmzejgDyCPQTixznuztJriGg&amp;ctype=5&amp;q=&amp;ved=2ahUKEwjwmrnl-o7_AhV_AzQIHTQCAg0Q9aACKAB6BAgFEA0&amp;adurl=" TargetMode="External"/><Relationship Id="rId4" Type="http://schemas.openxmlformats.org/officeDocument/2006/relationships/hyperlink" Target="https://www.googleadservices.com/pagead/aclk?sa=L&amp;ai=DChcSEwjLlO3P-o7_AhURHX0KHbL1AXkYABAKGgJwdg&amp;ohost=www.google.com&amp;cid=CAESauD2HeSMjdf3PzwBjhLJJrgp71YlF-bUn6qoJVuS1geXgRlVAi4SlVNKZL1k3KRUIxXqLcb8wQ5uYyOEXJNE13Pvymeq6mT02qJjjYu4sH1kZ-sFaZQA1Yu2o3MtXAS_iKN0_uhdjzBD06o&amp;sig=AOD64_389fDOF-NU9epLDqjxfB1hlHeBwA&amp;ctype=5&amp;q=&amp;ved=2ahUKEwjH4uLP-o7_AhWVoFsKHQygCNYQ9aACKAB6BAgIEA4&amp;adurl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8A2C37-F75A-FA5D-D2D1-6B660BCD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66599"/>
              </p:ext>
            </p:extLst>
          </p:nvPr>
        </p:nvGraphicFramePr>
        <p:xfrm>
          <a:off x="106878" y="719666"/>
          <a:ext cx="11958455" cy="427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91">
                  <a:extLst>
                    <a:ext uri="{9D8B030D-6E8A-4147-A177-3AD203B41FA5}">
                      <a16:colId xmlns:a16="http://schemas.microsoft.com/office/drawing/2014/main" val="3568909822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3851835612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2362307858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1024562878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2903131200"/>
                    </a:ext>
                  </a:extLst>
                </a:gridCol>
              </a:tblGrid>
              <a:tr h="59397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79769"/>
                  </a:ext>
                </a:extLst>
              </a:tr>
              <a:tr h="190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Silicone Elastomer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Magnetometer - $9.99</a:t>
                      </a:r>
                    </a:p>
                    <a:p>
                      <a:r>
                        <a:rPr lang="en-US" dirty="0"/>
                        <a:t>Si - $0.01</a:t>
                      </a:r>
                    </a:p>
                    <a:p>
                      <a:r>
                        <a:rPr lang="en-US" dirty="0"/>
                        <a:t>Magnet - $0.10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resolution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goes up to at least 2.6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3mm x 3mm x 0.8mm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100uW to 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10017"/>
                  </a:ext>
                </a:extLst>
              </a:tr>
              <a:tr h="593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5788"/>
                  </a:ext>
                </a:extLst>
              </a:tr>
              <a:tr h="593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7990"/>
                  </a:ext>
                </a:extLst>
              </a:tr>
              <a:tr h="593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6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FE10-1C42-0BE7-6D23-C943908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FA1-595F-A272-0A54-2197328A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differential pressure sensor has shown promise, however 2 main issues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 cost compared to other sensor techniques ($20/sensor)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Potential issues down the line with sedimentation or corrosion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Magnetometer-based force sensor solves these issues</a:t>
            </a:r>
          </a:p>
          <a:p>
            <a:pPr lvl="1"/>
            <a:r>
              <a:rPr lang="en-US" dirty="0"/>
              <a:t>Low cost ($10/sensor)</a:t>
            </a:r>
          </a:p>
          <a:p>
            <a:pPr lvl="1"/>
            <a:r>
              <a:rPr lang="en-US" dirty="0"/>
              <a:t>No sedimentation issues</a:t>
            </a:r>
          </a:p>
          <a:p>
            <a:pPr lvl="1"/>
            <a:r>
              <a:rPr lang="en-US" dirty="0"/>
              <a:t>Ultra-low power consumption (100uW to 10mW)</a:t>
            </a:r>
          </a:p>
          <a:p>
            <a:pPr lvl="1"/>
            <a:r>
              <a:rPr lang="en-US" dirty="0"/>
              <a:t>High resolution (1 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3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F05D4E-6A64-EA13-29ED-C3420BB8BFAD}"/>
              </a:ext>
            </a:extLst>
          </p:cNvPr>
          <p:cNvCxnSpPr>
            <a:cxnSpLocks/>
          </p:cNvCxnSpPr>
          <p:nvPr/>
        </p:nvCxnSpPr>
        <p:spPr>
          <a:xfrm>
            <a:off x="3561935" y="5330927"/>
            <a:ext cx="1287117" cy="264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A6C5F-5E71-EA16-A36A-D0A5ABFB6369}"/>
              </a:ext>
            </a:extLst>
          </p:cNvPr>
          <p:cNvCxnSpPr>
            <a:cxnSpLocks/>
          </p:cNvCxnSpPr>
          <p:nvPr/>
        </p:nvCxnSpPr>
        <p:spPr>
          <a:xfrm flipV="1">
            <a:off x="3561935" y="1553646"/>
            <a:ext cx="1287117" cy="2544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FAF0E-3C56-2118-1C7F-A0207B504E09}"/>
              </a:ext>
            </a:extLst>
          </p:cNvPr>
          <p:cNvSpPr/>
          <p:nvPr/>
        </p:nvSpPr>
        <p:spPr>
          <a:xfrm>
            <a:off x="4744278" y="1126435"/>
            <a:ext cx="7354957" cy="52478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063DA67-9AC9-2C1D-E8FD-5BDA0B04B87A}"/>
              </a:ext>
            </a:extLst>
          </p:cNvPr>
          <p:cNvSpPr/>
          <p:nvPr/>
        </p:nvSpPr>
        <p:spPr>
          <a:xfrm>
            <a:off x="5539497" y="1305581"/>
            <a:ext cx="1164528" cy="3982278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B8D8B-D338-31AF-EC3B-CF6F6C5196B0}"/>
              </a:ext>
            </a:extLst>
          </p:cNvPr>
          <p:cNvSpPr txBox="1"/>
          <p:nvPr/>
        </p:nvSpPr>
        <p:spPr>
          <a:xfrm>
            <a:off x="2675906" y="158620"/>
            <a:ext cx="684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Magnetic Pressure Sensor</a:t>
            </a:r>
          </a:p>
        </p:txBody>
      </p:sp>
      <p:pic>
        <p:nvPicPr>
          <p:cNvPr id="1026" name="Picture 2" descr="497 Man Peeing Cliparts, Stock Vector and Royalty Free Man Peeing  Illustrations">
            <a:extLst>
              <a:ext uri="{FF2B5EF4-FFF2-40B4-BE49-F238E27FC236}">
                <a16:creationId xmlns:a16="http://schemas.microsoft.com/office/drawing/2014/main" id="{DF4CE993-BC6C-B7B0-641E-D8E0C668C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1" t="14508" r="64186" b="11675"/>
          <a:stretch/>
        </p:blipFill>
        <p:spPr bwMode="auto">
          <a:xfrm>
            <a:off x="954349" y="1948070"/>
            <a:ext cx="2607585" cy="33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7A23638B-A5F9-E700-5FEB-4FA5009D2D3B}"/>
              </a:ext>
            </a:extLst>
          </p:cNvPr>
          <p:cNvSpPr/>
          <p:nvPr/>
        </p:nvSpPr>
        <p:spPr>
          <a:xfrm>
            <a:off x="2010398" y="4227684"/>
            <a:ext cx="848140" cy="665922"/>
          </a:xfrm>
          <a:prstGeom prst="trapezoid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BF69A-0430-3C43-C9E5-CD51B1096C5F}"/>
              </a:ext>
            </a:extLst>
          </p:cNvPr>
          <p:cNvSpPr/>
          <p:nvPr/>
        </p:nvSpPr>
        <p:spPr>
          <a:xfrm>
            <a:off x="1758607" y="4893606"/>
            <a:ext cx="1351722" cy="225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BE590-BA13-76B9-7407-6DD069C52CE4}"/>
              </a:ext>
            </a:extLst>
          </p:cNvPr>
          <p:cNvSpPr/>
          <p:nvPr/>
        </p:nvSpPr>
        <p:spPr>
          <a:xfrm>
            <a:off x="1506815" y="4098474"/>
            <a:ext cx="2055120" cy="12324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01311-D27F-2FFA-8FCD-68FBA692BAFF}"/>
              </a:ext>
            </a:extLst>
          </p:cNvPr>
          <p:cNvSpPr/>
          <p:nvPr/>
        </p:nvSpPr>
        <p:spPr>
          <a:xfrm>
            <a:off x="5193270" y="4893606"/>
            <a:ext cx="3021511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Magnetometer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5FB12F70-7477-768F-7A76-1D47C1B8DD69}"/>
              </a:ext>
            </a:extLst>
          </p:cNvPr>
          <p:cNvSpPr/>
          <p:nvPr/>
        </p:nvSpPr>
        <p:spPr>
          <a:xfrm>
            <a:off x="5725028" y="3357841"/>
            <a:ext cx="1946413" cy="152823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Silicon Elastomer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3651B-E54B-3C5D-8629-9FCE4FD0CC0D}"/>
              </a:ext>
            </a:extLst>
          </p:cNvPr>
          <p:cNvSpPr/>
          <p:nvPr/>
        </p:nvSpPr>
        <p:spPr>
          <a:xfrm>
            <a:off x="6437957" y="3357841"/>
            <a:ext cx="516835" cy="1840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0BA0A-702C-AE07-8034-46BE1E26A460}"/>
              </a:ext>
            </a:extLst>
          </p:cNvPr>
          <p:cNvSpPr txBox="1"/>
          <p:nvPr/>
        </p:nvSpPr>
        <p:spPr>
          <a:xfrm>
            <a:off x="5724394" y="2919691"/>
            <a:ext cx="21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Neodymium Magnet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8A01D-B44A-46A3-3626-B5A61E9AB915}"/>
              </a:ext>
            </a:extLst>
          </p:cNvPr>
          <p:cNvSpPr/>
          <p:nvPr/>
        </p:nvSpPr>
        <p:spPr>
          <a:xfrm>
            <a:off x="8839900" y="4893606"/>
            <a:ext cx="3021511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Magnetometer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CF338B8F-5B53-CA1C-2217-0BF84D44CCCB}"/>
              </a:ext>
            </a:extLst>
          </p:cNvPr>
          <p:cNvSpPr/>
          <p:nvPr/>
        </p:nvSpPr>
        <p:spPr>
          <a:xfrm>
            <a:off x="9371658" y="3971070"/>
            <a:ext cx="1946413" cy="91500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Silicon Elastomer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83C96-00B8-AF15-2C12-2FD237C29470}"/>
              </a:ext>
            </a:extLst>
          </p:cNvPr>
          <p:cNvSpPr/>
          <p:nvPr/>
        </p:nvSpPr>
        <p:spPr>
          <a:xfrm>
            <a:off x="10086446" y="3971070"/>
            <a:ext cx="516835" cy="1840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69194-BAEB-81F8-61C6-20B0144A2E38}"/>
              </a:ext>
            </a:extLst>
          </p:cNvPr>
          <p:cNvSpPr txBox="1"/>
          <p:nvPr/>
        </p:nvSpPr>
        <p:spPr>
          <a:xfrm>
            <a:off x="9297318" y="3619571"/>
            <a:ext cx="21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Neodymium Magnet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B063AF-029F-DB2F-5E5E-E4BF75263D3F}"/>
              </a:ext>
            </a:extLst>
          </p:cNvPr>
          <p:cNvSpPr txBox="1"/>
          <p:nvPr/>
        </p:nvSpPr>
        <p:spPr>
          <a:xfrm>
            <a:off x="6428530" y="130558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Urine Stream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505B60-DFEB-97C6-2C5D-DADC2E729BCF}"/>
              </a:ext>
            </a:extLst>
          </p:cNvPr>
          <p:cNvCxnSpPr>
            <a:cxnSpLocks/>
          </p:cNvCxnSpPr>
          <p:nvPr/>
        </p:nvCxnSpPr>
        <p:spPr>
          <a:xfrm>
            <a:off x="6696374" y="3344529"/>
            <a:ext cx="0" cy="575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223A71-2E1F-DD64-DCFF-5D11268DE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4152" y="3070131"/>
            <a:ext cx="0" cy="575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C7EC4-EAE6-9EF5-EEDF-622953B34D24}"/>
              </a:ext>
            </a:extLst>
          </p:cNvPr>
          <p:cNvCxnSpPr>
            <a:cxnSpLocks/>
          </p:cNvCxnSpPr>
          <p:nvPr/>
        </p:nvCxnSpPr>
        <p:spPr>
          <a:xfrm>
            <a:off x="6726822" y="3377127"/>
            <a:ext cx="423156" cy="345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39CC4A-AFD6-565F-9C00-CF01B9B0F595}"/>
              </a:ext>
            </a:extLst>
          </p:cNvPr>
          <p:cNvSpPr txBox="1"/>
          <p:nvPr/>
        </p:nvSpPr>
        <p:spPr>
          <a:xfrm>
            <a:off x="7213209" y="319246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5B9905-44AE-55B2-7592-89236315D8E3}"/>
              </a:ext>
            </a:extLst>
          </p:cNvPr>
          <p:cNvSpPr txBox="1"/>
          <p:nvPr/>
        </p:nvSpPr>
        <p:spPr>
          <a:xfrm>
            <a:off x="7046643" y="3557583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E8CA3-F02E-FB5E-2DD8-F44FDDACAB92}"/>
              </a:ext>
            </a:extLst>
          </p:cNvPr>
          <p:cNvSpPr txBox="1"/>
          <p:nvPr/>
        </p:nvSpPr>
        <p:spPr>
          <a:xfrm>
            <a:off x="6238142" y="3556308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6D5081-65C9-7CB3-AE13-D3634CCC52E7}"/>
              </a:ext>
            </a:extLst>
          </p:cNvPr>
          <p:cNvSpPr txBox="1"/>
          <p:nvPr/>
        </p:nvSpPr>
        <p:spPr>
          <a:xfrm>
            <a:off x="7608085" y="3793308"/>
            <a:ext cx="16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Deformation</a:t>
            </a:r>
          </a:p>
        </p:txBody>
      </p:sp>
      <p:sp>
        <p:nvSpPr>
          <p:cNvPr id="39" name="Striped Right Arrow 38">
            <a:extLst>
              <a:ext uri="{FF2B5EF4-FFF2-40B4-BE49-F238E27FC236}">
                <a16:creationId xmlns:a16="http://schemas.microsoft.com/office/drawing/2014/main" id="{9361C9A5-9CBD-93F2-8491-B4160B35A9EB}"/>
              </a:ext>
            </a:extLst>
          </p:cNvPr>
          <p:cNvSpPr/>
          <p:nvPr/>
        </p:nvSpPr>
        <p:spPr>
          <a:xfrm>
            <a:off x="7981315" y="4182023"/>
            <a:ext cx="1020216" cy="493102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A76601EF-D2EB-705C-3E61-6B87106F6263}"/>
              </a:ext>
            </a:extLst>
          </p:cNvPr>
          <p:cNvSpPr/>
          <p:nvPr/>
        </p:nvSpPr>
        <p:spPr>
          <a:xfrm>
            <a:off x="5103748" y="3429000"/>
            <a:ext cx="516835" cy="1457078"/>
          </a:xfrm>
          <a:prstGeom prst="leftBrace">
            <a:avLst>
              <a:gd name="adj1" fmla="val 33974"/>
              <a:gd name="adj2" fmla="val 508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E2A48-74C6-6CAA-AE74-89E7A2E84486}"/>
              </a:ext>
            </a:extLst>
          </p:cNvPr>
          <p:cNvSpPr txBox="1"/>
          <p:nvPr/>
        </p:nvSpPr>
        <p:spPr>
          <a:xfrm>
            <a:off x="4626001" y="3965396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D7A3841F-DEF6-5375-65E7-9725750DC32E}"/>
              </a:ext>
            </a:extLst>
          </p:cNvPr>
          <p:cNvSpPr/>
          <p:nvPr/>
        </p:nvSpPr>
        <p:spPr>
          <a:xfrm rot="10800000">
            <a:off x="11378939" y="3978598"/>
            <a:ext cx="415364" cy="915008"/>
          </a:xfrm>
          <a:prstGeom prst="leftBrace">
            <a:avLst>
              <a:gd name="adj1" fmla="val 33974"/>
              <a:gd name="adj2" fmla="val 508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970B51-7C5A-7E15-D8F3-43F178711D75}"/>
              </a:ext>
            </a:extLst>
          </p:cNvPr>
          <p:cNvSpPr txBox="1"/>
          <p:nvPr/>
        </p:nvSpPr>
        <p:spPr>
          <a:xfrm>
            <a:off x="11590603" y="4205357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CED7CE-280B-E4F2-79BD-B13B4CC621E7}"/>
              </a:ext>
            </a:extLst>
          </p:cNvPr>
          <p:cNvSpPr txBox="1"/>
          <p:nvPr/>
        </p:nvSpPr>
        <p:spPr>
          <a:xfrm>
            <a:off x="4891814" y="5437889"/>
            <a:ext cx="711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Force from urine stream causes shear and normal stress on elastomer, bringing the magnet closer/farther from the magnetometer. Magnetic field changes then corresponds to applied force</a:t>
            </a:r>
          </a:p>
        </p:txBody>
      </p:sp>
    </p:spTree>
    <p:extLst>
      <p:ext uri="{BB962C8B-B14F-4D97-AF65-F5344CB8AC3E}">
        <p14:creationId xmlns:p14="http://schemas.microsoft.com/office/powerpoint/2010/main" val="363906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magnetic sensor&#10;&#10;Description automatically generated with low confidence">
            <a:extLst>
              <a:ext uri="{FF2B5EF4-FFF2-40B4-BE49-F238E27FC236}">
                <a16:creationId xmlns:a16="http://schemas.microsoft.com/office/drawing/2014/main" id="{308F1873-6418-7414-77D9-4BC33267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48" y="984538"/>
            <a:ext cx="8908704" cy="48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E0F2-EFE1-A4E6-32A3-AA7408B4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EF50-A866-8C83-3B8C-DDB898F2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0" y="1690688"/>
            <a:ext cx="8419606" cy="4297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78FC3-CDA6-02D4-B915-43F4575C720C}"/>
              </a:ext>
            </a:extLst>
          </p:cNvPr>
          <p:cNvSpPr txBox="1"/>
          <p:nvPr/>
        </p:nvSpPr>
        <p:spPr>
          <a:xfrm>
            <a:off x="8585859" y="1997839"/>
            <a:ext cx="3414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3D Print Mold for Elastomer</a:t>
            </a:r>
          </a:p>
          <a:p>
            <a:pPr marL="342900" indent="-342900">
              <a:buAutoNum type="arabicPeriod"/>
            </a:pPr>
            <a:r>
              <a:rPr lang="en-US" sz="2000" dirty="0"/>
              <a:t>Pour Elastomer (Si) into Mold and Cure</a:t>
            </a:r>
          </a:p>
          <a:p>
            <a:pPr marL="342900" indent="-342900">
              <a:buAutoNum type="arabicPeriod"/>
            </a:pPr>
            <a:r>
              <a:rPr lang="en-US" sz="2000" dirty="0"/>
              <a:t>Attach the neodymium magnet to the indentation in the elastomer mold using Sil-poxy</a:t>
            </a:r>
          </a:p>
          <a:p>
            <a:pPr marL="342900" indent="-342900">
              <a:buAutoNum type="arabicPeriod"/>
            </a:pPr>
            <a:r>
              <a:rPr lang="en-US" sz="2000" dirty="0"/>
              <a:t>Connect assembly to PCB using adhesives</a:t>
            </a:r>
          </a:p>
        </p:txBody>
      </p:sp>
    </p:spTree>
    <p:extLst>
      <p:ext uri="{BB962C8B-B14F-4D97-AF65-F5344CB8AC3E}">
        <p14:creationId xmlns:p14="http://schemas.microsoft.com/office/powerpoint/2010/main" val="378746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AAE5-4E8D-1DE7-8581-058E2A86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2EEB6-0363-5510-90F8-1C7BF396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771">
            <a:off x="3875533" y="2134589"/>
            <a:ext cx="3886200" cy="33180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BF50E-8443-4399-3F77-0DC62969B8F3}"/>
              </a:ext>
            </a:extLst>
          </p:cNvPr>
          <p:cNvCxnSpPr/>
          <p:nvPr/>
        </p:nvCxnSpPr>
        <p:spPr>
          <a:xfrm flipH="1">
            <a:off x="6483927" y="1690688"/>
            <a:ext cx="2042556" cy="684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E57404-26B5-D8F3-5B7E-3E6C2E867370}"/>
              </a:ext>
            </a:extLst>
          </p:cNvPr>
          <p:cNvCxnSpPr/>
          <p:nvPr/>
        </p:nvCxnSpPr>
        <p:spPr>
          <a:xfrm>
            <a:off x="3740727" y="1959429"/>
            <a:ext cx="1935678" cy="534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3418FD-425F-AE67-0A75-E3B006917682}"/>
              </a:ext>
            </a:extLst>
          </p:cNvPr>
          <p:cNvCxnSpPr/>
          <p:nvPr/>
        </p:nvCxnSpPr>
        <p:spPr>
          <a:xfrm>
            <a:off x="2921330" y="3811979"/>
            <a:ext cx="2660073" cy="8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1FEB2A-0F35-B728-FE1F-79FA776DC995}"/>
              </a:ext>
            </a:extLst>
          </p:cNvPr>
          <p:cNvCxnSpPr>
            <a:cxnSpLocks/>
          </p:cNvCxnSpPr>
          <p:nvPr/>
        </p:nvCxnSpPr>
        <p:spPr>
          <a:xfrm flipH="1">
            <a:off x="7410203" y="3116076"/>
            <a:ext cx="402933" cy="52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654CAA-D0DA-FEF5-7120-D993BFFFE623}"/>
              </a:ext>
            </a:extLst>
          </p:cNvPr>
          <p:cNvCxnSpPr/>
          <p:nvPr/>
        </p:nvCxnSpPr>
        <p:spPr>
          <a:xfrm flipV="1">
            <a:off x="3284516" y="4512623"/>
            <a:ext cx="1002476" cy="344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C5983-79D8-4490-4281-DD8ADCFAC539}"/>
              </a:ext>
            </a:extLst>
          </p:cNvPr>
          <p:cNvSpPr txBox="1"/>
          <p:nvPr/>
        </p:nvSpPr>
        <p:spPr>
          <a:xfrm>
            <a:off x="8285894" y="1455727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Silicon Elastomer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20CCD-F37B-3429-2D19-32EAB72AE198}"/>
              </a:ext>
            </a:extLst>
          </p:cNvPr>
          <p:cNvSpPr txBox="1"/>
          <p:nvPr/>
        </p:nvSpPr>
        <p:spPr>
          <a:xfrm>
            <a:off x="7095393" y="2708275"/>
            <a:ext cx="251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PCB Waterproof Casing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7A62C-22BE-EAA1-C544-5F0869535368}"/>
              </a:ext>
            </a:extLst>
          </p:cNvPr>
          <p:cNvSpPr txBox="1"/>
          <p:nvPr/>
        </p:nvSpPr>
        <p:spPr>
          <a:xfrm>
            <a:off x="2348783" y="1590097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Neodymium Magnet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83CDF-C868-47D6-B22F-BB87A43A9744}"/>
              </a:ext>
            </a:extLst>
          </p:cNvPr>
          <p:cNvSpPr txBox="1"/>
          <p:nvPr/>
        </p:nvSpPr>
        <p:spPr>
          <a:xfrm>
            <a:off x="1016329" y="3429000"/>
            <a:ext cx="22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Magnetometer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8FB18-6BF1-B2D1-0208-11A46AF764DD}"/>
              </a:ext>
            </a:extLst>
          </p:cNvPr>
          <p:cNvSpPr txBox="1"/>
          <p:nvPr/>
        </p:nvSpPr>
        <p:spPr>
          <a:xfrm>
            <a:off x="1787236" y="4700869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C2C200-1FB6-4578-F0FF-C28017300E4C}"/>
              </a:ext>
            </a:extLst>
          </p:cNvPr>
          <p:cNvCxnSpPr>
            <a:cxnSpLocks/>
          </p:cNvCxnSpPr>
          <p:nvPr/>
        </p:nvCxnSpPr>
        <p:spPr>
          <a:xfrm flipV="1">
            <a:off x="5920124" y="4364183"/>
            <a:ext cx="2069248" cy="147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B6AF9-DB1D-3602-F651-7048735827EA}"/>
              </a:ext>
            </a:extLst>
          </p:cNvPr>
          <p:cNvCxnSpPr>
            <a:cxnSpLocks/>
          </p:cNvCxnSpPr>
          <p:nvPr/>
        </p:nvCxnSpPr>
        <p:spPr>
          <a:xfrm flipH="1" flipV="1">
            <a:off x="3420092" y="4364183"/>
            <a:ext cx="2042557" cy="1508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DDF934-6D37-2169-2E44-423D49F99371}"/>
              </a:ext>
            </a:extLst>
          </p:cNvPr>
          <p:cNvCxnSpPr/>
          <p:nvPr/>
        </p:nvCxnSpPr>
        <p:spPr>
          <a:xfrm flipV="1">
            <a:off x="9820893" y="1959429"/>
            <a:ext cx="0" cy="2043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0FB3CA-CACD-31EE-D2F9-3E3BF7EE98F8}"/>
              </a:ext>
            </a:extLst>
          </p:cNvPr>
          <p:cNvSpPr txBox="1"/>
          <p:nvPr/>
        </p:nvSpPr>
        <p:spPr>
          <a:xfrm>
            <a:off x="6954748" y="5048560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14mm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CDFE4-001E-E2B5-4489-AFF90B2B54EE}"/>
              </a:ext>
            </a:extLst>
          </p:cNvPr>
          <p:cNvSpPr txBox="1"/>
          <p:nvPr/>
        </p:nvSpPr>
        <p:spPr>
          <a:xfrm>
            <a:off x="3771289" y="5118198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14mm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3E2428-5F82-3DF4-3F13-22C3831DF73D}"/>
              </a:ext>
            </a:extLst>
          </p:cNvPr>
          <p:cNvSpPr txBox="1"/>
          <p:nvPr/>
        </p:nvSpPr>
        <p:spPr>
          <a:xfrm>
            <a:off x="9850029" y="2658103"/>
            <a:ext cx="126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11.22mm</a:t>
            </a:r>
          </a:p>
        </p:txBody>
      </p:sp>
    </p:spTree>
    <p:extLst>
      <p:ext uri="{BB962C8B-B14F-4D97-AF65-F5344CB8AC3E}">
        <p14:creationId xmlns:p14="http://schemas.microsoft.com/office/powerpoint/2010/main" val="4495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92D-F433-F2F2-542A-F0AD4E00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856-028A-779F-6AA6-3187A7F5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difficult to manufacture, since Si elastomer must be prepared manually</a:t>
            </a:r>
          </a:p>
          <a:p>
            <a:r>
              <a:rPr lang="en-US" dirty="0"/>
              <a:t>Elastomer can deform over time due to creep effects, however the geometry of the elastomer and placement of the magnet at the top mitigates this</a:t>
            </a:r>
          </a:p>
          <a:p>
            <a:r>
              <a:rPr lang="en-US" dirty="0"/>
              <a:t>Lots of testing required and many different configurations (</a:t>
            </a:r>
            <a:r>
              <a:rPr lang="en-US" dirty="0" err="1"/>
              <a:t>ie</a:t>
            </a:r>
            <a:r>
              <a:rPr lang="en-US" dirty="0"/>
              <a:t>. Elastomer material, elastomer geometry, magnet size, magnetometer)</a:t>
            </a:r>
          </a:p>
          <a:p>
            <a:r>
              <a:rPr lang="en-US" dirty="0"/>
              <a:t>Tilting of magnet can cause inaccuracies – can be mitigated with IMU MEMS sensor</a:t>
            </a:r>
          </a:p>
        </p:txBody>
      </p:sp>
    </p:spTree>
    <p:extLst>
      <p:ext uri="{BB962C8B-B14F-4D97-AF65-F5344CB8AC3E}">
        <p14:creationId xmlns:p14="http://schemas.microsoft.com/office/powerpoint/2010/main" val="50931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C971-1C1F-5890-3B4D-AA6D32B2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582-DE06-D287-1A36-BAA87504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1895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test the viability of this solution and compare performance with other sensor prototypes, I propose assembling a magnetic elastomer force sensor and testing the accuracy in a controlled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test will be: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 water bottle, pour water onto the elastomer sensor using 2 test variations: 1) constant rate (simulating healthy) and 2) sputtering (simulating BPH)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the magnetometer data locally, either directly to the computer or on an SD card connected to the microcontroller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the true flow rate using the mass 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LSTM model from Mikayla’s rig, fit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LSTM results</a:t>
            </a:r>
          </a:p>
        </p:txBody>
      </p:sp>
    </p:spTree>
    <p:extLst>
      <p:ext uri="{BB962C8B-B14F-4D97-AF65-F5344CB8AC3E}">
        <p14:creationId xmlns:p14="http://schemas.microsoft.com/office/powerpoint/2010/main" val="28531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F48-D9E7-2EE7-D80C-D3C4A65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Materials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761DD-DAA7-C497-9BFE-AF854BCF0711}"/>
              </a:ext>
            </a:extLst>
          </p:cNvPr>
          <p:cNvSpPr txBox="1"/>
          <p:nvPr/>
        </p:nvSpPr>
        <p:spPr>
          <a:xfrm>
            <a:off x="3352800" y="5415148"/>
            <a:ext cx="357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Cost of Materials: $98.15</a:t>
            </a:r>
          </a:p>
          <a:p>
            <a:pPr algn="ctr"/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E0C852-798D-61CC-CD25-B3D4B6509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67296"/>
              </p:ext>
            </p:extLst>
          </p:nvPr>
        </p:nvGraphicFramePr>
        <p:xfrm>
          <a:off x="1010722" y="21310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33950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380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2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Neodymium Magnets (5mm x 2mm)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3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Magnetometer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1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in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$42.99 (2lbs)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Sil-poxy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Silicon Releasing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6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3D-print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in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3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439</Words>
  <Application>Microsoft Macintosh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Manufacturing Process</vt:lpstr>
      <vt:lpstr>CAD Model</vt:lpstr>
      <vt:lpstr>Further Considerations</vt:lpstr>
      <vt:lpstr>Prototype</vt:lpstr>
      <vt:lpstr>Prototype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1</cp:revision>
  <dcterms:created xsi:type="dcterms:W3CDTF">2023-05-24T15:39:41Z</dcterms:created>
  <dcterms:modified xsi:type="dcterms:W3CDTF">2023-05-24T22:06:42Z</dcterms:modified>
</cp:coreProperties>
</file>