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2" r:id="rId6"/>
    <p:sldId id="263" r:id="rId7"/>
    <p:sldId id="264" r:id="rId8"/>
    <p:sldId id="265" r:id="rId9"/>
    <p:sldId id="270" r:id="rId10"/>
    <p:sldId id="27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210781-03C8-4042-B62C-6B1C7C4823B0}" type="datetimeFigureOut">
              <a:rPr lang="en-US" smtClean="0"/>
              <a:t>03-Oct-23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10781-03C8-4042-B62C-6B1C7C4823B0}" type="datetimeFigureOut">
              <a:rPr lang="en-US" smtClean="0"/>
              <a:t>03-Oct-23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2210781-03C8-4042-B62C-6B1C7C4823B0}" type="datetimeFigureOut">
              <a:rPr lang="en-US" smtClean="0"/>
              <a:t>03-Oct-23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4EC5-91DB-45A1-B5E7-9E05C8F9ED33}"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10781-03C8-4042-B62C-6B1C7C4823B0}" type="datetimeFigureOut">
              <a:rPr lang="en-US" smtClean="0"/>
              <a:t>03-Oct-23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4EC5-91DB-45A1-B5E7-9E05C8F9ED33}"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10781-03C8-4042-B62C-6B1C7C4823B0}" type="datetimeFigureOut">
              <a:rPr lang="en-US" smtClean="0"/>
              <a:t>03-Oct-23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2210781-03C8-4042-B62C-6B1C7C4823B0}" type="datetimeFigureOut">
              <a:rPr lang="en-US" smtClean="0"/>
              <a:t>03-Oct-23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04EC5-91DB-45A1-B5E7-9E05C8F9ED33}"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210781-03C8-4042-B62C-6B1C7C4823B0}" type="datetimeFigureOut">
              <a:rPr lang="en-US" smtClean="0"/>
              <a:t>03-Oct-23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10781-03C8-4042-B62C-6B1C7C4823B0}" type="datetimeFigureOut">
              <a:rPr lang="en-US" smtClean="0"/>
              <a:t>03-Oct-23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2210781-03C8-4042-B62C-6B1C7C4823B0}" type="datetimeFigureOut">
              <a:rPr lang="en-US" smtClean="0"/>
              <a:t>03-Oct-23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04EC5-91DB-45A1-B5E7-9E05C8F9ED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2210781-03C8-4042-B62C-6B1C7C4823B0}" type="datetimeFigureOut">
              <a:rPr lang="en-US" smtClean="0"/>
              <a:t>03-Oct-23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04EC5-91DB-45A1-B5E7-9E05C8F9ED33}"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10781-03C8-4042-B62C-6B1C7C4823B0}" type="datetimeFigureOut">
              <a:rPr lang="en-US" smtClean="0"/>
              <a:t>03-Oct-23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04EC5-91DB-45A1-B5E7-9E05C8F9ED33}"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2210781-03C8-4042-B62C-6B1C7C4823B0}" type="datetimeFigureOut">
              <a:rPr lang="en-US" smtClean="0"/>
              <a:t>03-Oct-23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5B04EC5-91DB-45A1-B5E7-9E05C8F9ED3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915400" cy="4572000"/>
          </a:xfrm>
        </p:spPr>
        <p:txBody>
          <a:bodyPr anchor="t">
            <a:normAutofit/>
          </a:bodyPr>
          <a:lstStyle/>
          <a:p>
            <a:pPr marL="182880" lvl="0">
              <a:spcBef>
                <a:spcPts val="4200"/>
              </a:spcBef>
            </a:pP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PROJECT REPORT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ON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DESIGN AND IMPLEMENTATION OF E-PASSWORD MANAGEMENT SYSTEM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BY </a:t>
            </a:r>
            <a:br>
              <a:rPr lang="en-US" sz="2400" dirty="0">
                <a:latin typeface="Times New Roman" pitchFamily="18" charset="0"/>
                <a:cs typeface="Times New Roman" pitchFamily="18" charset="0"/>
              </a:rPr>
            </a:br>
            <a:r>
              <a:rPr lang="en-US" sz="2400" dirty="0" smtClean="0"/>
              <a:t/>
            </a:r>
            <a:br>
              <a:rPr lang="en-US" sz="2400" dirty="0" smtClean="0"/>
            </a:br>
            <a:r>
              <a:rPr lang="en-US" sz="2400" dirty="0" smtClean="0">
                <a:ea typeface="+mn-ea"/>
                <a:cs typeface="+mn-cs"/>
              </a:rPr>
              <a:t>MUHAMMED NUHU JEGA</a:t>
            </a:r>
            <a:r>
              <a:rPr lang="en-US" sz="2400" dirty="0" smtClean="0">
                <a:ea typeface="+mn-ea"/>
                <a:cs typeface="+mn-cs"/>
              </a:rPr>
              <a:t/>
            </a:r>
            <a:br>
              <a:rPr lang="en-US" sz="2400" dirty="0" smtClean="0">
                <a:ea typeface="+mn-ea"/>
                <a:cs typeface="+mn-cs"/>
              </a:rPr>
            </a:br>
            <a:r>
              <a:rPr lang="en-US" sz="2400" dirty="0" smtClean="0">
                <a:ea typeface="+mn-ea"/>
                <a:cs typeface="+mn-cs"/>
              </a:rPr>
              <a:t>1710204017</a:t>
            </a:r>
            <a:endParaRPr lang="en-US" sz="2400" dirty="0"/>
          </a:p>
        </p:txBody>
      </p:sp>
      <p:sp>
        <p:nvSpPr>
          <p:cNvPr id="3" name="Subtitle 2"/>
          <p:cNvSpPr>
            <a:spLocks noGrp="1"/>
          </p:cNvSpPr>
          <p:nvPr>
            <p:ph type="subTitle" idx="1"/>
          </p:nvPr>
        </p:nvSpPr>
        <p:spPr>
          <a:xfrm>
            <a:off x="304800" y="4724400"/>
            <a:ext cx="8686800" cy="2133600"/>
          </a:xfrm>
        </p:spPr>
        <p:txBody>
          <a:bodyPr>
            <a:noAutofit/>
          </a:bodyPr>
          <a:lstStyle/>
          <a:p>
            <a:r>
              <a:rPr lang="en-US" sz="2400" dirty="0" smtClean="0">
                <a:solidFill>
                  <a:schemeClr val="tx1"/>
                </a:solidFill>
                <a:latin typeface="Times New Roman" pitchFamily="18" charset="0"/>
                <a:cs typeface="Times New Roman" pitchFamily="18" charset="0"/>
              </a:rPr>
              <a:t>PRESENTED TO </a:t>
            </a:r>
          </a:p>
          <a:p>
            <a:r>
              <a:rPr lang="en-US" sz="2400" dirty="0" smtClean="0">
                <a:solidFill>
                  <a:schemeClr val="tx1"/>
                </a:solidFill>
                <a:latin typeface="Times New Roman" pitchFamily="18" charset="0"/>
                <a:cs typeface="Times New Roman" pitchFamily="18" charset="0"/>
              </a:rPr>
              <a:t>DEPARTMENT OF COMPUTER SCIENCE </a:t>
            </a:r>
          </a:p>
          <a:p>
            <a:r>
              <a:rPr lang="en-US" sz="2400" dirty="0" smtClean="0">
                <a:solidFill>
                  <a:schemeClr val="tx1"/>
                </a:solidFill>
                <a:latin typeface="Times New Roman" pitchFamily="18" charset="0"/>
                <a:cs typeface="Times New Roman" pitchFamily="18" charset="0"/>
              </a:rPr>
              <a:t>FEDERAL UNIVERSITY BIRNIN KEBBI</a:t>
            </a:r>
          </a:p>
          <a:p>
            <a:r>
              <a:rPr lang="en-US" sz="2400" dirty="0" smtClean="0">
                <a:solidFill>
                  <a:schemeClr val="tx1"/>
                </a:solidFill>
                <a:latin typeface="Times New Roman" pitchFamily="18" charset="0"/>
                <a:cs typeface="Times New Roman" pitchFamily="18" charset="0"/>
              </a:rPr>
              <a:t>2023</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34777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04800" y="2209800"/>
            <a:ext cx="8229600" cy="2438400"/>
          </a:xfrm>
        </p:spPr>
        <p:txBody>
          <a:bodyPr/>
          <a:lstStyle/>
          <a:p>
            <a:r>
              <a:rPr lang="en-US" dirty="0" smtClean="0">
                <a:solidFill>
                  <a:schemeClr val="tx1">
                    <a:lumMod val="75000"/>
                    <a:lumOff val="25000"/>
                  </a:schemeClr>
                </a:solidFill>
              </a:rPr>
              <a:t>THANK YOU FOR LISTENING</a:t>
            </a:r>
            <a:endParaRPr lang="en-US" dirty="0">
              <a:solidFill>
                <a:schemeClr val="tx1">
                  <a:lumMod val="75000"/>
                  <a:lumOff val="25000"/>
                </a:schemeClr>
              </a:solidFill>
            </a:endParaRPr>
          </a:p>
        </p:txBody>
      </p:sp>
    </p:spTree>
    <p:extLst>
      <p:ext uri="{BB962C8B-B14F-4D97-AF65-F5344CB8AC3E}">
        <p14:creationId xmlns:p14="http://schemas.microsoft.com/office/powerpoint/2010/main" val="81960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828800"/>
            <a:ext cx="8534400" cy="4724400"/>
          </a:xfrm>
        </p:spPr>
        <p:txBody>
          <a:bodyPr/>
          <a:lstStyle/>
          <a:p>
            <a:r>
              <a:rPr lang="en-US" dirty="0" smtClean="0">
                <a:solidFill>
                  <a:schemeClr val="tx1">
                    <a:lumMod val="85000"/>
                    <a:lumOff val="15000"/>
                  </a:schemeClr>
                </a:solidFill>
              </a:rPr>
              <a:t> </a:t>
            </a:r>
            <a:r>
              <a:rPr lang="en-US" dirty="0" smtClean="0">
                <a:solidFill>
                  <a:schemeClr val="tx1">
                    <a:lumMod val="85000"/>
                    <a:lumOff val="15000"/>
                  </a:schemeClr>
                </a:solidFill>
                <a:latin typeface="Times New Roman" pitchFamily="18" charset="0"/>
                <a:cs typeface="Times New Roman" pitchFamily="18" charset="0"/>
              </a:rPr>
              <a:t>ABSTRACT</a:t>
            </a:r>
          </a:p>
          <a:p>
            <a:r>
              <a:rPr lang="en-US" dirty="0" smtClean="0">
                <a:solidFill>
                  <a:schemeClr val="tx1">
                    <a:lumMod val="85000"/>
                    <a:lumOff val="15000"/>
                  </a:schemeClr>
                </a:solidFill>
                <a:latin typeface="Times New Roman" pitchFamily="18" charset="0"/>
                <a:cs typeface="Times New Roman" pitchFamily="18" charset="0"/>
              </a:rPr>
              <a:t>SYSTEM ANALYSIS</a:t>
            </a:r>
          </a:p>
          <a:p>
            <a:r>
              <a:rPr lang="en-US" dirty="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SYSTEM SPECIFICATION</a:t>
            </a:r>
          </a:p>
          <a:p>
            <a:r>
              <a:rPr lang="en-US" dirty="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PROCESS MODEL</a:t>
            </a:r>
          </a:p>
          <a:p>
            <a:r>
              <a:rPr lang="en-US" dirty="0" smtClean="0">
                <a:solidFill>
                  <a:schemeClr val="tx1">
                    <a:lumMod val="85000"/>
                    <a:lumOff val="15000"/>
                  </a:schemeClr>
                </a:solidFill>
                <a:latin typeface="Times New Roman" pitchFamily="18" charset="0"/>
                <a:cs typeface="Times New Roman" pitchFamily="18" charset="0"/>
              </a:rPr>
              <a:t>PROGRAMMING TOOLS</a:t>
            </a:r>
          </a:p>
          <a:p>
            <a:r>
              <a:rPr lang="en-US" dirty="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SYSTEM DESIGN AND IMPLEMENTATION</a:t>
            </a:r>
          </a:p>
          <a:p>
            <a:r>
              <a:rPr lang="en-US" dirty="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RECOMMENDATION</a:t>
            </a:r>
            <a:endParaRPr lang="en-US"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OUTLINE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81644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534400" cy="5334000"/>
          </a:xfrm>
        </p:spPr>
        <p:txBody>
          <a:bodyPr>
            <a:normAutofit fontScale="92500" lnSpcReduction="10000"/>
          </a:bodyPr>
          <a:lstStyle/>
          <a:p>
            <a:r>
              <a:rPr lang="en-US" dirty="0">
                <a:solidFill>
                  <a:schemeClr val="tx1">
                    <a:lumMod val="85000"/>
                    <a:lumOff val="15000"/>
                  </a:schemeClr>
                </a:solidFill>
              </a:rPr>
              <a:t>Through password managers, users can securely store their valuable information and </a:t>
            </a:r>
            <a:r>
              <a:rPr lang="en-US" dirty="0" smtClean="0">
                <a:solidFill>
                  <a:schemeClr val="tx1">
                    <a:lumMod val="85000"/>
                    <a:lumOff val="15000"/>
                  </a:schemeClr>
                </a:solidFill>
              </a:rPr>
              <a:t>sensitive information</a:t>
            </a:r>
            <a:r>
              <a:rPr lang="en-US" dirty="0">
                <a:solidFill>
                  <a:schemeClr val="tx1">
                    <a:lumMod val="85000"/>
                    <a:lumOff val="15000"/>
                  </a:schemeClr>
                </a:solidFill>
              </a:rPr>
              <a:t>, from online banking passwords and login credentials to even passport and national</a:t>
            </a:r>
            <a:br>
              <a:rPr lang="en-US" dirty="0">
                <a:solidFill>
                  <a:schemeClr val="tx1">
                    <a:lumMod val="85000"/>
                    <a:lumOff val="15000"/>
                  </a:schemeClr>
                </a:solidFill>
              </a:rPr>
            </a:br>
            <a:r>
              <a:rPr lang="en-US" dirty="0">
                <a:solidFill>
                  <a:schemeClr val="tx1">
                    <a:lumMod val="85000"/>
                    <a:lumOff val="15000"/>
                  </a:schemeClr>
                </a:solidFill>
              </a:rPr>
              <a:t>identity numbers.</a:t>
            </a:r>
          </a:p>
          <a:p>
            <a:r>
              <a:rPr lang="en-US" dirty="0">
                <a:solidFill>
                  <a:schemeClr val="tx1">
                    <a:lumMod val="85000"/>
                    <a:lumOff val="15000"/>
                  </a:schemeClr>
                </a:solidFill>
              </a:rPr>
              <a:t>Password </a:t>
            </a:r>
            <a:r>
              <a:rPr lang="en-US" dirty="0" smtClean="0">
                <a:solidFill>
                  <a:schemeClr val="tx1">
                    <a:lumMod val="85000"/>
                    <a:lumOff val="15000"/>
                  </a:schemeClr>
                </a:solidFill>
              </a:rPr>
              <a:t>Management system </a:t>
            </a:r>
            <a:r>
              <a:rPr lang="en-US" dirty="0">
                <a:solidFill>
                  <a:schemeClr val="tx1">
                    <a:lumMod val="85000"/>
                    <a:lumOff val="15000"/>
                  </a:schemeClr>
                </a:solidFill>
              </a:rPr>
              <a:t>(E-PASS) is a responsive, user-friendly and easy password management and note taking software that is built completely using PHP and MySQL. This application is mainly developed targeting those clients who always face into difficulties to remember so many passwords that are used by them very frequently in their daily tasks.</a:t>
            </a:r>
          </a:p>
          <a:p>
            <a:r>
              <a:rPr lang="en-US" dirty="0">
                <a:solidFill>
                  <a:schemeClr val="tx1">
                    <a:lumMod val="85000"/>
                    <a:lumOff val="15000"/>
                  </a:schemeClr>
                </a:solidFill>
              </a:rPr>
              <a:t>Password managing &amp; note taking are one of the most overlooked virtual activities in today's digital age. Various companies are constantly adding new features to note taking and password management.</a:t>
            </a:r>
          </a:p>
          <a:p>
            <a:r>
              <a:rPr lang="en-US" dirty="0">
                <a:solidFill>
                  <a:schemeClr val="tx1">
                    <a:lumMod val="85000"/>
                    <a:lumOff val="15000"/>
                  </a:schemeClr>
                </a:solidFill>
              </a:rPr>
              <a:t>So, instead of having and maintaining two different apps in your system, we'll be developing a single app which can perform both of these activities.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11373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382000" cy="4572000"/>
          </a:xfrm>
        </p:spPr>
        <p:txBody>
          <a:bodyPr/>
          <a:lstStyle/>
          <a:p>
            <a:r>
              <a:rPr lang="en-GB" dirty="0" smtClean="0">
                <a:solidFill>
                  <a:schemeClr val="tx1">
                    <a:lumMod val="85000"/>
                    <a:lumOff val="15000"/>
                  </a:schemeClr>
                </a:solidFill>
              </a:rPr>
              <a:t>	</a:t>
            </a:r>
            <a:r>
              <a:rPr lang="en-US" dirty="0">
                <a:solidFill>
                  <a:schemeClr val="tx1">
                    <a:lumMod val="85000"/>
                    <a:lumOff val="15000"/>
                  </a:schemeClr>
                </a:solidFill>
              </a:rPr>
              <a:t>This project aim at </a:t>
            </a:r>
            <a:r>
              <a:rPr lang="en-US" dirty="0" smtClean="0">
                <a:solidFill>
                  <a:schemeClr val="tx1">
                    <a:lumMod val="85000"/>
                    <a:lumOff val="15000"/>
                  </a:schemeClr>
                </a:solidFill>
              </a:rPr>
              <a:t>enhancing </a:t>
            </a:r>
            <a:r>
              <a:rPr lang="en-US" dirty="0">
                <a:solidFill>
                  <a:schemeClr val="tx1">
                    <a:lumMod val="85000"/>
                    <a:lumOff val="15000"/>
                  </a:schemeClr>
                </a:solidFill>
              </a:rPr>
              <a:t>high security to manage and organize enormous passwords manager and note keeping system. </a:t>
            </a:r>
            <a:endParaRPr lang="en-US" dirty="0" smtClean="0">
              <a:solidFill>
                <a:schemeClr val="tx1">
                  <a:lumMod val="85000"/>
                  <a:lumOff val="15000"/>
                </a:schemeClr>
              </a:solidFill>
            </a:endParaRPr>
          </a:p>
          <a:p>
            <a:pPr marL="0" indent="0">
              <a:buNone/>
            </a:pPr>
            <a:endParaRPr lang="en-GB" dirty="0" smtClean="0">
              <a:solidFill>
                <a:schemeClr val="tx1">
                  <a:lumMod val="85000"/>
                  <a:lumOff val="15000"/>
                </a:schemeClr>
              </a:solidFill>
            </a:endParaRPr>
          </a:p>
          <a:p>
            <a:r>
              <a:rPr lang="en-US" dirty="0" smtClean="0">
                <a:solidFill>
                  <a:schemeClr val="tx1">
                    <a:lumMod val="85000"/>
                    <a:lumOff val="15000"/>
                  </a:schemeClr>
                </a:solidFill>
              </a:rPr>
              <a:t>The </a:t>
            </a:r>
            <a:r>
              <a:rPr lang="en-US" dirty="0">
                <a:solidFill>
                  <a:schemeClr val="tx1">
                    <a:lumMod val="85000"/>
                    <a:lumOff val="15000"/>
                  </a:schemeClr>
                </a:solidFill>
              </a:rPr>
              <a:t>main object of this project is to determine how password management and note keeping system designed and implemented in software in a manner that is both usable and secure.</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AIM AND OBJECTIVE </a:t>
            </a:r>
            <a:r>
              <a:rPr lang="en-US" dirty="0">
                <a:latin typeface="Times New Roman" pitchFamily="18" charset="0"/>
                <a:cs typeface="Times New Roman" pitchFamily="18" charset="0"/>
              </a:rPr>
              <a:t>OF STUDY </a:t>
            </a:r>
          </a:p>
        </p:txBody>
      </p:sp>
    </p:spTree>
    <p:extLst>
      <p:ext uri="{BB962C8B-B14F-4D97-AF65-F5344CB8AC3E}">
        <p14:creationId xmlns:p14="http://schemas.microsoft.com/office/powerpoint/2010/main" val="622658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534400" cy="3962400"/>
          </a:xfrm>
        </p:spPr>
        <p:txBody>
          <a:bodyPr/>
          <a:lstStyle/>
          <a:p>
            <a:pPr>
              <a:lnSpc>
                <a:spcPct val="150000"/>
              </a:lnSpc>
            </a:pPr>
            <a:r>
              <a:rPr lang="en-US" dirty="0">
                <a:solidFill>
                  <a:schemeClr val="tx1">
                    <a:lumMod val="85000"/>
                    <a:lumOff val="15000"/>
                  </a:schemeClr>
                </a:solidFill>
              </a:rPr>
              <a:t>The methodology chosen for this project is the Prototype </a:t>
            </a:r>
            <a:r>
              <a:rPr lang="en-US" dirty="0" smtClean="0">
                <a:solidFill>
                  <a:schemeClr val="tx1">
                    <a:lumMod val="85000"/>
                    <a:lumOff val="15000"/>
                  </a:schemeClr>
                </a:solidFill>
              </a:rPr>
              <a:t>methodology because, its allows </a:t>
            </a:r>
            <a:r>
              <a:rPr lang="en-US" dirty="0">
                <a:solidFill>
                  <a:schemeClr val="tx1">
                    <a:lumMod val="85000"/>
                    <a:lumOff val="15000"/>
                  </a:schemeClr>
                </a:solidFill>
              </a:rPr>
              <a:t>the developers to create only the prototype of the solution to demonstrate its functionality to the clients and make necessary modifications before developing the actual application. Specification, development, and validation activities are interleaved rather than separate, with rapid feedback across activities.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SYSTEM PROCESS MODEL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4140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34403"/>
            <a:ext cx="8458200" cy="5105400"/>
          </a:xfrm>
        </p:spPr>
        <p:txBody>
          <a:bodyPr>
            <a:normAutofit fontScale="92500" lnSpcReduction="20000"/>
          </a:bodyPr>
          <a:lstStyle/>
          <a:p>
            <a:pPr marL="0" indent="0">
              <a:buNone/>
            </a:pPr>
            <a:r>
              <a:rPr lang="en-US" dirty="0" smtClean="0">
                <a:solidFill>
                  <a:schemeClr val="tx1">
                    <a:lumMod val="85000"/>
                    <a:lumOff val="15000"/>
                  </a:schemeClr>
                </a:solidFill>
                <a:latin typeface="Times New Roman" pitchFamily="18" charset="0"/>
                <a:cs typeface="Times New Roman" pitchFamily="18" charset="0"/>
              </a:rPr>
              <a:t>        Functional Requirement</a:t>
            </a:r>
          </a:p>
          <a:p>
            <a:r>
              <a:rPr lang="en-US" dirty="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rPr>
              <a:t>Functional </a:t>
            </a:r>
            <a:r>
              <a:rPr lang="en-US" dirty="0">
                <a:solidFill>
                  <a:schemeClr val="tx1">
                    <a:lumMod val="85000"/>
                    <a:lumOff val="15000"/>
                  </a:schemeClr>
                </a:solidFill>
              </a:rPr>
              <a:t>requirements are the requirements a customer or user fundamentally requires </a:t>
            </a:r>
            <a:r>
              <a:rPr lang="en-US" dirty="0" smtClean="0">
                <a:solidFill>
                  <a:schemeClr val="tx1">
                    <a:lumMod val="85000"/>
                    <a:lumOff val="15000"/>
                  </a:schemeClr>
                </a:solidFill>
              </a:rPr>
              <a:t>from software </a:t>
            </a:r>
            <a:r>
              <a:rPr lang="en-US" dirty="0">
                <a:solidFill>
                  <a:schemeClr val="tx1">
                    <a:lumMod val="85000"/>
                    <a:lumOff val="15000"/>
                  </a:schemeClr>
                </a:solidFill>
              </a:rPr>
              <a:t>or system, to provide them with the ability to </a:t>
            </a:r>
            <a:r>
              <a:rPr lang="en-US" dirty="0" smtClean="0">
                <a:solidFill>
                  <a:schemeClr val="tx1">
                    <a:lumMod val="85000"/>
                    <a:lumOff val="15000"/>
                  </a:schemeClr>
                </a:solidFill>
              </a:rPr>
              <a:t>facilitate their </a:t>
            </a:r>
            <a:r>
              <a:rPr lang="en-US" dirty="0">
                <a:solidFill>
                  <a:schemeClr val="tx1">
                    <a:lumMod val="85000"/>
                    <a:lumOff val="15000"/>
                  </a:schemeClr>
                </a:solidFill>
              </a:rPr>
              <a:t>needs (Berg, 2012). </a:t>
            </a:r>
            <a:r>
              <a:rPr lang="en-US" dirty="0" smtClean="0">
                <a:solidFill>
                  <a:schemeClr val="tx1">
                    <a:lumMod val="85000"/>
                    <a:lumOff val="15000"/>
                  </a:schemeClr>
                </a:solidFill>
              </a:rPr>
              <a:t>They are </a:t>
            </a:r>
            <a:r>
              <a:rPr lang="en-US" dirty="0">
                <a:solidFill>
                  <a:schemeClr val="tx1">
                    <a:lumMod val="85000"/>
                    <a:lumOff val="15000"/>
                  </a:schemeClr>
                </a:solidFill>
              </a:rPr>
              <a:t>represented in the form of input to be given to the system, the operations performed, </a:t>
            </a:r>
            <a:r>
              <a:rPr lang="en-US" dirty="0" smtClean="0">
                <a:solidFill>
                  <a:schemeClr val="tx1">
                    <a:lumMod val="85000"/>
                    <a:lumOff val="15000"/>
                  </a:schemeClr>
                </a:solidFill>
              </a:rPr>
              <a:t>and the </a:t>
            </a:r>
            <a:r>
              <a:rPr lang="en-US" dirty="0">
                <a:solidFill>
                  <a:schemeClr val="tx1">
                    <a:lumMod val="85000"/>
                    <a:lumOff val="15000"/>
                  </a:schemeClr>
                </a:solidFill>
              </a:rPr>
              <a:t>output expected. </a:t>
            </a:r>
          </a:p>
          <a:p>
            <a:pPr marL="0" indent="0">
              <a:buNone/>
            </a:pPr>
            <a:r>
              <a:rPr lang="en-US" dirty="0" smtClean="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The only functional requirement on the system is </a:t>
            </a:r>
            <a:r>
              <a:rPr lang="en-US" b="1" dirty="0">
                <a:solidFill>
                  <a:schemeClr val="tx1">
                    <a:lumMod val="85000"/>
                    <a:lumOff val="15000"/>
                  </a:schemeClr>
                </a:solidFill>
                <a:latin typeface="Times New Roman" pitchFamily="18" charset="0"/>
                <a:cs typeface="Times New Roman" pitchFamily="18" charset="0"/>
              </a:rPr>
              <a:t>: </a:t>
            </a:r>
            <a:r>
              <a:rPr lang="en-US" b="1" dirty="0" smtClean="0">
                <a:solidFill>
                  <a:schemeClr val="tx1">
                    <a:lumMod val="85000"/>
                    <a:lumOff val="15000"/>
                  </a:schemeClr>
                </a:solidFill>
                <a:latin typeface="Times New Roman" pitchFamily="18" charset="0"/>
                <a:cs typeface="Times New Roman" pitchFamily="18" charset="0"/>
              </a:rPr>
              <a:t>-</a:t>
            </a:r>
          </a:p>
          <a:p>
            <a:pPr>
              <a:buFont typeface="Wingdings" pitchFamily="2" charset="2"/>
              <a:buChar char="§"/>
            </a:pPr>
            <a:r>
              <a:rPr lang="en-US" dirty="0" smtClean="0">
                <a:solidFill>
                  <a:schemeClr val="tx1">
                    <a:lumMod val="85000"/>
                    <a:lumOff val="15000"/>
                  </a:schemeClr>
                </a:solidFill>
                <a:latin typeface="Times New Roman" pitchFamily="18" charset="0"/>
                <a:cs typeface="Times New Roman" pitchFamily="18" charset="0"/>
              </a:rPr>
              <a:t>User</a:t>
            </a:r>
            <a:endParaRPr lang="en-US" dirty="0" smtClean="0">
              <a:solidFill>
                <a:schemeClr val="tx1">
                  <a:lumMod val="85000"/>
                  <a:lumOff val="15000"/>
                </a:schemeClr>
              </a:solidFill>
              <a:latin typeface="Times New Roman" pitchFamily="18" charset="0"/>
              <a:cs typeface="Times New Roman" pitchFamily="18" charset="0"/>
            </a:endParaRPr>
          </a:p>
          <a:p>
            <a:pPr marL="0" indent="0">
              <a:buNone/>
            </a:pPr>
            <a:r>
              <a:rPr lang="en-US" dirty="0" smtClean="0">
                <a:solidFill>
                  <a:schemeClr val="tx1">
                    <a:lumMod val="85000"/>
                    <a:lumOff val="15000"/>
                  </a:schemeClr>
                </a:solidFill>
                <a:latin typeface="Times New Roman" pitchFamily="18" charset="0"/>
                <a:cs typeface="Times New Roman" pitchFamily="18" charset="0"/>
              </a:rPr>
              <a:t>      Non </a:t>
            </a:r>
            <a:r>
              <a:rPr lang="en-US" dirty="0">
                <a:solidFill>
                  <a:schemeClr val="tx1">
                    <a:lumMod val="85000"/>
                    <a:lumOff val="15000"/>
                  </a:schemeClr>
                </a:solidFill>
                <a:latin typeface="Times New Roman" pitchFamily="18" charset="0"/>
                <a:cs typeface="Times New Roman" pitchFamily="18" charset="0"/>
              </a:rPr>
              <a:t>Functional </a:t>
            </a:r>
            <a:r>
              <a:rPr lang="en-US" dirty="0" smtClean="0">
                <a:solidFill>
                  <a:schemeClr val="tx1">
                    <a:lumMod val="85000"/>
                    <a:lumOff val="15000"/>
                  </a:schemeClr>
                </a:solidFill>
                <a:latin typeface="Times New Roman" pitchFamily="18" charset="0"/>
                <a:cs typeface="Times New Roman" pitchFamily="18" charset="0"/>
              </a:rPr>
              <a:t>Requirement</a:t>
            </a:r>
          </a:p>
          <a:p>
            <a:pPr>
              <a:buFont typeface="Wingdings" pitchFamily="2" charset="2"/>
              <a:buChar char="§"/>
            </a:pPr>
            <a:r>
              <a:rPr lang="en-US" dirty="0" smtClean="0">
                <a:solidFill>
                  <a:schemeClr val="tx1">
                    <a:lumMod val="85000"/>
                    <a:lumOff val="15000"/>
                  </a:schemeClr>
                </a:solidFill>
                <a:latin typeface="Times New Roman" pitchFamily="18" charset="0"/>
                <a:cs typeface="Times New Roman" pitchFamily="18" charset="0"/>
              </a:rPr>
              <a:t>Security</a:t>
            </a:r>
          </a:p>
          <a:p>
            <a:pPr>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Scalability.</a:t>
            </a:r>
          </a:p>
          <a:p>
            <a:pPr>
              <a:buFont typeface="Wingdings" pitchFamily="2" charset="2"/>
              <a:buChar char="§"/>
            </a:pPr>
            <a:r>
              <a:rPr lang="en-US" dirty="0" smtClean="0">
                <a:solidFill>
                  <a:schemeClr val="tx1">
                    <a:lumMod val="85000"/>
                    <a:lumOff val="15000"/>
                  </a:schemeClr>
                </a:solidFill>
                <a:latin typeface="Times New Roman" pitchFamily="18" charset="0"/>
                <a:cs typeface="Times New Roman" pitchFamily="18" charset="0"/>
              </a:rPr>
              <a:t>Availability</a:t>
            </a:r>
            <a:r>
              <a:rPr lang="en-US" dirty="0">
                <a:solidFill>
                  <a:schemeClr val="tx1">
                    <a:lumMod val="85000"/>
                    <a:lumOff val="15000"/>
                  </a:schemeClr>
                </a:solidFill>
                <a:latin typeface="Times New Roman" pitchFamily="18" charset="0"/>
                <a:cs typeface="Times New Roman" pitchFamily="18" charset="0"/>
              </a:rPr>
              <a:t>.</a:t>
            </a:r>
          </a:p>
          <a:p>
            <a:pPr>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Reliability.</a:t>
            </a:r>
          </a:p>
          <a:p>
            <a:pPr>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Recoverability.</a:t>
            </a:r>
          </a:p>
          <a:p>
            <a:pPr>
              <a:buFont typeface="Wingdings" pitchFamily="2" charset="2"/>
              <a:buChar char="§"/>
            </a:pPr>
            <a:r>
              <a:rPr lang="en-US" dirty="0">
                <a:solidFill>
                  <a:schemeClr val="tx1">
                    <a:lumMod val="85000"/>
                    <a:lumOff val="15000"/>
                  </a:schemeClr>
                </a:solidFill>
                <a:latin typeface="Times New Roman" pitchFamily="18" charset="0"/>
                <a:cs typeface="Times New Roman" pitchFamily="18" charset="0"/>
              </a:rPr>
              <a:t>Maintainability.</a:t>
            </a:r>
          </a:p>
          <a:p>
            <a:pPr>
              <a:buFont typeface="Wingdings" pitchFamily="2" charset="2"/>
              <a:buChar char="§"/>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SYSTEM REQUIREMENT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9072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458200" cy="4495800"/>
          </a:xfrm>
        </p:spPr>
        <p:txBody>
          <a:bodyPr anchor="ctr"/>
          <a:lstStyle/>
          <a:p>
            <a:pPr marL="0" indent="0" algn="just">
              <a:buNone/>
            </a:pPr>
            <a:r>
              <a:rPr lang="en-US" dirty="0">
                <a:solidFill>
                  <a:schemeClr val="tx1">
                    <a:lumMod val="85000"/>
                    <a:lumOff val="15000"/>
                  </a:schemeClr>
                </a:solidFill>
              </a:rPr>
              <a:t>The programming languages </a:t>
            </a:r>
            <a:r>
              <a:rPr lang="en-US" dirty="0">
                <a:solidFill>
                  <a:schemeClr val="tx1">
                    <a:lumMod val="85000"/>
                    <a:lumOff val="15000"/>
                  </a:schemeClr>
                </a:solidFill>
                <a:latin typeface="Times New Roman" pitchFamily="18" charset="0"/>
                <a:cs typeface="Times New Roman" pitchFamily="18" charset="0"/>
              </a:rPr>
              <a:t>to </a:t>
            </a:r>
            <a:r>
              <a:rPr lang="en-US" dirty="0" smtClean="0">
                <a:solidFill>
                  <a:schemeClr val="tx1">
                    <a:lumMod val="85000"/>
                    <a:lumOff val="15000"/>
                  </a:schemeClr>
                </a:solidFill>
                <a:latin typeface="Times New Roman" pitchFamily="18" charset="0"/>
                <a:cs typeface="Times New Roman" pitchFamily="18" charset="0"/>
              </a:rPr>
              <a:t>be </a:t>
            </a:r>
            <a:r>
              <a:rPr lang="en-US" dirty="0" smtClean="0">
                <a:solidFill>
                  <a:schemeClr val="tx1">
                    <a:lumMod val="85000"/>
                    <a:lumOff val="15000"/>
                  </a:schemeClr>
                </a:solidFill>
              </a:rPr>
              <a:t>used </a:t>
            </a:r>
            <a:r>
              <a:rPr lang="en-US" dirty="0">
                <a:solidFill>
                  <a:schemeClr val="tx1">
                    <a:lumMod val="85000"/>
                    <a:lumOff val="15000"/>
                  </a:schemeClr>
                </a:solidFill>
              </a:rPr>
              <a:t>in developing the software for this project work is web based programming languages which include: </a:t>
            </a:r>
          </a:p>
          <a:p>
            <a:r>
              <a:rPr lang="en-US" dirty="0">
                <a:solidFill>
                  <a:schemeClr val="tx1">
                    <a:lumMod val="85000"/>
                    <a:lumOff val="15000"/>
                  </a:schemeClr>
                </a:solidFill>
              </a:rPr>
              <a:t>HTML (Hypertext Markup Language)</a:t>
            </a:r>
          </a:p>
          <a:p>
            <a:r>
              <a:rPr lang="en-US" dirty="0">
                <a:solidFill>
                  <a:schemeClr val="tx1">
                    <a:lumMod val="85000"/>
                    <a:lumOff val="15000"/>
                  </a:schemeClr>
                </a:solidFill>
              </a:rPr>
              <a:t>CSS (Cascading style sheet)</a:t>
            </a:r>
          </a:p>
          <a:p>
            <a:r>
              <a:rPr lang="en-US" dirty="0">
                <a:solidFill>
                  <a:schemeClr val="tx1">
                    <a:lumMod val="85000"/>
                    <a:lumOff val="15000"/>
                  </a:schemeClr>
                </a:solidFill>
              </a:rPr>
              <a:t>PHP (Hypertext Preprocessor) &amp; MYSQL</a:t>
            </a:r>
          </a:p>
          <a:p>
            <a:r>
              <a:rPr lang="en-US" dirty="0">
                <a:solidFill>
                  <a:schemeClr val="tx1">
                    <a:lumMod val="85000"/>
                    <a:lumOff val="15000"/>
                  </a:schemeClr>
                </a:solidFill>
              </a:rPr>
              <a:t>JavaScript.</a:t>
            </a:r>
          </a:p>
          <a:p>
            <a:endParaRPr lang="en-US" dirty="0"/>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Programming tools to be used for the software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62237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305800" cy="5334000"/>
          </a:xfrm>
        </p:spPr>
        <p:txBody>
          <a:bodyPr>
            <a:normAutofit/>
          </a:bodyPr>
          <a:lstStyle/>
          <a:p>
            <a:pPr>
              <a:lnSpc>
                <a:spcPct val="150000"/>
              </a:lnSpc>
            </a:pPr>
            <a:r>
              <a:rPr lang="en-US" dirty="0">
                <a:solidFill>
                  <a:schemeClr val="tx1">
                    <a:lumMod val="85000"/>
                    <a:lumOff val="15000"/>
                  </a:schemeClr>
                </a:solidFill>
              </a:rPr>
              <a:t>The Object-Oriented design approach will be employed to collect the object requirements </a:t>
            </a:r>
            <a:r>
              <a:rPr lang="en-US" dirty="0" smtClean="0">
                <a:solidFill>
                  <a:schemeClr val="tx1">
                    <a:lumMod val="85000"/>
                    <a:lumOff val="15000"/>
                  </a:schemeClr>
                </a:solidFill>
              </a:rPr>
              <a:t>for the </a:t>
            </a:r>
            <a:r>
              <a:rPr lang="en-US" dirty="0">
                <a:solidFill>
                  <a:schemeClr val="tx1">
                    <a:lumMod val="85000"/>
                    <a:lumOff val="15000"/>
                  </a:schemeClr>
                </a:solidFill>
              </a:rPr>
              <a:t>system. The project will adopt a use case and flow diagram to exhibit the interaction </a:t>
            </a:r>
            <a:r>
              <a:rPr lang="en-US" dirty="0" smtClean="0">
                <a:solidFill>
                  <a:schemeClr val="tx1">
                    <a:lumMod val="85000"/>
                    <a:lumOff val="15000"/>
                  </a:schemeClr>
                </a:solidFill>
              </a:rPr>
              <a:t>made between </a:t>
            </a:r>
            <a:r>
              <a:rPr lang="en-US" dirty="0">
                <a:solidFill>
                  <a:schemeClr val="tx1">
                    <a:lumMod val="85000"/>
                    <a:lumOff val="15000"/>
                  </a:schemeClr>
                </a:solidFill>
              </a:rPr>
              <a:t>the user and the system. </a:t>
            </a:r>
            <a:endParaRPr lang="en-US" dirty="0" smtClean="0">
              <a:solidFill>
                <a:schemeClr val="tx1">
                  <a:lumMod val="85000"/>
                  <a:lumOff val="15000"/>
                </a:schemeClr>
              </a:solidFill>
            </a:endParaRPr>
          </a:p>
          <a:p>
            <a:pPr>
              <a:lnSpc>
                <a:spcPct val="150000"/>
              </a:lnSpc>
            </a:pPr>
            <a:r>
              <a:rPr lang="en-US" dirty="0" smtClean="0">
                <a:solidFill>
                  <a:schemeClr val="tx1">
                    <a:lumMod val="85000"/>
                    <a:lumOff val="15000"/>
                  </a:schemeClr>
                </a:solidFill>
              </a:rPr>
              <a:t>The implementation of</a:t>
            </a:r>
            <a:r>
              <a:rPr lang="en-US" dirty="0">
                <a:solidFill>
                  <a:schemeClr val="tx1">
                    <a:lumMod val="85000"/>
                    <a:lumOff val="15000"/>
                  </a:schemeClr>
                </a:solidFill>
              </a:rPr>
              <a:t> </a:t>
            </a:r>
            <a:r>
              <a:rPr lang="en-US" dirty="0" smtClean="0">
                <a:solidFill>
                  <a:schemeClr val="tx1">
                    <a:lumMod val="85000"/>
                    <a:lumOff val="15000"/>
                  </a:schemeClr>
                </a:solidFill>
              </a:rPr>
              <a:t>the system defines </a:t>
            </a:r>
            <a:r>
              <a:rPr lang="en-US" dirty="0">
                <a:solidFill>
                  <a:schemeClr val="tx1">
                    <a:lumMod val="85000"/>
                    <a:lumOff val="15000"/>
                  </a:schemeClr>
                </a:solidFill>
              </a:rPr>
              <a:t>how the information system should be built (i.e., physical system design), ensuring that the information system is operational and used, ensuring that the information system meets quality standard (i.e., quality assurance).</a:t>
            </a:r>
          </a:p>
          <a:p>
            <a:pPr marL="0" indent="0">
              <a:lnSpc>
                <a:spcPct val="150000"/>
              </a:lnSpc>
              <a:buNone/>
            </a:pPr>
            <a:endParaRPr lang="en-US" dirty="0">
              <a:solidFill>
                <a:schemeClr val="accent1">
                  <a:lumMod val="50000"/>
                </a:schemeClr>
              </a:solidFill>
            </a:endParaRPr>
          </a:p>
        </p:txBody>
      </p:sp>
      <p:sp>
        <p:nvSpPr>
          <p:cNvPr id="3" name="Title 2"/>
          <p:cNvSpPr>
            <a:spLocks noGrp="1"/>
          </p:cNvSpPr>
          <p:nvPr>
            <p:ph type="title"/>
          </p:nvPr>
        </p:nvSpPr>
        <p:spPr>
          <a:xfrm>
            <a:off x="228600" y="304800"/>
            <a:ext cx="8686800" cy="1066800"/>
          </a:xfrm>
        </p:spPr>
        <p:txBody>
          <a:bodyPr>
            <a:normAutofit fontScale="90000"/>
          </a:bodyPr>
          <a:lstStyle/>
          <a:p>
            <a:r>
              <a:rPr lang="en-US" sz="3600" dirty="0" smtClean="0">
                <a:latin typeface="Times New Roman" pitchFamily="18" charset="0"/>
                <a:cs typeface="Times New Roman" pitchFamily="18" charset="0"/>
              </a:rPr>
              <a:t>SYSTEM DESIGN AND IMPLEMENTATION</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80219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915400" cy="5715000"/>
          </a:xfrm>
        </p:spPr>
        <p:txBody>
          <a:bodyPr>
            <a:noAutofit/>
          </a:bodyPr>
          <a:lstStyle/>
          <a:p>
            <a:pPr>
              <a:lnSpc>
                <a:spcPct val="150000"/>
              </a:lnSpc>
            </a:pPr>
            <a:r>
              <a:rPr lang="en-US" dirty="0">
                <a:solidFill>
                  <a:schemeClr val="tx1">
                    <a:lumMod val="85000"/>
                    <a:lumOff val="15000"/>
                  </a:schemeClr>
                </a:solidFill>
              </a:rPr>
              <a:t>Due to the provision of extensive protection integrity by Password Management systems, I hereby recommend the use of Password Manager to all organization involved mostly in electronic transactions which involves the transfer and exchange of vital information that are confidential. As the exposure there password can be dangerous working with the Password Manager the information will be more secure. I also recommend this application to academic and research institutes, companies, firms, individuals and all that want their vital password to be protected from hazards of data theft, eavesdropping, tampering and manipulation.</a:t>
            </a:r>
            <a:endParaRPr lang="en-US" dirty="0">
              <a:solidFill>
                <a:schemeClr val="tx1">
                  <a:lumMod val="85000"/>
                  <a:lumOff val="15000"/>
                </a:schemeClr>
              </a:solidFill>
            </a:endParaRPr>
          </a:p>
        </p:txBody>
      </p:sp>
      <p:sp>
        <p:nvSpPr>
          <p:cNvPr id="3" name="Title 2"/>
          <p:cNvSpPr>
            <a:spLocks noGrp="1"/>
          </p:cNvSpPr>
          <p:nvPr>
            <p:ph type="title"/>
          </p:nvPr>
        </p:nvSpPr>
        <p:spPr>
          <a:xfrm>
            <a:off x="533400" y="533400"/>
            <a:ext cx="8229600" cy="609600"/>
          </a:xfrm>
        </p:spPr>
        <p:txBody>
          <a:bodyPr>
            <a:normAutofit fontScale="90000"/>
          </a:bodyPr>
          <a:lstStyle/>
          <a:p>
            <a:r>
              <a:rPr lang="en-US" b="1" dirty="0"/>
              <a:t>RECOMMENDATIONS </a:t>
            </a:r>
            <a:br>
              <a:rPr lang="en-US" b="1" dirty="0"/>
            </a:br>
            <a:endParaRPr lang="en-US" dirty="0"/>
          </a:p>
        </p:txBody>
      </p:sp>
    </p:spTree>
    <p:extLst>
      <p:ext uri="{BB962C8B-B14F-4D97-AF65-F5344CB8AC3E}">
        <p14:creationId xmlns:p14="http://schemas.microsoft.com/office/powerpoint/2010/main" val="1625028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AMS">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UAMS</Template>
  <TotalTime>25</TotalTime>
  <Words>457</Words>
  <Application>Microsoft Office PowerPoint</Application>
  <PresentationFormat>On-screen Show (4:3)</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UAMS</vt:lpstr>
      <vt:lpstr> A PROJECT REPORT  ON  DESIGN AND IMPLEMENTATION OF E-PASSWORD MANAGEMENT SYSTEM  BY   MUHAMMED NUHU JEGA 1710204017</vt:lpstr>
      <vt:lpstr>OUTLINE</vt:lpstr>
      <vt:lpstr>ABSTRACT</vt:lpstr>
      <vt:lpstr>AIM AND OBJECTIVE OF STUDY </vt:lpstr>
      <vt:lpstr>SYSTEM PROCESS MODEL</vt:lpstr>
      <vt:lpstr>SYSTEM REQUIREMENT</vt:lpstr>
      <vt:lpstr>Programming tools to be used for the software</vt:lpstr>
      <vt:lpstr>SYSTEM DESIGN AND IMPLEMENTATION</vt:lpstr>
      <vt:lpstr>RECOMMENDATIONS  </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PROJECT REPORT  ON  DESIGN AND IMPLEMENTATION OF USER  ACTIVITY MONITORING SYSYTEM.   BY   BASHIR BANDIYA IBRAHIM 1710204002</dc:title>
  <dc:creator>HP</dc:creator>
  <cp:lastModifiedBy>HP</cp:lastModifiedBy>
  <cp:revision>17</cp:revision>
  <dcterms:created xsi:type="dcterms:W3CDTF">2023-10-03T21:49:06Z</dcterms:created>
  <dcterms:modified xsi:type="dcterms:W3CDTF">2023-10-03T22:14:46Z</dcterms:modified>
</cp:coreProperties>
</file>