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62" r:id="rId6"/>
    <p:sldId id="263" r:id="rId7"/>
    <p:sldId id="264" r:id="rId8"/>
    <p:sldId id="265" r:id="rId9"/>
    <p:sldId id="270" r:id="rId10"/>
    <p:sldId id="27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9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210781-03C8-4042-B62C-6B1C7C4823B0}"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04EC5-91DB-45A1-B5E7-9E05C8F9ED3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10781-03C8-4042-B62C-6B1C7C4823B0}"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04EC5-91DB-45A1-B5E7-9E05C8F9ED3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2210781-03C8-4042-B62C-6B1C7C4823B0}"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04EC5-91DB-45A1-B5E7-9E05C8F9ED33}"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10781-03C8-4042-B62C-6B1C7C4823B0}"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04EC5-91DB-45A1-B5E7-9E05C8F9ED33}"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210781-03C8-4042-B62C-6B1C7C4823B0}"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04EC5-91DB-45A1-B5E7-9E05C8F9ED3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02210781-03C8-4042-B62C-6B1C7C4823B0}"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04EC5-91DB-45A1-B5E7-9E05C8F9ED33}"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210781-03C8-4042-B62C-6B1C7C4823B0}" type="datetimeFigureOut">
              <a:rPr lang="en-US" smtClean="0"/>
              <a:t>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B04EC5-91DB-45A1-B5E7-9E05C8F9ED3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210781-03C8-4042-B62C-6B1C7C4823B0}" type="datetimeFigureOut">
              <a:rPr lang="en-US" smtClean="0"/>
              <a:t>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B04EC5-91DB-45A1-B5E7-9E05C8F9ED3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02210781-03C8-4042-B62C-6B1C7C4823B0}" type="datetimeFigureOut">
              <a:rPr lang="en-US" smtClean="0"/>
              <a:t>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B04EC5-91DB-45A1-B5E7-9E05C8F9ED3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2210781-03C8-4042-B62C-6B1C7C4823B0}"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04EC5-91DB-45A1-B5E7-9E05C8F9ED33}"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210781-03C8-4042-B62C-6B1C7C4823B0}"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04EC5-91DB-45A1-B5E7-9E05C8F9ED33}"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02210781-03C8-4042-B62C-6B1C7C4823B0}" type="datetimeFigureOut">
              <a:rPr lang="en-US" smtClean="0"/>
              <a:t>1/2/2024</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85B04EC5-91DB-45A1-B5E7-9E05C8F9ED33}"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8915400" cy="4572000"/>
          </a:xfrm>
        </p:spPr>
        <p:txBody>
          <a:bodyPr anchor="t">
            <a:normAutofit/>
          </a:bodyPr>
          <a:lstStyle/>
          <a:p>
            <a:pPr marL="182880" lvl="0">
              <a:spcBef>
                <a:spcPts val="4200"/>
              </a:spcBef>
            </a:pP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 PROJECT REPORT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ON </a:t>
            </a:r>
            <a:br>
              <a:rPr lang="en-US" sz="2400" dirty="0">
                <a:latin typeface="Times New Roman" pitchFamily="18" charset="0"/>
                <a:cs typeface="Times New Roman" pitchFamily="18" charset="0"/>
              </a:rPr>
            </a:br>
            <a:r>
              <a:rPr lang="en-US" sz="1800" dirty="0">
                <a:latin typeface="Times New Roman" pitchFamily="18" charset="0"/>
                <a:cs typeface="Times New Roman" pitchFamily="18" charset="0"/>
              </a:rPr>
              <a:t>DESIGN AND IMPLEMENTATION OF WEB-BASED PROJECT REPOSITORY SYSTEM</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(A CASE STUDY OF DEPARTMENT OF COMPUTER SCIENCE, FEDERAL UNIVERSITY BIRNIN KEBBI).	</a:t>
            </a:r>
            <a:br>
              <a:rPr lang="en-US" sz="1800" dirty="0">
                <a:latin typeface="Times New Roman" pitchFamily="18" charset="0"/>
                <a:cs typeface="Times New Roman" pitchFamily="18" charset="0"/>
              </a:rPr>
            </a:b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BY </a:t>
            </a:r>
            <a:br>
              <a:rPr lang="en-US" sz="2400" dirty="0">
                <a:latin typeface="Times New Roman" pitchFamily="18" charset="0"/>
                <a:cs typeface="Times New Roman" pitchFamily="18" charset="0"/>
              </a:rPr>
            </a:br>
            <a:r>
              <a:rPr lang="en-US" sz="2400" dirty="0" smtClean="0"/>
              <a:t/>
            </a:r>
            <a:br>
              <a:rPr lang="en-US" sz="2400" dirty="0" smtClean="0"/>
            </a:br>
            <a:r>
              <a:rPr lang="en-US" sz="2400" dirty="0" smtClean="0">
                <a:ea typeface="+mn-ea"/>
                <a:cs typeface="+mn-cs"/>
              </a:rPr>
              <a:t>MUHAMMED NUHU JEGA</a:t>
            </a:r>
            <a:br>
              <a:rPr lang="en-US" sz="2400" dirty="0" smtClean="0">
                <a:ea typeface="+mn-ea"/>
                <a:cs typeface="+mn-cs"/>
              </a:rPr>
            </a:br>
            <a:r>
              <a:rPr lang="en-US" sz="2400" dirty="0" smtClean="0">
                <a:ea typeface="+mn-ea"/>
                <a:cs typeface="+mn-cs"/>
              </a:rPr>
              <a:t>1710204017</a:t>
            </a:r>
            <a:endParaRPr lang="en-US" sz="2400" dirty="0"/>
          </a:p>
        </p:txBody>
      </p:sp>
      <p:sp>
        <p:nvSpPr>
          <p:cNvPr id="3" name="Subtitle 2"/>
          <p:cNvSpPr>
            <a:spLocks noGrp="1"/>
          </p:cNvSpPr>
          <p:nvPr>
            <p:ph type="subTitle" idx="1"/>
          </p:nvPr>
        </p:nvSpPr>
        <p:spPr>
          <a:xfrm>
            <a:off x="304800" y="4724400"/>
            <a:ext cx="8686800" cy="2133600"/>
          </a:xfrm>
        </p:spPr>
        <p:txBody>
          <a:bodyPr>
            <a:noAutofit/>
          </a:bodyPr>
          <a:lstStyle/>
          <a:p>
            <a:r>
              <a:rPr lang="en-US" sz="2400" dirty="0" smtClean="0">
                <a:solidFill>
                  <a:schemeClr val="tx1"/>
                </a:solidFill>
                <a:latin typeface="Times New Roman" pitchFamily="18" charset="0"/>
                <a:cs typeface="Times New Roman" pitchFamily="18" charset="0"/>
              </a:rPr>
              <a:t>PRESENTED TO </a:t>
            </a:r>
          </a:p>
          <a:p>
            <a:r>
              <a:rPr lang="en-US" sz="2400" dirty="0" smtClean="0">
                <a:solidFill>
                  <a:schemeClr val="tx1"/>
                </a:solidFill>
                <a:latin typeface="Times New Roman" pitchFamily="18" charset="0"/>
                <a:cs typeface="Times New Roman" pitchFamily="18" charset="0"/>
              </a:rPr>
              <a:t>DEPARTMENT OF COMPUTER SCIENCE </a:t>
            </a:r>
          </a:p>
          <a:p>
            <a:r>
              <a:rPr lang="en-US" sz="2400" dirty="0" smtClean="0">
                <a:solidFill>
                  <a:schemeClr val="tx1"/>
                </a:solidFill>
                <a:latin typeface="Times New Roman" pitchFamily="18" charset="0"/>
                <a:cs typeface="Times New Roman" pitchFamily="18" charset="0"/>
              </a:rPr>
              <a:t>FEDERAL UNIVERSITY BIRNIN KEBBI</a:t>
            </a:r>
          </a:p>
          <a:p>
            <a:r>
              <a:rPr lang="en-US" sz="2400" dirty="0" smtClean="0">
                <a:solidFill>
                  <a:schemeClr val="tx1"/>
                </a:solidFill>
                <a:latin typeface="Times New Roman" pitchFamily="18" charset="0"/>
                <a:cs typeface="Times New Roman" pitchFamily="18" charset="0"/>
              </a:rPr>
              <a:t>2024</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1347770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304800" y="2209800"/>
            <a:ext cx="8229600" cy="2438400"/>
          </a:xfrm>
        </p:spPr>
        <p:txBody>
          <a:bodyPr/>
          <a:lstStyle/>
          <a:p>
            <a:r>
              <a:rPr lang="en-US" dirty="0" smtClean="0">
                <a:solidFill>
                  <a:schemeClr val="tx1">
                    <a:lumMod val="75000"/>
                    <a:lumOff val="25000"/>
                  </a:schemeClr>
                </a:solidFill>
              </a:rPr>
              <a:t>THANK YOU FOR LISTENING</a:t>
            </a:r>
            <a:endParaRPr lang="en-US" dirty="0">
              <a:solidFill>
                <a:schemeClr val="tx1">
                  <a:lumMod val="75000"/>
                  <a:lumOff val="25000"/>
                </a:schemeClr>
              </a:solidFill>
            </a:endParaRPr>
          </a:p>
        </p:txBody>
      </p:sp>
    </p:spTree>
    <p:extLst>
      <p:ext uri="{BB962C8B-B14F-4D97-AF65-F5344CB8AC3E}">
        <p14:creationId xmlns:p14="http://schemas.microsoft.com/office/powerpoint/2010/main" val="819605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828800"/>
            <a:ext cx="8534400" cy="4724400"/>
          </a:xfrm>
        </p:spPr>
        <p:txBody>
          <a:bodyPr/>
          <a:lstStyle/>
          <a:p>
            <a:r>
              <a:rPr lang="en-US" dirty="0" smtClean="0">
                <a:solidFill>
                  <a:schemeClr val="tx1">
                    <a:lumMod val="85000"/>
                    <a:lumOff val="15000"/>
                  </a:schemeClr>
                </a:solidFill>
              </a:rPr>
              <a:t> </a:t>
            </a:r>
            <a:r>
              <a:rPr lang="en-US" dirty="0" smtClean="0">
                <a:solidFill>
                  <a:schemeClr val="tx1">
                    <a:lumMod val="85000"/>
                    <a:lumOff val="15000"/>
                  </a:schemeClr>
                </a:solidFill>
                <a:latin typeface="Times New Roman" pitchFamily="18" charset="0"/>
                <a:cs typeface="Times New Roman" pitchFamily="18" charset="0"/>
              </a:rPr>
              <a:t>ABSTRACT</a:t>
            </a:r>
          </a:p>
          <a:p>
            <a:r>
              <a:rPr lang="en-US" dirty="0" smtClean="0">
                <a:solidFill>
                  <a:schemeClr val="tx1">
                    <a:lumMod val="85000"/>
                    <a:lumOff val="15000"/>
                  </a:schemeClr>
                </a:solidFill>
                <a:latin typeface="Times New Roman" pitchFamily="18" charset="0"/>
                <a:cs typeface="Times New Roman" pitchFamily="18" charset="0"/>
              </a:rPr>
              <a:t>SYSTEM ANALYSIS</a:t>
            </a:r>
          </a:p>
          <a:p>
            <a:r>
              <a:rPr lang="en-US" dirty="0">
                <a:solidFill>
                  <a:schemeClr val="tx1">
                    <a:lumMod val="85000"/>
                    <a:lumOff val="15000"/>
                  </a:schemeClr>
                </a:solidFill>
                <a:latin typeface="Times New Roman" pitchFamily="18" charset="0"/>
                <a:cs typeface="Times New Roman" pitchFamily="18" charset="0"/>
              </a:rPr>
              <a:t> </a:t>
            </a:r>
            <a:r>
              <a:rPr lang="en-US" dirty="0" smtClean="0">
                <a:solidFill>
                  <a:schemeClr val="tx1">
                    <a:lumMod val="85000"/>
                    <a:lumOff val="15000"/>
                  </a:schemeClr>
                </a:solidFill>
                <a:latin typeface="Times New Roman" pitchFamily="18" charset="0"/>
                <a:cs typeface="Times New Roman" pitchFamily="18" charset="0"/>
              </a:rPr>
              <a:t>SYSTEM SPECIFICATION</a:t>
            </a:r>
          </a:p>
          <a:p>
            <a:r>
              <a:rPr lang="en-US" dirty="0">
                <a:solidFill>
                  <a:schemeClr val="tx1">
                    <a:lumMod val="85000"/>
                    <a:lumOff val="15000"/>
                  </a:schemeClr>
                </a:solidFill>
                <a:latin typeface="Times New Roman" pitchFamily="18" charset="0"/>
                <a:cs typeface="Times New Roman" pitchFamily="18" charset="0"/>
              </a:rPr>
              <a:t> </a:t>
            </a:r>
            <a:r>
              <a:rPr lang="en-US" dirty="0" smtClean="0">
                <a:solidFill>
                  <a:schemeClr val="tx1">
                    <a:lumMod val="85000"/>
                    <a:lumOff val="15000"/>
                  </a:schemeClr>
                </a:solidFill>
                <a:latin typeface="Times New Roman" pitchFamily="18" charset="0"/>
                <a:cs typeface="Times New Roman" pitchFamily="18" charset="0"/>
              </a:rPr>
              <a:t>PROCESS MODEL</a:t>
            </a:r>
          </a:p>
          <a:p>
            <a:r>
              <a:rPr lang="en-US" dirty="0" smtClean="0">
                <a:solidFill>
                  <a:schemeClr val="tx1">
                    <a:lumMod val="85000"/>
                    <a:lumOff val="15000"/>
                  </a:schemeClr>
                </a:solidFill>
                <a:latin typeface="Times New Roman" pitchFamily="18" charset="0"/>
                <a:cs typeface="Times New Roman" pitchFamily="18" charset="0"/>
              </a:rPr>
              <a:t>PROGRAMMING TOOLS</a:t>
            </a:r>
          </a:p>
          <a:p>
            <a:r>
              <a:rPr lang="en-US" dirty="0">
                <a:solidFill>
                  <a:schemeClr val="tx1">
                    <a:lumMod val="85000"/>
                    <a:lumOff val="15000"/>
                  </a:schemeClr>
                </a:solidFill>
                <a:latin typeface="Times New Roman" pitchFamily="18" charset="0"/>
                <a:cs typeface="Times New Roman" pitchFamily="18" charset="0"/>
              </a:rPr>
              <a:t> </a:t>
            </a:r>
            <a:r>
              <a:rPr lang="en-US" dirty="0" smtClean="0">
                <a:solidFill>
                  <a:schemeClr val="tx1">
                    <a:lumMod val="85000"/>
                    <a:lumOff val="15000"/>
                  </a:schemeClr>
                </a:solidFill>
                <a:latin typeface="Times New Roman" pitchFamily="18" charset="0"/>
                <a:cs typeface="Times New Roman" pitchFamily="18" charset="0"/>
              </a:rPr>
              <a:t>SYSTEM DESIGN AND IMPLEMENTATION</a:t>
            </a:r>
          </a:p>
          <a:p>
            <a:r>
              <a:rPr lang="en-US">
                <a:solidFill>
                  <a:schemeClr val="tx1">
                    <a:lumMod val="85000"/>
                    <a:lumOff val="15000"/>
                  </a:schemeClr>
                </a:solidFill>
                <a:latin typeface="Times New Roman" pitchFamily="18" charset="0"/>
                <a:cs typeface="Times New Roman" pitchFamily="18" charset="0"/>
              </a:rPr>
              <a:t> </a:t>
            </a:r>
            <a:r>
              <a:rPr lang="en-US" smtClean="0">
                <a:solidFill>
                  <a:schemeClr val="tx1">
                    <a:lumMod val="85000"/>
                    <a:lumOff val="15000"/>
                  </a:schemeClr>
                </a:solidFill>
                <a:latin typeface="Times New Roman" pitchFamily="18" charset="0"/>
                <a:cs typeface="Times New Roman" pitchFamily="18" charset="0"/>
              </a:rPr>
              <a:t>SUMMARY</a:t>
            </a:r>
            <a:endParaRPr lang="en-US" dirty="0">
              <a:solidFill>
                <a:schemeClr val="tx1">
                  <a:lumMod val="85000"/>
                  <a:lumOff val="15000"/>
                </a:schemeClr>
              </a:solidFill>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OUTLINE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81644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534400" cy="5334000"/>
          </a:xfrm>
        </p:spPr>
        <p:txBody>
          <a:bodyPr>
            <a:normAutofit/>
          </a:bodyPr>
          <a:lstStyle/>
          <a:p>
            <a:r>
              <a:rPr lang="en-US" dirty="0">
                <a:solidFill>
                  <a:schemeClr val="tx1"/>
                </a:solidFill>
              </a:rPr>
              <a:t>The aim of this study is to develop a web-based repository system for graduation projects of department of computer science, federal university </a:t>
            </a:r>
            <a:r>
              <a:rPr lang="en-US" dirty="0" err="1">
                <a:solidFill>
                  <a:schemeClr val="tx1"/>
                </a:solidFill>
              </a:rPr>
              <a:t>birnin</a:t>
            </a:r>
            <a:r>
              <a:rPr lang="en-US" dirty="0">
                <a:solidFill>
                  <a:schemeClr val="tx1"/>
                </a:solidFill>
              </a:rPr>
              <a:t> </a:t>
            </a:r>
            <a:r>
              <a:rPr lang="en-US" dirty="0" err="1">
                <a:solidFill>
                  <a:schemeClr val="tx1"/>
                </a:solidFill>
              </a:rPr>
              <a:t>kebbi</a:t>
            </a:r>
            <a:r>
              <a:rPr lang="en-US" dirty="0">
                <a:solidFill>
                  <a:schemeClr val="tx1"/>
                </a:solidFill>
              </a:rPr>
              <a:t>. The developed project may increase the ability of the involved parties to manage their graduation projects via designed website, and enable them to arrange their tasks with minimum effort. The website may help student supervisors to easily keep track of their students’ project. </a:t>
            </a:r>
            <a:endParaRPr lang="en-US" dirty="0" smtClean="0">
              <a:solidFill>
                <a:schemeClr val="tx1"/>
              </a:solidFill>
            </a:endParaRPr>
          </a:p>
          <a:p>
            <a:r>
              <a:rPr lang="en-US" dirty="0">
                <a:solidFill>
                  <a:schemeClr val="tx1"/>
                </a:solidFill>
              </a:rPr>
              <a:t>Another motive of this research is to provide a mean for protecting saved information, and archiving them. The website may increase the availability of the project’s information anytime anywhere.</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ABSTRACT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8113731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57400"/>
            <a:ext cx="8382000" cy="4572000"/>
          </a:xfrm>
        </p:spPr>
        <p:txBody>
          <a:bodyPr/>
          <a:lstStyle/>
          <a:p>
            <a:pPr marL="301943" lvl="1" indent="0">
              <a:buNone/>
            </a:pPr>
            <a:r>
              <a:rPr lang="en-US" dirty="0" smtClean="0">
                <a:solidFill>
                  <a:schemeClr val="tx1"/>
                </a:solidFill>
              </a:rPr>
              <a:t>	This </a:t>
            </a:r>
            <a:r>
              <a:rPr lang="en-US" dirty="0">
                <a:solidFill>
                  <a:schemeClr val="tx1"/>
                </a:solidFill>
              </a:rPr>
              <a:t>project is aimed at implementing a web based Project Repository System which will exclusively: The objectives of this research study are as listed below; </a:t>
            </a:r>
            <a:endParaRPr lang="en-US" dirty="0" smtClean="0">
              <a:solidFill>
                <a:schemeClr val="tx1"/>
              </a:solidFill>
            </a:endParaRPr>
          </a:p>
          <a:p>
            <a:r>
              <a:rPr lang="en-US" dirty="0" smtClean="0">
                <a:solidFill>
                  <a:schemeClr val="tx1"/>
                </a:solidFill>
              </a:rPr>
              <a:t> </a:t>
            </a:r>
            <a:r>
              <a:rPr lang="en-US" dirty="0">
                <a:solidFill>
                  <a:schemeClr val="tx1"/>
                </a:solidFill>
              </a:rPr>
              <a:t>Automate every project carried out in the establishment such as registering a project, keeping track of project milestones and projects updates.</a:t>
            </a:r>
          </a:p>
          <a:p>
            <a:r>
              <a:rPr lang="en-US" dirty="0" smtClean="0">
                <a:solidFill>
                  <a:schemeClr val="tx1"/>
                </a:solidFill>
              </a:rPr>
              <a:t>Efficiently </a:t>
            </a:r>
            <a:r>
              <a:rPr lang="en-US" dirty="0">
                <a:solidFill>
                  <a:schemeClr val="tx1"/>
                </a:solidFill>
              </a:rPr>
              <a:t>handling of project files and secure channel through which projects will be store, sorted, updated and retrieved. </a:t>
            </a:r>
            <a:endParaRPr lang="en-US" dirty="0" smtClean="0">
              <a:solidFill>
                <a:schemeClr val="tx1"/>
              </a:solidFill>
            </a:endParaRPr>
          </a:p>
          <a:p>
            <a:r>
              <a:rPr lang="en-US" dirty="0" smtClean="0">
                <a:solidFill>
                  <a:schemeClr val="tx1"/>
                </a:solidFill>
              </a:rPr>
              <a:t> </a:t>
            </a:r>
            <a:r>
              <a:rPr lang="en-US" dirty="0">
                <a:solidFill>
                  <a:schemeClr val="tx1"/>
                </a:solidFill>
              </a:rPr>
              <a:t>To design a database for the system </a:t>
            </a:r>
          </a:p>
          <a:p>
            <a:r>
              <a:rPr lang="en-US" dirty="0" smtClean="0">
                <a:solidFill>
                  <a:schemeClr val="tx1"/>
                </a:solidFill>
              </a:rPr>
              <a:t> </a:t>
            </a:r>
            <a:r>
              <a:rPr lang="en-US" dirty="0">
                <a:solidFill>
                  <a:schemeClr val="tx1"/>
                </a:solidFill>
              </a:rPr>
              <a:t>To implement the system using MySQL and PHP </a:t>
            </a:r>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AIM AND OBJECTIVE </a:t>
            </a:r>
            <a:r>
              <a:rPr lang="en-US" dirty="0">
                <a:latin typeface="Times New Roman" pitchFamily="18" charset="0"/>
                <a:cs typeface="Times New Roman" pitchFamily="18" charset="0"/>
              </a:rPr>
              <a:t>OF STUDY </a:t>
            </a:r>
          </a:p>
        </p:txBody>
      </p:sp>
    </p:spTree>
    <p:extLst>
      <p:ext uri="{BB962C8B-B14F-4D97-AF65-F5344CB8AC3E}">
        <p14:creationId xmlns:p14="http://schemas.microsoft.com/office/powerpoint/2010/main" val="622658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28800"/>
            <a:ext cx="8534400" cy="3962400"/>
          </a:xfrm>
        </p:spPr>
        <p:txBody>
          <a:bodyPr>
            <a:normAutofit fontScale="92500" lnSpcReduction="10000"/>
          </a:bodyPr>
          <a:lstStyle/>
          <a:p>
            <a:pPr>
              <a:lnSpc>
                <a:spcPct val="150000"/>
              </a:lnSpc>
            </a:pPr>
            <a:r>
              <a:rPr lang="en-US" b="1" dirty="0">
                <a:solidFill>
                  <a:schemeClr val="tx1"/>
                </a:solidFill>
              </a:rPr>
              <a:t> </a:t>
            </a:r>
            <a:r>
              <a:rPr lang="en-US" dirty="0">
                <a:solidFill>
                  <a:schemeClr val="tx1"/>
                </a:solidFill>
              </a:rPr>
              <a:t>Toward accomplishing the objectives of the study on the development of a web-based electronic Project Repository System, the existing system was analyzed and an Object-Oriented Design Methodology (OODM) was adopted to develop the proposed web-based Project Repository System. This is a model-based method for creating high-quality and sizable applications, information systems, multimedia presentations, etc., with various activities, such as conceptual design, navigational design, abstract interface design, and implementation. </a:t>
            </a:r>
            <a:endParaRPr lang="en-US" dirty="0">
              <a:solidFill>
                <a:schemeClr val="tx1"/>
              </a:solidFill>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SYSTEM PROCESS MODEL</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4140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734403"/>
            <a:ext cx="8458200" cy="5105400"/>
          </a:xfrm>
        </p:spPr>
        <p:txBody>
          <a:bodyPr>
            <a:normAutofit fontScale="85000" lnSpcReduction="20000"/>
          </a:bodyPr>
          <a:lstStyle/>
          <a:p>
            <a:pPr marL="0" indent="0">
              <a:buNone/>
            </a:pPr>
            <a:r>
              <a:rPr lang="en-US" dirty="0" smtClean="0">
                <a:solidFill>
                  <a:schemeClr val="tx1">
                    <a:lumMod val="85000"/>
                    <a:lumOff val="15000"/>
                  </a:schemeClr>
                </a:solidFill>
                <a:latin typeface="Times New Roman" pitchFamily="18" charset="0"/>
                <a:cs typeface="Times New Roman" pitchFamily="18" charset="0"/>
              </a:rPr>
              <a:t>        Functional Requirement</a:t>
            </a:r>
          </a:p>
          <a:p>
            <a:r>
              <a:rPr lang="en-US" dirty="0">
                <a:solidFill>
                  <a:schemeClr val="tx1">
                    <a:lumMod val="85000"/>
                    <a:lumOff val="15000"/>
                  </a:schemeClr>
                </a:solidFill>
                <a:latin typeface="Times New Roman" pitchFamily="18" charset="0"/>
                <a:cs typeface="Times New Roman" pitchFamily="18" charset="0"/>
              </a:rPr>
              <a:t> </a:t>
            </a:r>
            <a:r>
              <a:rPr lang="en-US" dirty="0" smtClean="0">
                <a:solidFill>
                  <a:schemeClr val="tx1">
                    <a:lumMod val="85000"/>
                    <a:lumOff val="15000"/>
                  </a:schemeClr>
                </a:solidFill>
              </a:rPr>
              <a:t>Functional </a:t>
            </a:r>
            <a:r>
              <a:rPr lang="en-US" dirty="0">
                <a:solidFill>
                  <a:schemeClr val="tx1">
                    <a:lumMod val="85000"/>
                    <a:lumOff val="15000"/>
                  </a:schemeClr>
                </a:solidFill>
              </a:rPr>
              <a:t>requirements are the requirements a customer or user fundamentally requires </a:t>
            </a:r>
            <a:r>
              <a:rPr lang="en-US" dirty="0" smtClean="0">
                <a:solidFill>
                  <a:schemeClr val="tx1">
                    <a:lumMod val="85000"/>
                    <a:lumOff val="15000"/>
                  </a:schemeClr>
                </a:solidFill>
              </a:rPr>
              <a:t>from software </a:t>
            </a:r>
            <a:r>
              <a:rPr lang="en-US" dirty="0">
                <a:solidFill>
                  <a:schemeClr val="tx1">
                    <a:lumMod val="85000"/>
                    <a:lumOff val="15000"/>
                  </a:schemeClr>
                </a:solidFill>
              </a:rPr>
              <a:t>or system, to provide them with the ability to </a:t>
            </a:r>
            <a:r>
              <a:rPr lang="en-US" dirty="0" smtClean="0">
                <a:solidFill>
                  <a:schemeClr val="tx1">
                    <a:lumMod val="85000"/>
                    <a:lumOff val="15000"/>
                  </a:schemeClr>
                </a:solidFill>
              </a:rPr>
              <a:t>facilitate their </a:t>
            </a:r>
            <a:r>
              <a:rPr lang="en-US" dirty="0">
                <a:solidFill>
                  <a:schemeClr val="tx1">
                    <a:lumMod val="85000"/>
                    <a:lumOff val="15000"/>
                  </a:schemeClr>
                </a:solidFill>
              </a:rPr>
              <a:t>needs (Berg, 2012). </a:t>
            </a:r>
            <a:r>
              <a:rPr lang="en-US" dirty="0" smtClean="0">
                <a:solidFill>
                  <a:schemeClr val="tx1">
                    <a:lumMod val="85000"/>
                    <a:lumOff val="15000"/>
                  </a:schemeClr>
                </a:solidFill>
              </a:rPr>
              <a:t>They are </a:t>
            </a:r>
            <a:r>
              <a:rPr lang="en-US" dirty="0">
                <a:solidFill>
                  <a:schemeClr val="tx1">
                    <a:lumMod val="85000"/>
                    <a:lumOff val="15000"/>
                  </a:schemeClr>
                </a:solidFill>
              </a:rPr>
              <a:t>represented in the form of input to be given to the system, the operations performed, </a:t>
            </a:r>
            <a:r>
              <a:rPr lang="en-US" dirty="0" smtClean="0">
                <a:solidFill>
                  <a:schemeClr val="tx1">
                    <a:lumMod val="85000"/>
                    <a:lumOff val="15000"/>
                  </a:schemeClr>
                </a:solidFill>
              </a:rPr>
              <a:t>and the </a:t>
            </a:r>
            <a:r>
              <a:rPr lang="en-US" dirty="0">
                <a:solidFill>
                  <a:schemeClr val="tx1">
                    <a:lumMod val="85000"/>
                    <a:lumOff val="15000"/>
                  </a:schemeClr>
                </a:solidFill>
              </a:rPr>
              <a:t>output expected. </a:t>
            </a:r>
          </a:p>
          <a:p>
            <a:pPr marL="0" indent="0">
              <a:buNone/>
            </a:pPr>
            <a:r>
              <a:rPr lang="en-US" dirty="0" smtClean="0">
                <a:solidFill>
                  <a:schemeClr val="tx1">
                    <a:lumMod val="85000"/>
                    <a:lumOff val="15000"/>
                  </a:schemeClr>
                </a:solidFill>
                <a:latin typeface="Times New Roman" pitchFamily="18" charset="0"/>
                <a:cs typeface="Times New Roman" pitchFamily="18" charset="0"/>
              </a:rPr>
              <a:t> The only functional requirement on the system is </a:t>
            </a:r>
            <a:r>
              <a:rPr lang="en-US" b="1" dirty="0">
                <a:solidFill>
                  <a:schemeClr val="tx1">
                    <a:lumMod val="85000"/>
                    <a:lumOff val="15000"/>
                  </a:schemeClr>
                </a:solidFill>
                <a:latin typeface="Times New Roman" pitchFamily="18" charset="0"/>
                <a:cs typeface="Times New Roman" pitchFamily="18" charset="0"/>
              </a:rPr>
              <a:t>: </a:t>
            </a:r>
            <a:r>
              <a:rPr lang="en-US" b="1" dirty="0" smtClean="0">
                <a:solidFill>
                  <a:schemeClr val="tx1">
                    <a:lumMod val="85000"/>
                    <a:lumOff val="15000"/>
                  </a:schemeClr>
                </a:solidFill>
                <a:latin typeface="Times New Roman" pitchFamily="18" charset="0"/>
                <a:cs typeface="Times New Roman" pitchFamily="18" charset="0"/>
              </a:rPr>
              <a:t>-</a:t>
            </a:r>
          </a:p>
          <a:p>
            <a:pPr>
              <a:buFont typeface="Wingdings" pitchFamily="2" charset="2"/>
              <a:buChar char="§"/>
            </a:pPr>
            <a:r>
              <a:rPr lang="en-US" dirty="0" smtClean="0">
                <a:solidFill>
                  <a:schemeClr val="tx1">
                    <a:lumMod val="85000"/>
                    <a:lumOff val="15000"/>
                  </a:schemeClr>
                </a:solidFill>
                <a:latin typeface="Times New Roman" pitchFamily="18" charset="0"/>
                <a:cs typeface="Times New Roman" pitchFamily="18" charset="0"/>
              </a:rPr>
              <a:t>User/Student</a:t>
            </a:r>
          </a:p>
          <a:p>
            <a:pPr>
              <a:buFont typeface="Wingdings" pitchFamily="2" charset="2"/>
              <a:buChar char="§"/>
            </a:pPr>
            <a:r>
              <a:rPr lang="en-US" dirty="0" smtClean="0">
                <a:solidFill>
                  <a:schemeClr val="tx1">
                    <a:lumMod val="85000"/>
                    <a:lumOff val="15000"/>
                  </a:schemeClr>
                </a:solidFill>
                <a:latin typeface="Times New Roman" pitchFamily="18" charset="0"/>
                <a:cs typeface="Times New Roman" pitchFamily="18" charset="0"/>
              </a:rPr>
              <a:t>Admin</a:t>
            </a:r>
            <a:endParaRPr lang="en-US" dirty="0" smtClean="0">
              <a:solidFill>
                <a:schemeClr val="tx1">
                  <a:lumMod val="85000"/>
                  <a:lumOff val="15000"/>
                </a:schemeClr>
              </a:solidFill>
              <a:latin typeface="Times New Roman" pitchFamily="18" charset="0"/>
              <a:cs typeface="Times New Roman" pitchFamily="18" charset="0"/>
            </a:endParaRPr>
          </a:p>
          <a:p>
            <a:pPr marL="0" indent="0">
              <a:buNone/>
            </a:pPr>
            <a:r>
              <a:rPr lang="en-US" dirty="0" smtClean="0">
                <a:solidFill>
                  <a:schemeClr val="tx1">
                    <a:lumMod val="85000"/>
                    <a:lumOff val="15000"/>
                  </a:schemeClr>
                </a:solidFill>
                <a:latin typeface="Times New Roman" pitchFamily="18" charset="0"/>
                <a:cs typeface="Times New Roman" pitchFamily="18" charset="0"/>
              </a:rPr>
              <a:t>      Non </a:t>
            </a:r>
            <a:r>
              <a:rPr lang="en-US" dirty="0">
                <a:solidFill>
                  <a:schemeClr val="tx1">
                    <a:lumMod val="85000"/>
                    <a:lumOff val="15000"/>
                  </a:schemeClr>
                </a:solidFill>
                <a:latin typeface="Times New Roman" pitchFamily="18" charset="0"/>
                <a:cs typeface="Times New Roman" pitchFamily="18" charset="0"/>
              </a:rPr>
              <a:t>Functional </a:t>
            </a:r>
            <a:r>
              <a:rPr lang="en-US" dirty="0" smtClean="0">
                <a:solidFill>
                  <a:schemeClr val="tx1">
                    <a:lumMod val="85000"/>
                    <a:lumOff val="15000"/>
                  </a:schemeClr>
                </a:solidFill>
                <a:latin typeface="Times New Roman" pitchFamily="18" charset="0"/>
                <a:cs typeface="Times New Roman" pitchFamily="18" charset="0"/>
              </a:rPr>
              <a:t>Requirement</a:t>
            </a:r>
          </a:p>
          <a:p>
            <a:pPr>
              <a:buFont typeface="Wingdings" pitchFamily="2" charset="2"/>
              <a:buChar char="§"/>
            </a:pPr>
            <a:r>
              <a:rPr lang="en-US" dirty="0" smtClean="0">
                <a:solidFill>
                  <a:schemeClr val="tx1">
                    <a:lumMod val="85000"/>
                    <a:lumOff val="15000"/>
                  </a:schemeClr>
                </a:solidFill>
                <a:latin typeface="Times New Roman" pitchFamily="18" charset="0"/>
                <a:cs typeface="Times New Roman" pitchFamily="18" charset="0"/>
              </a:rPr>
              <a:t>Security</a:t>
            </a:r>
          </a:p>
          <a:p>
            <a:pPr>
              <a:buFont typeface="Wingdings" pitchFamily="2" charset="2"/>
              <a:buChar char="§"/>
            </a:pPr>
            <a:r>
              <a:rPr lang="en-US" dirty="0" smtClean="0">
                <a:solidFill>
                  <a:schemeClr val="tx1">
                    <a:lumMod val="85000"/>
                    <a:lumOff val="15000"/>
                  </a:schemeClr>
                </a:solidFill>
                <a:latin typeface="Times New Roman" pitchFamily="18" charset="0"/>
                <a:cs typeface="Times New Roman" pitchFamily="18" charset="0"/>
              </a:rPr>
              <a:t>Performance</a:t>
            </a:r>
            <a:r>
              <a:rPr lang="en-US" dirty="0" smtClean="0">
                <a:solidFill>
                  <a:schemeClr val="tx1">
                    <a:lumMod val="85000"/>
                    <a:lumOff val="15000"/>
                  </a:schemeClr>
                </a:solidFill>
                <a:latin typeface="Times New Roman" pitchFamily="18" charset="0"/>
                <a:cs typeface="Times New Roman" pitchFamily="18" charset="0"/>
              </a:rPr>
              <a:t>.</a:t>
            </a:r>
            <a:endParaRPr lang="en-US" dirty="0">
              <a:solidFill>
                <a:schemeClr val="tx1">
                  <a:lumMod val="85000"/>
                  <a:lumOff val="15000"/>
                </a:schemeClr>
              </a:solidFill>
              <a:latin typeface="Times New Roman" pitchFamily="18" charset="0"/>
              <a:cs typeface="Times New Roman" pitchFamily="18" charset="0"/>
            </a:endParaRPr>
          </a:p>
          <a:p>
            <a:pPr>
              <a:buFont typeface="Wingdings" pitchFamily="2" charset="2"/>
              <a:buChar char="§"/>
            </a:pPr>
            <a:r>
              <a:rPr lang="en-US" dirty="0" smtClean="0">
                <a:solidFill>
                  <a:schemeClr val="tx1">
                    <a:lumMod val="85000"/>
                    <a:lumOff val="15000"/>
                  </a:schemeClr>
                </a:solidFill>
                <a:latin typeface="Times New Roman" pitchFamily="18" charset="0"/>
                <a:cs typeface="Times New Roman" pitchFamily="18" charset="0"/>
              </a:rPr>
              <a:t>Availability</a:t>
            </a:r>
            <a:r>
              <a:rPr lang="en-US" dirty="0">
                <a:solidFill>
                  <a:schemeClr val="tx1">
                    <a:lumMod val="85000"/>
                    <a:lumOff val="15000"/>
                  </a:schemeClr>
                </a:solidFill>
                <a:latin typeface="Times New Roman" pitchFamily="18" charset="0"/>
                <a:cs typeface="Times New Roman" pitchFamily="18" charset="0"/>
              </a:rPr>
              <a:t>.</a:t>
            </a:r>
          </a:p>
          <a:p>
            <a:pPr>
              <a:buFont typeface="Wingdings" pitchFamily="2" charset="2"/>
              <a:buChar char="§"/>
            </a:pPr>
            <a:r>
              <a:rPr lang="en-US" dirty="0">
                <a:solidFill>
                  <a:schemeClr val="tx1">
                    <a:lumMod val="85000"/>
                    <a:lumOff val="15000"/>
                  </a:schemeClr>
                </a:solidFill>
                <a:latin typeface="Times New Roman" pitchFamily="18" charset="0"/>
                <a:cs typeface="Times New Roman" pitchFamily="18" charset="0"/>
              </a:rPr>
              <a:t>Reliability.</a:t>
            </a:r>
          </a:p>
          <a:p>
            <a:pPr>
              <a:buFont typeface="Wingdings" pitchFamily="2" charset="2"/>
              <a:buChar char="§"/>
            </a:pPr>
            <a:r>
              <a:rPr lang="en-US" dirty="0">
                <a:solidFill>
                  <a:schemeClr val="tx1">
                    <a:lumMod val="85000"/>
                    <a:lumOff val="15000"/>
                  </a:schemeClr>
                </a:solidFill>
                <a:latin typeface="Times New Roman" pitchFamily="18" charset="0"/>
                <a:cs typeface="Times New Roman" pitchFamily="18" charset="0"/>
              </a:rPr>
              <a:t>Recoverability.</a:t>
            </a:r>
          </a:p>
          <a:p>
            <a:pPr>
              <a:buFont typeface="Wingdings" pitchFamily="2" charset="2"/>
              <a:buChar char="§"/>
            </a:pPr>
            <a:r>
              <a:rPr lang="en-US" dirty="0">
                <a:solidFill>
                  <a:schemeClr val="tx1">
                    <a:lumMod val="85000"/>
                    <a:lumOff val="15000"/>
                  </a:schemeClr>
                </a:solidFill>
                <a:latin typeface="Times New Roman" pitchFamily="18" charset="0"/>
                <a:cs typeface="Times New Roman" pitchFamily="18" charset="0"/>
              </a:rPr>
              <a:t>Maintainability.</a:t>
            </a:r>
          </a:p>
          <a:p>
            <a:pPr>
              <a:buFont typeface="Wingdings" pitchFamily="2" charset="2"/>
              <a:buChar char="§"/>
            </a:pP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SYSTEM REQUIREMENT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90722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905000"/>
            <a:ext cx="8458200" cy="4495800"/>
          </a:xfrm>
        </p:spPr>
        <p:txBody>
          <a:bodyPr anchor="ctr"/>
          <a:lstStyle/>
          <a:p>
            <a:pPr marL="0" indent="0" algn="just">
              <a:buNone/>
            </a:pPr>
            <a:r>
              <a:rPr lang="en-US" dirty="0">
                <a:solidFill>
                  <a:schemeClr val="tx1">
                    <a:lumMod val="85000"/>
                    <a:lumOff val="15000"/>
                  </a:schemeClr>
                </a:solidFill>
              </a:rPr>
              <a:t>The programming languages </a:t>
            </a:r>
            <a:r>
              <a:rPr lang="en-US" dirty="0">
                <a:solidFill>
                  <a:schemeClr val="tx1">
                    <a:lumMod val="85000"/>
                    <a:lumOff val="15000"/>
                  </a:schemeClr>
                </a:solidFill>
                <a:latin typeface="Times New Roman" pitchFamily="18" charset="0"/>
                <a:cs typeface="Times New Roman" pitchFamily="18" charset="0"/>
              </a:rPr>
              <a:t>to </a:t>
            </a:r>
            <a:r>
              <a:rPr lang="en-US" dirty="0" smtClean="0">
                <a:solidFill>
                  <a:schemeClr val="tx1">
                    <a:lumMod val="85000"/>
                    <a:lumOff val="15000"/>
                  </a:schemeClr>
                </a:solidFill>
                <a:latin typeface="Times New Roman" pitchFamily="18" charset="0"/>
                <a:cs typeface="Times New Roman" pitchFamily="18" charset="0"/>
              </a:rPr>
              <a:t>be </a:t>
            </a:r>
            <a:r>
              <a:rPr lang="en-US" dirty="0" smtClean="0">
                <a:solidFill>
                  <a:schemeClr val="tx1">
                    <a:lumMod val="85000"/>
                    <a:lumOff val="15000"/>
                  </a:schemeClr>
                </a:solidFill>
              </a:rPr>
              <a:t>used </a:t>
            </a:r>
            <a:r>
              <a:rPr lang="en-US" dirty="0">
                <a:solidFill>
                  <a:schemeClr val="tx1">
                    <a:lumMod val="85000"/>
                    <a:lumOff val="15000"/>
                  </a:schemeClr>
                </a:solidFill>
              </a:rPr>
              <a:t>in developing the software for this project work is web based programming languages which include: </a:t>
            </a:r>
          </a:p>
          <a:p>
            <a:r>
              <a:rPr lang="en-US" dirty="0">
                <a:solidFill>
                  <a:schemeClr val="tx1">
                    <a:lumMod val="85000"/>
                    <a:lumOff val="15000"/>
                  </a:schemeClr>
                </a:solidFill>
              </a:rPr>
              <a:t>HTML (Hypertext Markup Language)</a:t>
            </a:r>
          </a:p>
          <a:p>
            <a:r>
              <a:rPr lang="en-US" dirty="0">
                <a:solidFill>
                  <a:schemeClr val="tx1">
                    <a:lumMod val="85000"/>
                    <a:lumOff val="15000"/>
                  </a:schemeClr>
                </a:solidFill>
              </a:rPr>
              <a:t>CSS (Cascading style sheet)</a:t>
            </a:r>
          </a:p>
          <a:p>
            <a:r>
              <a:rPr lang="en-US" dirty="0">
                <a:solidFill>
                  <a:schemeClr val="tx1">
                    <a:lumMod val="85000"/>
                    <a:lumOff val="15000"/>
                  </a:schemeClr>
                </a:solidFill>
              </a:rPr>
              <a:t>PHP (Hypertext Preprocessor) &amp; MYSQL</a:t>
            </a:r>
          </a:p>
          <a:p>
            <a:r>
              <a:rPr lang="en-US" dirty="0">
                <a:solidFill>
                  <a:schemeClr val="tx1">
                    <a:lumMod val="85000"/>
                    <a:lumOff val="15000"/>
                  </a:schemeClr>
                </a:solidFill>
              </a:rPr>
              <a:t>JavaScript.</a:t>
            </a:r>
          </a:p>
          <a:p>
            <a:endParaRPr lang="en-US" dirty="0"/>
          </a:p>
        </p:txBody>
      </p:sp>
      <p:sp>
        <p:nvSpPr>
          <p:cNvPr id="3" name="Title 2"/>
          <p:cNvSpPr>
            <a:spLocks noGrp="1"/>
          </p:cNvSpPr>
          <p:nvPr>
            <p:ph type="title"/>
          </p:nvPr>
        </p:nvSpPr>
        <p:spPr/>
        <p:txBody>
          <a:bodyPr>
            <a:normAutofit/>
          </a:bodyPr>
          <a:lstStyle/>
          <a:p>
            <a:r>
              <a:rPr lang="en-US" sz="3600" dirty="0" smtClean="0">
                <a:latin typeface="Times New Roman" pitchFamily="18" charset="0"/>
                <a:cs typeface="Times New Roman" pitchFamily="18" charset="0"/>
              </a:rPr>
              <a:t>PROGRAMMING TOOLS TO BE USED FOR THE SOFTWARE</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3622373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305800" cy="5334000"/>
          </a:xfrm>
        </p:spPr>
        <p:txBody>
          <a:bodyPr>
            <a:normAutofit/>
          </a:bodyPr>
          <a:lstStyle/>
          <a:p>
            <a:pPr>
              <a:lnSpc>
                <a:spcPct val="150000"/>
              </a:lnSpc>
            </a:pPr>
            <a:r>
              <a:rPr lang="en-US" dirty="0">
                <a:solidFill>
                  <a:schemeClr val="tx1">
                    <a:lumMod val="85000"/>
                    <a:lumOff val="15000"/>
                  </a:schemeClr>
                </a:solidFill>
              </a:rPr>
              <a:t>The Object-Oriented design approach will be employed to collect the object requirements </a:t>
            </a:r>
            <a:r>
              <a:rPr lang="en-US" dirty="0" smtClean="0">
                <a:solidFill>
                  <a:schemeClr val="tx1">
                    <a:lumMod val="85000"/>
                    <a:lumOff val="15000"/>
                  </a:schemeClr>
                </a:solidFill>
              </a:rPr>
              <a:t>for the </a:t>
            </a:r>
            <a:r>
              <a:rPr lang="en-US" dirty="0">
                <a:solidFill>
                  <a:schemeClr val="tx1">
                    <a:lumMod val="85000"/>
                    <a:lumOff val="15000"/>
                  </a:schemeClr>
                </a:solidFill>
              </a:rPr>
              <a:t>system. The project will adopt a use case and flow diagram to exhibit the interaction </a:t>
            </a:r>
            <a:r>
              <a:rPr lang="en-US" dirty="0" smtClean="0">
                <a:solidFill>
                  <a:schemeClr val="tx1">
                    <a:lumMod val="85000"/>
                    <a:lumOff val="15000"/>
                  </a:schemeClr>
                </a:solidFill>
              </a:rPr>
              <a:t>made between </a:t>
            </a:r>
            <a:r>
              <a:rPr lang="en-US" dirty="0">
                <a:solidFill>
                  <a:schemeClr val="tx1">
                    <a:lumMod val="85000"/>
                    <a:lumOff val="15000"/>
                  </a:schemeClr>
                </a:solidFill>
              </a:rPr>
              <a:t>the user and the system. </a:t>
            </a:r>
            <a:endParaRPr lang="en-US" dirty="0" smtClean="0">
              <a:solidFill>
                <a:schemeClr val="tx1">
                  <a:lumMod val="85000"/>
                  <a:lumOff val="15000"/>
                </a:schemeClr>
              </a:solidFill>
            </a:endParaRPr>
          </a:p>
          <a:p>
            <a:pPr>
              <a:lnSpc>
                <a:spcPct val="150000"/>
              </a:lnSpc>
            </a:pPr>
            <a:r>
              <a:rPr lang="en-US" dirty="0" smtClean="0">
                <a:solidFill>
                  <a:schemeClr val="tx1">
                    <a:lumMod val="85000"/>
                    <a:lumOff val="15000"/>
                  </a:schemeClr>
                </a:solidFill>
              </a:rPr>
              <a:t>The implementation of</a:t>
            </a:r>
            <a:r>
              <a:rPr lang="en-US" dirty="0">
                <a:solidFill>
                  <a:schemeClr val="tx1">
                    <a:lumMod val="85000"/>
                    <a:lumOff val="15000"/>
                  </a:schemeClr>
                </a:solidFill>
              </a:rPr>
              <a:t> </a:t>
            </a:r>
            <a:r>
              <a:rPr lang="en-US" dirty="0" smtClean="0">
                <a:solidFill>
                  <a:schemeClr val="tx1">
                    <a:lumMod val="85000"/>
                    <a:lumOff val="15000"/>
                  </a:schemeClr>
                </a:solidFill>
              </a:rPr>
              <a:t>the system defines </a:t>
            </a:r>
            <a:r>
              <a:rPr lang="en-US" dirty="0">
                <a:solidFill>
                  <a:schemeClr val="tx1">
                    <a:lumMod val="85000"/>
                    <a:lumOff val="15000"/>
                  </a:schemeClr>
                </a:solidFill>
              </a:rPr>
              <a:t>how the information system should be built (i.e., physical system design), ensuring that the information system is operational and used, ensuring that the information system meets quality standard (i.e., quality assurance).</a:t>
            </a:r>
          </a:p>
          <a:p>
            <a:pPr marL="0" indent="0">
              <a:lnSpc>
                <a:spcPct val="150000"/>
              </a:lnSpc>
              <a:buNone/>
            </a:pPr>
            <a:endParaRPr lang="en-US" dirty="0">
              <a:solidFill>
                <a:schemeClr val="accent1">
                  <a:lumMod val="50000"/>
                </a:schemeClr>
              </a:solidFill>
            </a:endParaRPr>
          </a:p>
        </p:txBody>
      </p:sp>
      <p:sp>
        <p:nvSpPr>
          <p:cNvPr id="3" name="Title 2"/>
          <p:cNvSpPr>
            <a:spLocks noGrp="1"/>
          </p:cNvSpPr>
          <p:nvPr>
            <p:ph type="title"/>
          </p:nvPr>
        </p:nvSpPr>
        <p:spPr>
          <a:xfrm>
            <a:off x="228600" y="304800"/>
            <a:ext cx="8686800" cy="1066800"/>
          </a:xfrm>
        </p:spPr>
        <p:txBody>
          <a:bodyPr>
            <a:normAutofit fontScale="90000"/>
          </a:bodyPr>
          <a:lstStyle/>
          <a:p>
            <a:r>
              <a:rPr lang="en-US" sz="3600" dirty="0" smtClean="0">
                <a:latin typeface="Times New Roman" pitchFamily="18" charset="0"/>
                <a:cs typeface="Times New Roman" pitchFamily="18" charset="0"/>
              </a:rPr>
              <a:t>SYSTEM DESIGN AND IMPLEMENTATION</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802194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0"/>
            <a:ext cx="8915400" cy="5715000"/>
          </a:xfrm>
        </p:spPr>
        <p:txBody>
          <a:bodyPr>
            <a:noAutofit/>
          </a:bodyPr>
          <a:lstStyle/>
          <a:p>
            <a:r>
              <a:rPr lang="en-US" dirty="0">
                <a:solidFill>
                  <a:schemeClr val="tx1"/>
                </a:solidFill>
              </a:rPr>
              <a:t>The study was started with the sole point of adding to an online store that will chronicle graduate projects for Department of Computer Science, Federal University </a:t>
            </a:r>
            <a:r>
              <a:rPr lang="en-US" dirty="0" err="1">
                <a:solidFill>
                  <a:schemeClr val="tx1"/>
                </a:solidFill>
              </a:rPr>
              <a:t>Birnin</a:t>
            </a:r>
            <a:r>
              <a:rPr lang="en-US" dirty="0">
                <a:solidFill>
                  <a:schemeClr val="tx1"/>
                </a:solidFill>
              </a:rPr>
              <a:t> </a:t>
            </a:r>
            <a:r>
              <a:rPr lang="en-US" dirty="0" err="1">
                <a:solidFill>
                  <a:schemeClr val="tx1"/>
                </a:solidFill>
              </a:rPr>
              <a:t>Kebbi</a:t>
            </a:r>
            <a:r>
              <a:rPr lang="en-US" dirty="0">
                <a:solidFill>
                  <a:schemeClr val="tx1"/>
                </a:solidFill>
              </a:rPr>
              <a:t>, putting these instructive substances in a more available means for however many clients as could be allowed. On the other hand, it is likewise a successful method for protecting task records with different current web tools, in this manner making the procedure of getting to past projects much simpler.</a:t>
            </a:r>
          </a:p>
          <a:p>
            <a:r>
              <a:rPr lang="en-US" dirty="0">
                <a:solidFill>
                  <a:schemeClr val="tx1"/>
                </a:solidFill>
              </a:rPr>
              <a:t>The study started with an investigation of the current system taking note of slips in the manual system of archiving past graduate projects of the department and also providing student’s and other people relevant information about project topics. Subsequently, based on the investigation made, the proposed system is designed and implemented to computerize and convert the manual process to digital (web based).</a:t>
            </a:r>
          </a:p>
        </p:txBody>
      </p:sp>
      <p:sp>
        <p:nvSpPr>
          <p:cNvPr id="3" name="Title 2"/>
          <p:cNvSpPr>
            <a:spLocks noGrp="1"/>
          </p:cNvSpPr>
          <p:nvPr>
            <p:ph type="title"/>
          </p:nvPr>
        </p:nvSpPr>
        <p:spPr>
          <a:xfrm>
            <a:off x="533400" y="533400"/>
            <a:ext cx="8229600" cy="609600"/>
          </a:xfrm>
        </p:spPr>
        <p:txBody>
          <a:bodyPr>
            <a:normAutofit fontScale="90000"/>
          </a:bodyPr>
          <a:lstStyle/>
          <a:p>
            <a:r>
              <a:rPr lang="en-US" b="1" dirty="0" smtClean="0"/>
              <a:t>SUMMARY</a:t>
            </a:r>
            <a:r>
              <a:rPr lang="en-US" b="1" dirty="0"/>
              <a:t/>
            </a:r>
            <a:br>
              <a:rPr lang="en-US" b="1" dirty="0"/>
            </a:br>
            <a:endParaRPr lang="en-US" dirty="0"/>
          </a:p>
        </p:txBody>
      </p:sp>
    </p:spTree>
    <p:extLst>
      <p:ext uri="{BB962C8B-B14F-4D97-AF65-F5344CB8AC3E}">
        <p14:creationId xmlns:p14="http://schemas.microsoft.com/office/powerpoint/2010/main" val="16250282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AMS">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UAMS</Template>
  <TotalTime>37</TotalTime>
  <Words>608</Words>
  <Application>Microsoft Office PowerPoint</Application>
  <PresentationFormat>On-screen Show (4:3)</PresentationFormat>
  <Paragraphs>50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Symbol</vt:lpstr>
      <vt:lpstr>Times New Roman</vt:lpstr>
      <vt:lpstr>Wingdings</vt:lpstr>
      <vt:lpstr>UAMS</vt:lpstr>
      <vt:lpstr> A PROJECT REPORT  ON  DESIGN AND IMPLEMENTATION OF WEB-BASED PROJECT REPOSITORY SYSTEM (A CASE STUDY OF DEPARTMENT OF COMPUTER SCIENCE, FEDERAL UNIVERSITY BIRNIN KEBBI).   BY   MUHAMMED NUHU JEGA 1710204017</vt:lpstr>
      <vt:lpstr>OUTLINE</vt:lpstr>
      <vt:lpstr>ABSTRACT</vt:lpstr>
      <vt:lpstr>AIM AND OBJECTIVE OF STUDY </vt:lpstr>
      <vt:lpstr>SYSTEM PROCESS MODEL</vt:lpstr>
      <vt:lpstr>SYSTEM REQUIREMENT</vt:lpstr>
      <vt:lpstr>PROGRAMMING TOOLS TO BE USED FOR THE SOFTWARE</vt:lpstr>
      <vt:lpstr>SYSTEM DESIGN AND IMPLEMENTATION</vt:lpstr>
      <vt:lpstr>SUMMARY </vt:lpstr>
      <vt:lpstr>THANK YOU FOR LISTENING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 PROJECT REPORT  ON  DESIGN AND IMPLEMENTATION OF USER  ACTIVITY MONITORING SYSYTEM.   BY   BASHIR BANDIYA IBRAHIM 1710204002</dc:title>
  <dc:creator>HP</dc:creator>
  <cp:lastModifiedBy>User</cp:lastModifiedBy>
  <cp:revision>26</cp:revision>
  <dcterms:created xsi:type="dcterms:W3CDTF">2023-10-03T21:49:06Z</dcterms:created>
  <dcterms:modified xsi:type="dcterms:W3CDTF">2024-01-02T10:59:26Z</dcterms:modified>
</cp:coreProperties>
</file>