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72" r:id="rId4"/>
    <p:sldId id="260" r:id="rId5"/>
    <p:sldId id="261" r:id="rId6"/>
    <p:sldId id="262" r:id="rId7"/>
    <p:sldId id="263" r:id="rId8"/>
    <p:sldId id="264" r:id="rId9"/>
    <p:sldId id="273" r:id="rId10"/>
    <p:sldId id="274" r:id="rId11"/>
    <p:sldId id="267" r:id="rId12"/>
    <p:sldId id="268" r:id="rId13"/>
    <p:sldId id="269" r:id="rId14"/>
    <p:sldId id="270" r:id="rId15"/>
    <p:sldId id="271" r:id="rId16"/>
  </p:sldIdLst>
  <p:sldSz cx="12192000" cy="6856413"/>
  <p:notesSz cx="12192000" cy="6927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8580" autoAdjust="0"/>
  </p:normalViewPr>
  <p:slideViewPr>
    <p:cSldViewPr>
      <p:cViewPr varScale="1">
        <p:scale>
          <a:sx n="86" d="100"/>
          <a:sy n="86" d="100"/>
        </p:scale>
        <p:origin x="533"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7663"/>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6905625" y="0"/>
            <a:ext cx="5283200" cy="347663"/>
          </a:xfrm>
          <a:prstGeom prst="rect">
            <a:avLst/>
          </a:prstGeom>
        </p:spPr>
        <p:txBody>
          <a:bodyPr vert="horz" lIns="91440" tIns="45720" rIns="91440" bIns="45720" rtlCol="0"/>
          <a:lstStyle>
            <a:lvl1pPr algn="r">
              <a:defRPr sz="1200"/>
            </a:lvl1pPr>
          </a:lstStyle>
          <a:p>
            <a:fld id="{37B78F00-C3C0-4C82-8C3B-13620DFC2F2A}" type="datetimeFigureOut">
              <a:rPr lang="fr-FR" smtClean="0"/>
              <a:t>06/07/2025</a:t>
            </a:fld>
            <a:endParaRPr lang="fr-FR"/>
          </a:p>
        </p:txBody>
      </p:sp>
      <p:sp>
        <p:nvSpPr>
          <p:cNvPr id="4" name="Slide Image Placeholder 3"/>
          <p:cNvSpPr>
            <a:spLocks noGrp="1" noRot="1" noChangeAspect="1"/>
          </p:cNvSpPr>
          <p:nvPr>
            <p:ph type="sldImg" idx="2"/>
          </p:nvPr>
        </p:nvSpPr>
        <p:spPr>
          <a:xfrm>
            <a:off x="4017963" y="866775"/>
            <a:ext cx="4156075" cy="23368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1219200" y="3333750"/>
            <a:ext cx="9753600" cy="27289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6580188"/>
            <a:ext cx="5283200" cy="347662"/>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6905625" y="6580188"/>
            <a:ext cx="5283200" cy="347662"/>
          </a:xfrm>
          <a:prstGeom prst="rect">
            <a:avLst/>
          </a:prstGeom>
        </p:spPr>
        <p:txBody>
          <a:bodyPr vert="horz" lIns="91440" tIns="45720" rIns="91440" bIns="45720" rtlCol="0" anchor="b"/>
          <a:lstStyle>
            <a:lvl1pPr algn="r">
              <a:defRPr sz="1200"/>
            </a:lvl1pPr>
          </a:lstStyle>
          <a:p>
            <a:fld id="{BFC5EC8B-D0AD-44DA-BE50-F3105AF3F661}" type="slidenum">
              <a:rPr lang="fr-FR" smtClean="0"/>
              <a:t>‹#›</a:t>
            </a:fld>
            <a:endParaRPr lang="fr-FR"/>
          </a:p>
        </p:txBody>
      </p:sp>
    </p:spTree>
    <p:extLst>
      <p:ext uri="{BB962C8B-B14F-4D97-AF65-F5344CB8AC3E}">
        <p14:creationId xmlns:p14="http://schemas.microsoft.com/office/powerpoint/2010/main" val="3153007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C5EC8B-D0AD-44DA-BE50-F3105AF3F661}" type="slidenum">
              <a:rPr lang="fr-FR" smtClean="0"/>
              <a:t>1</a:t>
            </a:fld>
            <a:endParaRPr lang="fr-FR"/>
          </a:p>
        </p:txBody>
      </p:sp>
    </p:spTree>
    <p:extLst>
      <p:ext uri="{BB962C8B-B14F-4D97-AF65-F5344CB8AC3E}">
        <p14:creationId xmlns:p14="http://schemas.microsoft.com/office/powerpoint/2010/main" val="4265815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2</a:t>
            </a:fld>
            <a:endParaRPr lang="fr-FR"/>
          </a:p>
        </p:txBody>
      </p:sp>
    </p:spTree>
    <p:extLst>
      <p:ext uri="{BB962C8B-B14F-4D97-AF65-F5344CB8AC3E}">
        <p14:creationId xmlns:p14="http://schemas.microsoft.com/office/powerpoint/2010/main" val="2898030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begin, let’s talk about </a:t>
            </a:r>
            <a:r>
              <a:rPr lang="en-US" b="1" dirty="0"/>
              <a:t>why battery impedance monitoring is important</a:t>
            </a:r>
            <a:r>
              <a:rPr lang="en-US" dirty="0"/>
              <a:t>.</a:t>
            </a:r>
          </a:p>
          <a:p>
            <a:r>
              <a:rPr lang="en-US" dirty="0"/>
              <a:t>It’s a critical function for a range of applications — from </a:t>
            </a:r>
            <a:r>
              <a:rPr lang="en-US" b="1" dirty="0"/>
              <a:t>electric vehicle range optimization</a:t>
            </a:r>
            <a:r>
              <a:rPr lang="en-US" dirty="0"/>
              <a:t>, to </a:t>
            </a:r>
            <a:r>
              <a:rPr lang="en-US" b="1" dirty="0"/>
              <a:t>health diagnostics in smart electronics</a:t>
            </a:r>
            <a:r>
              <a:rPr lang="en-US" dirty="0"/>
              <a:t>, and even in </a:t>
            </a:r>
            <a:r>
              <a:rPr lang="en-US" b="1" dirty="0"/>
              <a:t>predictive maintenance</a:t>
            </a:r>
            <a:r>
              <a:rPr lang="en-US" dirty="0"/>
              <a:t> and </a:t>
            </a:r>
            <a:r>
              <a:rPr lang="en-US" b="1" dirty="0"/>
              <a:t>battery safety management</a:t>
            </a:r>
            <a:r>
              <a:rPr lang="en-US" dirty="0"/>
              <a:t>.</a:t>
            </a:r>
          </a:p>
          <a:p>
            <a:r>
              <a:rPr lang="en-US" dirty="0"/>
              <a:t>Real-time monitoring helps prevent failures, improve performance, and manage thermal risks — especially in modern, high-density battery systems.</a:t>
            </a:r>
          </a:p>
          <a:p>
            <a:r>
              <a:rPr lang="en-US" dirty="0"/>
              <a:t>However, </a:t>
            </a:r>
            <a:r>
              <a:rPr lang="en-US" b="1" dirty="0"/>
              <a:t>existing commercial solutions fall short</a:t>
            </a:r>
            <a:r>
              <a:rPr lang="en-US" dirty="0"/>
              <a:t>.</a:t>
            </a:r>
            <a:br>
              <a:rPr lang="en-US" dirty="0"/>
            </a:br>
            <a:r>
              <a:rPr lang="en-US" dirty="0"/>
              <a:t>They are often </a:t>
            </a:r>
            <a:r>
              <a:rPr lang="en-US" b="1" dirty="0"/>
              <a:t>expensive</a:t>
            </a:r>
            <a:r>
              <a:rPr lang="en-US" dirty="0"/>
              <a:t>, not customizable, and </a:t>
            </a:r>
            <a:r>
              <a:rPr lang="en-US" b="1" dirty="0"/>
              <a:t>don’t support real-time feedback</a:t>
            </a:r>
            <a:r>
              <a:rPr lang="en-US" dirty="0"/>
              <a:t>.</a:t>
            </a:r>
            <a:br>
              <a:rPr lang="en-US" dirty="0"/>
            </a:br>
            <a:r>
              <a:rPr lang="en-US" dirty="0"/>
              <a:t>Also, their integration into embedded systems — like microcontrollers — is </a:t>
            </a:r>
            <a:r>
              <a:rPr lang="en-US" b="1" dirty="0"/>
              <a:t>technically complex</a:t>
            </a:r>
            <a:r>
              <a:rPr lang="en-US" dirty="0"/>
              <a:t>.</a:t>
            </a:r>
          </a:p>
          <a:p>
            <a:r>
              <a:rPr lang="en-US" dirty="0"/>
              <a:t>Our project is designed to </a:t>
            </a:r>
            <a:r>
              <a:rPr lang="en-US" b="1" dirty="0"/>
              <a:t>bridge those gaps</a:t>
            </a:r>
            <a:r>
              <a:rPr lang="en-US" dirty="0"/>
              <a:t>.</a:t>
            </a:r>
          </a:p>
          <a:p>
            <a:r>
              <a:rPr lang="en-US" dirty="0"/>
              <a:t>We aimed to deliver a </a:t>
            </a:r>
            <a:r>
              <a:rPr lang="en-US" b="1" dirty="0"/>
              <a:t>cost-effective</a:t>
            </a:r>
            <a:r>
              <a:rPr lang="en-US" dirty="0"/>
              <a:t>, high-precision system — achieving </a:t>
            </a:r>
            <a:r>
              <a:rPr lang="en-US" b="1" dirty="0"/>
              <a:t>±1% accuracy</a:t>
            </a:r>
            <a:r>
              <a:rPr lang="en-US" dirty="0"/>
              <a:t>, with a </a:t>
            </a:r>
            <a:r>
              <a:rPr lang="en-US" b="1" dirty="0"/>
              <a:t>modular analog design</a:t>
            </a:r>
            <a:r>
              <a:rPr lang="en-US" dirty="0"/>
              <a:t> that supports different battery chemistries.</a:t>
            </a:r>
          </a:p>
          <a:p>
            <a:r>
              <a:rPr lang="en-US" dirty="0"/>
              <a:t>And unlike most commercial setups, we built </a:t>
            </a:r>
            <a:r>
              <a:rPr lang="en-US" b="1" dirty="0"/>
              <a:t>real-time data visualization and analysis tools</a:t>
            </a:r>
            <a:r>
              <a:rPr lang="en-US" dirty="0"/>
              <a:t> directly into the system — using embedded processing and a live dashboard.</a:t>
            </a:r>
          </a:p>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3</a:t>
            </a:fld>
            <a:endParaRPr lang="fr-FR"/>
          </a:p>
        </p:txBody>
      </p:sp>
    </p:spTree>
    <p:extLst>
      <p:ext uri="{BB962C8B-B14F-4D97-AF65-F5344CB8AC3E}">
        <p14:creationId xmlns:p14="http://schemas.microsoft.com/office/powerpoint/2010/main" val="1416608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system starts with a </a:t>
            </a:r>
            <a:r>
              <a:rPr lang="en-US" b="1" dirty="0"/>
              <a:t>DAC output</a:t>
            </a:r>
            <a:r>
              <a:rPr lang="en-US" dirty="0"/>
              <a:t> generated by the </a:t>
            </a:r>
            <a:r>
              <a:rPr lang="en-US" b="1" dirty="0"/>
              <a:t>STM32 microcontroller</a:t>
            </a:r>
            <a:r>
              <a:rPr lang="en-US" dirty="0"/>
              <a:t>.</a:t>
            </a:r>
          </a:p>
          <a:p>
            <a:r>
              <a:rPr lang="en-US" dirty="0"/>
              <a:t>The signal is fed into a </a:t>
            </a:r>
            <a:r>
              <a:rPr lang="en-US" b="1" dirty="0"/>
              <a:t>Howland Voltage-Controlled Current Source (VCCS)</a:t>
            </a:r>
            <a:r>
              <a:rPr lang="en-US" dirty="0"/>
              <a:t> to produce a precise AC current.</a:t>
            </a:r>
          </a:p>
          <a:p>
            <a:r>
              <a:rPr lang="en-US" dirty="0"/>
              <a:t>This current is injected into the </a:t>
            </a:r>
            <a:r>
              <a:rPr lang="en-US" b="1" dirty="0"/>
              <a:t>battery under test</a:t>
            </a:r>
            <a:r>
              <a:rPr lang="en-US" dirty="0"/>
              <a:t>, across a </a:t>
            </a:r>
            <a:r>
              <a:rPr lang="en-US" b="1" dirty="0"/>
              <a:t>shunt resistor</a:t>
            </a:r>
            <a:r>
              <a:rPr lang="en-US" dirty="0"/>
              <a:t>.</a:t>
            </a:r>
          </a:p>
          <a:p>
            <a:r>
              <a:rPr lang="en-US" dirty="0"/>
              <a:t>Resulting </a:t>
            </a:r>
            <a:r>
              <a:rPr lang="en-US" b="1" dirty="0"/>
              <a:t>voltage and current signals</a:t>
            </a:r>
            <a:r>
              <a:rPr lang="en-US" dirty="0"/>
              <a:t> are measured and sent through two </a:t>
            </a:r>
            <a:r>
              <a:rPr lang="en-US" b="1" dirty="0"/>
              <a:t>analog signal circuit </a:t>
            </a:r>
            <a:r>
              <a:rPr lang="en-US" dirty="0"/>
              <a:t>:</a:t>
            </a:r>
          </a:p>
          <a:p>
            <a:pPr>
              <a:buFont typeface="Arial" panose="020B0604020202020204" pitchFamily="34" charset="0"/>
              <a:buChar char="•"/>
            </a:pPr>
            <a:r>
              <a:rPr lang="en-US" b="1" dirty="0"/>
              <a:t>Voltage circuit </a:t>
            </a:r>
            <a:r>
              <a:rPr lang="en-US" dirty="0"/>
              <a:t> and </a:t>
            </a:r>
            <a:r>
              <a:rPr lang="en-US" b="1" dirty="0"/>
              <a:t>current circuit </a:t>
            </a:r>
            <a:r>
              <a:rPr lang="en-US" dirty="0"/>
              <a:t> with differential amplifiers, offset correction, and gain stages.</a:t>
            </a:r>
          </a:p>
          <a:p>
            <a:r>
              <a:rPr lang="en-US" dirty="0"/>
              <a:t>Signals are digitized using </a:t>
            </a:r>
            <a:r>
              <a:rPr lang="en-US" b="1" dirty="0"/>
              <a:t>dual ADCs</a:t>
            </a:r>
            <a:r>
              <a:rPr lang="en-US" dirty="0"/>
              <a:t> with </a:t>
            </a:r>
            <a:r>
              <a:rPr lang="en-US" b="1" dirty="0"/>
              <a:t>DMA</a:t>
            </a:r>
            <a:r>
              <a:rPr lang="en-US" dirty="0"/>
              <a:t> on the STM32 for real-time sampling.</a:t>
            </a:r>
          </a:p>
          <a:p>
            <a:r>
              <a:rPr lang="en-US" dirty="0"/>
              <a:t>The STM32 transmits data via </a:t>
            </a:r>
            <a:r>
              <a:rPr lang="en-US" b="1" dirty="0"/>
              <a:t>UART</a:t>
            </a:r>
            <a:r>
              <a:rPr lang="en-US" dirty="0"/>
              <a:t> to the </a:t>
            </a:r>
            <a:r>
              <a:rPr lang="en-US" b="1" dirty="0"/>
              <a:t>Raspberry Pi</a:t>
            </a:r>
            <a:r>
              <a:rPr lang="en-US" dirty="0"/>
              <a:t>.</a:t>
            </a:r>
          </a:p>
          <a:p>
            <a:r>
              <a:rPr lang="en-US" dirty="0"/>
              <a:t>A </a:t>
            </a:r>
            <a:r>
              <a:rPr lang="en-US" b="1" dirty="0"/>
              <a:t>Flask-based dashboard</a:t>
            </a:r>
            <a:r>
              <a:rPr lang="en-US" dirty="0"/>
              <a:t> on the Pi provides </a:t>
            </a:r>
            <a:r>
              <a:rPr lang="en-US" b="1" dirty="0"/>
              <a:t>real-time visualization</a:t>
            </a:r>
            <a:r>
              <a:rPr lang="en-US" dirty="0"/>
              <a:t> and </a:t>
            </a:r>
            <a:r>
              <a:rPr lang="en-US" b="1" dirty="0"/>
              <a:t>data logging</a:t>
            </a:r>
            <a:r>
              <a:rPr lang="en-US" dirty="0"/>
              <a:t>.</a:t>
            </a:r>
          </a:p>
          <a:p>
            <a:r>
              <a:rPr lang="en-US" dirty="0"/>
              <a:t>Architecture achieves </a:t>
            </a:r>
            <a:r>
              <a:rPr lang="en-US" b="1" dirty="0"/>
              <a:t>high accuracy</a:t>
            </a:r>
            <a:r>
              <a:rPr lang="en-US" dirty="0"/>
              <a:t> and </a:t>
            </a:r>
            <a:r>
              <a:rPr lang="en-US" b="1" dirty="0"/>
              <a:t>low-latency</a:t>
            </a:r>
            <a:r>
              <a:rPr lang="en-US" dirty="0"/>
              <a:t> — ideal for impedance analysis.</a:t>
            </a:r>
          </a:p>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4</a:t>
            </a:fld>
            <a:endParaRPr lang="fr-FR"/>
          </a:p>
        </p:txBody>
      </p:sp>
    </p:spTree>
    <p:extLst>
      <p:ext uri="{BB962C8B-B14F-4D97-AF65-F5344CB8AC3E}">
        <p14:creationId xmlns:p14="http://schemas.microsoft.com/office/powerpoint/2010/main" val="228090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t>
            </a:r>
            <a:r>
              <a:rPr lang="en-US" b="1" dirty="0"/>
              <a:t>waveform generation</a:t>
            </a:r>
            <a:r>
              <a:rPr lang="en-US" dirty="0"/>
              <a:t>, we used the </a:t>
            </a:r>
            <a:r>
              <a:rPr lang="en-US" b="1" dirty="0"/>
              <a:t>STM32 DAC</a:t>
            </a:r>
            <a:r>
              <a:rPr lang="en-US" dirty="0"/>
              <a:t>, which outputs a sinusoidal signal using a timer-triggered lookup table via DMA — ensuring precise timing without CPU load.</a:t>
            </a:r>
          </a:p>
          <a:p>
            <a:r>
              <a:rPr lang="en-US" dirty="0"/>
              <a:t>• That DAC output is used to drive the </a:t>
            </a:r>
            <a:r>
              <a:rPr lang="en-US" b="1" dirty="0"/>
              <a:t>Howland Current Source</a:t>
            </a:r>
            <a:r>
              <a:rPr lang="en-US" dirty="0"/>
              <a:t> — the analog block responsible for </a:t>
            </a:r>
            <a:r>
              <a:rPr lang="en-US" b="1" dirty="0"/>
              <a:t>injecting current into the battery</a:t>
            </a:r>
            <a:r>
              <a:rPr lang="en-US" dirty="0"/>
              <a:t>. This is a purely hardware function, but it depends on the DAC-controlled voltage.</a:t>
            </a:r>
          </a:p>
          <a:p>
            <a:r>
              <a:rPr lang="en-US" dirty="0"/>
              <a:t>• Next, the battery response is sensed through </a:t>
            </a:r>
            <a:r>
              <a:rPr lang="en-US" b="1" dirty="0"/>
              <a:t>differential amplifiers</a:t>
            </a:r>
            <a:r>
              <a:rPr lang="en-US" dirty="0"/>
              <a:t>, handling both voltage and current paths. These analog stages provide </a:t>
            </a:r>
            <a:r>
              <a:rPr lang="en-US" b="1" dirty="0"/>
              <a:t>high-precision signals</a:t>
            </a:r>
            <a:r>
              <a:rPr lang="en-US" dirty="0"/>
              <a:t>, with built-in filtering and gain adjustment.</a:t>
            </a:r>
          </a:p>
          <a:p>
            <a:r>
              <a:rPr lang="en-US" dirty="0"/>
              <a:t>• The signals are then sampled using </a:t>
            </a:r>
            <a:r>
              <a:rPr lang="en-US" b="1" dirty="0"/>
              <a:t>dual ADCs on the STM32</a:t>
            </a:r>
            <a:r>
              <a:rPr lang="en-US" dirty="0"/>
              <a:t>, allowing </a:t>
            </a:r>
            <a:r>
              <a:rPr lang="en-US" b="1" dirty="0"/>
              <a:t>simultaneous acquisition</a:t>
            </a:r>
            <a:r>
              <a:rPr lang="en-US" dirty="0"/>
              <a:t> of voltage and current. We use </a:t>
            </a:r>
            <a:r>
              <a:rPr lang="en-US" b="1" dirty="0"/>
              <a:t>DMA</a:t>
            </a:r>
            <a:r>
              <a:rPr lang="en-US" dirty="0"/>
              <a:t> to transfer data efficiently with minimal delay.</a:t>
            </a:r>
          </a:p>
          <a:p>
            <a:r>
              <a:rPr lang="en-US" dirty="0"/>
              <a:t>• Finally, the data is sent via UART to the </a:t>
            </a:r>
            <a:r>
              <a:rPr lang="en-US" b="1" dirty="0"/>
              <a:t>Raspberry Pi</a:t>
            </a:r>
            <a:r>
              <a:rPr lang="en-US" dirty="0"/>
              <a:t>, which handles all </a:t>
            </a:r>
            <a:r>
              <a:rPr lang="en-US" b="1" dirty="0"/>
              <a:t>processing and visualization</a:t>
            </a:r>
            <a:r>
              <a:rPr lang="en-US" dirty="0"/>
              <a:t> tasks. It plots the data in real time and logs it for analysis, using a </a:t>
            </a:r>
            <a:r>
              <a:rPr lang="en-US" b="1" dirty="0"/>
              <a:t>Flask-based dashboard and Chart.js frontend</a:t>
            </a:r>
            <a:r>
              <a:rPr lang="en-US" dirty="0"/>
              <a:t>. </a:t>
            </a:r>
          </a:p>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5</a:t>
            </a:fld>
            <a:endParaRPr lang="fr-FR"/>
          </a:p>
        </p:txBody>
      </p:sp>
    </p:spTree>
    <p:extLst>
      <p:ext uri="{BB962C8B-B14F-4D97-AF65-F5344CB8AC3E}">
        <p14:creationId xmlns:p14="http://schemas.microsoft.com/office/powerpoint/2010/main" val="1393004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focuses on the </a:t>
            </a:r>
            <a:r>
              <a:rPr lang="en-US" b="1" dirty="0"/>
              <a:t>Howland Voltage-Controlled Current Source</a:t>
            </a:r>
            <a:r>
              <a:rPr lang="en-US" dirty="0"/>
              <a:t>, which plays a key role in our signal generation.</a:t>
            </a:r>
          </a:p>
          <a:p>
            <a:r>
              <a:rPr lang="en-US" dirty="0"/>
              <a:t>The goal here is to </a:t>
            </a:r>
            <a:r>
              <a:rPr lang="en-US" b="1" dirty="0"/>
              <a:t>convert the DAC voltage output into a precise AC current</a:t>
            </a:r>
            <a:r>
              <a:rPr lang="en-US" dirty="0"/>
              <a:t> that we can inject into the battery. That’s essential because </a:t>
            </a:r>
            <a:r>
              <a:rPr lang="en-US" b="1" dirty="0"/>
              <a:t>impedance measurement requires controlled current excitation</a:t>
            </a:r>
            <a:r>
              <a:rPr lang="en-US" dirty="0"/>
              <a:t>.</a:t>
            </a:r>
          </a:p>
          <a:p>
            <a:r>
              <a:rPr lang="en-US" dirty="0"/>
              <a:t>We implemented the classic </a:t>
            </a:r>
            <a:r>
              <a:rPr lang="en-US" b="1" dirty="0"/>
              <a:t>Howland topology</a:t>
            </a:r>
            <a:r>
              <a:rPr lang="en-US" dirty="0"/>
              <a:t>, which uses an op-amp and a resistor bridge. The advantage is that, when the resistors are precisely matched, the output current becomes </a:t>
            </a:r>
            <a:r>
              <a:rPr lang="en-US" b="1" dirty="0"/>
              <a:t>independent of the load impedance</a:t>
            </a:r>
            <a:r>
              <a:rPr lang="en-US" dirty="0"/>
              <a:t>.</a:t>
            </a:r>
          </a:p>
          <a:p>
            <a:r>
              <a:rPr lang="en-US" dirty="0"/>
              <a:t>This means we can drive different batteries with varying internal resistance and still get consistent current injection.</a:t>
            </a:r>
          </a:p>
          <a:p>
            <a:r>
              <a:rPr lang="en-US" dirty="0"/>
              <a:t>To ensure </a:t>
            </a:r>
            <a:r>
              <a:rPr lang="en-US" b="1" dirty="0"/>
              <a:t>stability and symmetry</a:t>
            </a:r>
            <a:r>
              <a:rPr lang="en-US" dirty="0"/>
              <a:t>, we used </a:t>
            </a:r>
            <a:r>
              <a:rPr lang="en-US" b="1" dirty="0"/>
              <a:t>high-precision resistors</a:t>
            </a:r>
            <a:r>
              <a:rPr lang="en-US" dirty="0"/>
              <a:t> and carefully matched the values using simulations in </a:t>
            </a:r>
            <a:r>
              <a:rPr lang="en-US" dirty="0" err="1"/>
              <a:t>LTspice</a:t>
            </a:r>
            <a:r>
              <a:rPr lang="en-US" dirty="0"/>
              <a:t>.</a:t>
            </a:r>
          </a:p>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6</a:t>
            </a:fld>
            <a:endParaRPr lang="fr-FR"/>
          </a:p>
        </p:txBody>
      </p:sp>
    </p:spTree>
    <p:extLst>
      <p:ext uri="{BB962C8B-B14F-4D97-AF65-F5344CB8AC3E}">
        <p14:creationId xmlns:p14="http://schemas.microsoft.com/office/powerpoint/2010/main" val="2183934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8</a:t>
            </a:fld>
            <a:endParaRPr lang="fr-FR"/>
          </a:p>
        </p:txBody>
      </p:sp>
    </p:spTree>
    <p:extLst>
      <p:ext uri="{BB962C8B-B14F-4D97-AF65-F5344CB8AC3E}">
        <p14:creationId xmlns:p14="http://schemas.microsoft.com/office/powerpoint/2010/main" val="1400768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BFC5EC8B-D0AD-44DA-BE50-F3105AF3F661}" type="slidenum">
              <a:rPr lang="fr-FR" smtClean="0"/>
              <a:t>13</a:t>
            </a:fld>
            <a:endParaRPr lang="fr-FR"/>
          </a:p>
        </p:txBody>
      </p:sp>
    </p:spTree>
    <p:extLst>
      <p:ext uri="{BB962C8B-B14F-4D97-AF65-F5344CB8AC3E}">
        <p14:creationId xmlns:p14="http://schemas.microsoft.com/office/powerpoint/2010/main" val="32350599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850" b="1" i="0">
                <a:solidFill>
                  <a:srgbClr val="00205B"/>
                </a:solidFill>
                <a:latin typeface="Roboto"/>
                <a:cs typeface="Roboto"/>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500" b="0" i="0">
                <a:solidFill>
                  <a:srgbClr val="333333"/>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endParaRPr spc="-50" dirty="0"/>
          </a:p>
        </p:txBody>
      </p:sp>
      <p:sp>
        <p:nvSpPr>
          <p:cNvPr id="5" name="Holder 5"/>
          <p:cNvSpPr>
            <a:spLocks noGrp="1"/>
          </p:cNvSpPr>
          <p:nvPr>
            <p:ph type="dt" sz="half" idx="6"/>
          </p:nvPr>
        </p:nvSpPr>
        <p:spPr/>
        <p:txBody>
          <a:bodyPr lIns="0" tIns="0" rIns="0" bIns="0"/>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rgbClr val="00205B"/>
                </a:solidFill>
                <a:latin typeface="Roboto"/>
                <a:cs typeface="Roboto"/>
              </a:defRPr>
            </a:lvl1pPr>
          </a:lstStyle>
          <a:p>
            <a:endParaRPr/>
          </a:p>
        </p:txBody>
      </p:sp>
      <p:sp>
        <p:nvSpPr>
          <p:cNvPr id="3" name="Holder 3"/>
          <p:cNvSpPr>
            <a:spLocks noGrp="1"/>
          </p:cNvSpPr>
          <p:nvPr>
            <p:ph type="body" idx="1"/>
          </p:nvPr>
        </p:nvSpPr>
        <p:spPr/>
        <p:txBody>
          <a:bodyPr lIns="0" tIns="0" rIns="0" bIns="0"/>
          <a:lstStyle>
            <a:lvl1pPr>
              <a:defRPr sz="1500" b="0" i="0">
                <a:solidFill>
                  <a:srgbClr val="333333"/>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endParaRPr spc="-50" dirty="0"/>
          </a:p>
        </p:txBody>
      </p:sp>
      <p:sp>
        <p:nvSpPr>
          <p:cNvPr id="5" name="Holder 5"/>
          <p:cNvSpPr>
            <a:spLocks noGrp="1"/>
          </p:cNvSpPr>
          <p:nvPr>
            <p:ph type="dt" sz="half" idx="6"/>
          </p:nvPr>
        </p:nvSpPr>
        <p:spPr/>
        <p:txBody>
          <a:bodyPr lIns="0" tIns="0" rIns="0" bIns="0"/>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rgbClr val="00205B"/>
                </a:solidFill>
                <a:latin typeface="Roboto"/>
                <a:cs typeface="Roboto"/>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endParaRPr spc="-50" dirty="0"/>
          </a:p>
        </p:txBody>
      </p:sp>
      <p:sp>
        <p:nvSpPr>
          <p:cNvPr id="6" name="Holder 6"/>
          <p:cNvSpPr>
            <a:spLocks noGrp="1"/>
          </p:cNvSpPr>
          <p:nvPr>
            <p:ph type="dt" sz="half" idx="6"/>
          </p:nvPr>
        </p:nvSpPr>
        <p:spPr/>
        <p:txBody>
          <a:bodyPr lIns="0" tIns="0" rIns="0" bIns="0"/>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50" b="1" i="0">
                <a:solidFill>
                  <a:srgbClr val="00205B"/>
                </a:solidFill>
                <a:latin typeface="Roboto"/>
                <a:cs typeface="Roboto"/>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endParaRPr spc="-50" dirty="0"/>
          </a:p>
        </p:txBody>
      </p:sp>
      <p:sp>
        <p:nvSpPr>
          <p:cNvPr id="4" name="Holder 4"/>
          <p:cNvSpPr>
            <a:spLocks noGrp="1"/>
          </p:cNvSpPr>
          <p:nvPr>
            <p:ph type="dt" sz="half" idx="6"/>
          </p:nvPr>
        </p:nvSpPr>
        <p:spPr/>
        <p:txBody>
          <a:bodyPr lIns="0" tIns="0" rIns="0" bIns="0"/>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bg1"/>
                </a:solidFill>
                <a:latin typeface="Roboto"/>
                <a:cs typeface="Roboto"/>
              </a:defRPr>
            </a:lvl1pPr>
          </a:lstStyle>
          <a:p>
            <a:pPr marL="12700">
              <a:lnSpc>
                <a:spcPts val="975"/>
              </a:lnSpc>
            </a:pPr>
            <a:endParaRPr spc="-50" dirty="0"/>
          </a:p>
        </p:txBody>
      </p:sp>
      <p:sp>
        <p:nvSpPr>
          <p:cNvPr id="3" name="Holder 3"/>
          <p:cNvSpPr>
            <a:spLocks noGrp="1"/>
          </p:cNvSpPr>
          <p:nvPr>
            <p:ph type="dt" sz="half" idx="6"/>
          </p:nvPr>
        </p:nvSpPr>
        <p:spPr/>
        <p:txBody>
          <a:bodyPr lIns="0" tIns="0" rIns="0" bIns="0"/>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1499" y="1095374"/>
            <a:ext cx="11049000" cy="19050"/>
          </a:xfrm>
          <a:custGeom>
            <a:avLst/>
            <a:gdLst/>
            <a:ahLst/>
            <a:cxnLst/>
            <a:rect l="l" t="t" r="r" b="b"/>
            <a:pathLst>
              <a:path w="11049000" h="19050">
                <a:moveTo>
                  <a:pt x="11048999" y="19049"/>
                </a:moveTo>
                <a:lnTo>
                  <a:pt x="0" y="19049"/>
                </a:lnTo>
                <a:lnTo>
                  <a:pt x="0" y="0"/>
                </a:lnTo>
                <a:lnTo>
                  <a:pt x="11048999" y="0"/>
                </a:lnTo>
                <a:lnTo>
                  <a:pt x="11048999" y="19049"/>
                </a:lnTo>
                <a:close/>
              </a:path>
            </a:pathLst>
          </a:custGeom>
          <a:solidFill>
            <a:srgbClr val="00205B"/>
          </a:solidFill>
        </p:spPr>
        <p:txBody>
          <a:bodyPr wrap="square" lIns="0" tIns="0" rIns="0" bIns="0" rtlCol="0"/>
          <a:lstStyle/>
          <a:p>
            <a:endParaRPr/>
          </a:p>
        </p:txBody>
      </p:sp>
      <p:sp>
        <p:nvSpPr>
          <p:cNvPr id="2" name="Holder 2"/>
          <p:cNvSpPr>
            <a:spLocks noGrp="1"/>
          </p:cNvSpPr>
          <p:nvPr>
            <p:ph type="title"/>
          </p:nvPr>
        </p:nvSpPr>
        <p:spPr>
          <a:xfrm>
            <a:off x="558800" y="481994"/>
            <a:ext cx="5093970" cy="483869"/>
          </a:xfrm>
          <a:prstGeom prst="rect">
            <a:avLst/>
          </a:prstGeom>
        </p:spPr>
        <p:txBody>
          <a:bodyPr wrap="square" lIns="0" tIns="0" rIns="0" bIns="0">
            <a:spAutoFit/>
          </a:bodyPr>
          <a:lstStyle>
            <a:lvl1pPr>
              <a:defRPr sz="2850" b="1" i="0">
                <a:solidFill>
                  <a:srgbClr val="00205B"/>
                </a:solidFill>
                <a:latin typeface="Roboto"/>
                <a:cs typeface="Roboto"/>
              </a:defRPr>
            </a:lvl1pPr>
          </a:lstStyle>
          <a:p>
            <a:endParaRPr/>
          </a:p>
        </p:txBody>
      </p:sp>
      <p:sp>
        <p:nvSpPr>
          <p:cNvPr id="3" name="Holder 3"/>
          <p:cNvSpPr>
            <a:spLocks noGrp="1"/>
          </p:cNvSpPr>
          <p:nvPr>
            <p:ph type="body" idx="1"/>
          </p:nvPr>
        </p:nvSpPr>
        <p:spPr>
          <a:xfrm>
            <a:off x="558800" y="1349422"/>
            <a:ext cx="10071735" cy="3250565"/>
          </a:xfrm>
          <a:prstGeom prst="rect">
            <a:avLst/>
          </a:prstGeom>
        </p:spPr>
        <p:txBody>
          <a:bodyPr wrap="square" lIns="0" tIns="0" rIns="0" bIns="0">
            <a:spAutoFit/>
          </a:bodyPr>
          <a:lstStyle>
            <a:lvl1pPr>
              <a:defRPr sz="1500" b="0" i="0">
                <a:solidFill>
                  <a:srgbClr val="333333"/>
                </a:solidFill>
                <a:latin typeface="Roboto"/>
                <a:cs typeface="Roboto"/>
              </a:defRPr>
            </a:lvl1pPr>
          </a:lstStyle>
          <a:p>
            <a:endParaRPr/>
          </a:p>
        </p:txBody>
      </p:sp>
      <p:sp>
        <p:nvSpPr>
          <p:cNvPr id="4" name="Holder 4"/>
          <p:cNvSpPr>
            <a:spLocks noGrp="1"/>
          </p:cNvSpPr>
          <p:nvPr>
            <p:ph type="ftr" sz="quarter" idx="5"/>
          </p:nvPr>
        </p:nvSpPr>
        <p:spPr>
          <a:xfrm>
            <a:off x="10833000" y="6445249"/>
            <a:ext cx="1066800" cy="191770"/>
          </a:xfrm>
          <a:prstGeom prst="rect">
            <a:avLst/>
          </a:prstGeom>
        </p:spPr>
        <p:txBody>
          <a:bodyPr wrap="square" lIns="0" tIns="0" rIns="0" bIns="0">
            <a:spAutoFit/>
          </a:bodyPr>
          <a:lstStyle>
            <a:lvl1pPr>
              <a:defRPr sz="1000" b="0" i="0">
                <a:solidFill>
                  <a:schemeClr val="bg1"/>
                </a:solidFill>
                <a:latin typeface="Roboto"/>
                <a:cs typeface="Roboto"/>
              </a:defRPr>
            </a:lvl1pPr>
          </a:lstStyle>
          <a:p>
            <a:pPr marL="12700">
              <a:lnSpc>
                <a:spcPts val="975"/>
              </a:lnSpc>
            </a:pPr>
            <a:endParaRPr spc="-50" dirty="0"/>
          </a:p>
        </p:txBody>
      </p:sp>
      <p:sp>
        <p:nvSpPr>
          <p:cNvPr id="5" name="Holder 5"/>
          <p:cNvSpPr>
            <a:spLocks noGrp="1"/>
          </p:cNvSpPr>
          <p:nvPr>
            <p:ph type="dt" sz="half" idx="6"/>
          </p:nvPr>
        </p:nvSpPr>
        <p:spPr>
          <a:xfrm>
            <a:off x="558800" y="6401019"/>
            <a:ext cx="4278630" cy="212725"/>
          </a:xfrm>
          <a:prstGeom prst="rect">
            <a:avLst/>
          </a:prstGeom>
        </p:spPr>
        <p:txBody>
          <a:bodyPr wrap="square" lIns="0" tIns="0" rIns="0" bIns="0">
            <a:spAutoFit/>
          </a:bodyPr>
          <a:lstStyle>
            <a:lvl1pPr>
              <a:defRPr sz="1150" b="0" i="0">
                <a:solidFill>
                  <a:srgbClr val="545454"/>
                </a:solidFill>
                <a:latin typeface="Roboto"/>
                <a:cs typeface="Roboto"/>
              </a:defRPr>
            </a:lvl1pPr>
          </a:lstStyle>
          <a:p>
            <a:pPr marL="12700">
              <a:lnSpc>
                <a:spcPts val="1130"/>
              </a:lnSpc>
            </a:pPr>
            <a:r>
              <a:rPr lang="fr-FR" spc="-55"/>
              <a:t>Real-Time Embedded System for Signal Optimization in Battery Analysis</a:t>
            </a:r>
            <a:endParaRPr spc="-35" dirty="0"/>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ti.com/lit/eb/slyy154b/slyy154b.pdf" TargetMode="External"/><Relationship Id="rId2" Type="http://schemas.openxmlformats.org/officeDocument/2006/relationships/hyperlink" Target="https://www.researchgate.net/publication/380232368_High-"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st.com/en/evaluation-" TargetMode="External"/><Relationship Id="rId4" Type="http://schemas.openxmlformats.org/officeDocument/2006/relationships/hyperlink" Target="https://www.analog.com/media/en/technica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97867" y="1806098"/>
            <a:ext cx="9796780" cy="930910"/>
          </a:xfrm>
          <a:prstGeom prst="rect">
            <a:avLst/>
          </a:prstGeom>
        </p:spPr>
        <p:txBody>
          <a:bodyPr vert="horz" wrap="square" lIns="0" tIns="34290" rIns="0" bIns="0" rtlCol="0">
            <a:spAutoFit/>
          </a:bodyPr>
          <a:lstStyle/>
          <a:p>
            <a:pPr marL="4244340" marR="5080" indent="-4232275">
              <a:lnSpc>
                <a:spcPts val="3529"/>
              </a:lnSpc>
              <a:spcBef>
                <a:spcPts val="270"/>
              </a:spcBef>
            </a:pPr>
            <a:r>
              <a:rPr sz="3000" spc="-155" dirty="0"/>
              <a:t>Real-</a:t>
            </a:r>
            <a:r>
              <a:rPr sz="3000" spc="-190" dirty="0"/>
              <a:t>Time</a:t>
            </a:r>
            <a:r>
              <a:rPr sz="3000" spc="-30" dirty="0"/>
              <a:t> </a:t>
            </a:r>
            <a:r>
              <a:rPr sz="3000" spc="-200" dirty="0"/>
              <a:t>Embedded</a:t>
            </a:r>
            <a:r>
              <a:rPr sz="3000" spc="-30" dirty="0"/>
              <a:t> </a:t>
            </a:r>
            <a:r>
              <a:rPr sz="3000" spc="-185" dirty="0"/>
              <a:t>System</a:t>
            </a:r>
            <a:r>
              <a:rPr sz="3000" spc="-25" dirty="0"/>
              <a:t> </a:t>
            </a:r>
            <a:r>
              <a:rPr sz="3000" spc="-140" dirty="0"/>
              <a:t>for</a:t>
            </a:r>
            <a:r>
              <a:rPr sz="3000" spc="-30" dirty="0"/>
              <a:t> </a:t>
            </a:r>
            <a:r>
              <a:rPr sz="3000" spc="-155" dirty="0"/>
              <a:t>Signal</a:t>
            </a:r>
            <a:r>
              <a:rPr sz="3000" spc="-25" dirty="0"/>
              <a:t> </a:t>
            </a:r>
            <a:r>
              <a:rPr sz="3000" spc="-160" dirty="0"/>
              <a:t>Optimization</a:t>
            </a:r>
            <a:r>
              <a:rPr sz="3000" spc="-30" dirty="0"/>
              <a:t> </a:t>
            </a:r>
            <a:r>
              <a:rPr sz="3000" spc="-130" dirty="0"/>
              <a:t>in</a:t>
            </a:r>
            <a:r>
              <a:rPr sz="3000" spc="-30" dirty="0"/>
              <a:t> </a:t>
            </a:r>
            <a:r>
              <a:rPr sz="3000" spc="-100" dirty="0"/>
              <a:t>Battery </a:t>
            </a:r>
            <a:r>
              <a:rPr sz="3000" spc="-35" dirty="0"/>
              <a:t>Analysis</a:t>
            </a:r>
            <a:endParaRPr sz="3000" dirty="0"/>
          </a:p>
        </p:txBody>
      </p:sp>
      <p:sp>
        <p:nvSpPr>
          <p:cNvPr id="3" name="object 3"/>
          <p:cNvSpPr txBox="1"/>
          <p:nvPr/>
        </p:nvSpPr>
        <p:spPr>
          <a:xfrm>
            <a:off x="4293790" y="2832893"/>
            <a:ext cx="4240610" cy="268662"/>
          </a:xfrm>
          <a:prstGeom prst="rect">
            <a:avLst/>
          </a:prstGeom>
        </p:spPr>
        <p:txBody>
          <a:bodyPr vert="horz" wrap="square" lIns="0" tIns="14604" rIns="0" bIns="0" rtlCol="0">
            <a:spAutoFit/>
          </a:bodyPr>
          <a:lstStyle/>
          <a:p>
            <a:pPr marL="12700">
              <a:lnSpc>
                <a:spcPct val="100000"/>
              </a:lnSpc>
              <a:spcBef>
                <a:spcPts val="114"/>
              </a:spcBef>
            </a:pPr>
            <a:r>
              <a:rPr sz="1650" spc="-75" dirty="0">
                <a:solidFill>
                  <a:srgbClr val="545454"/>
                </a:solidFill>
                <a:latin typeface="Roboto"/>
                <a:cs typeface="Roboto"/>
              </a:rPr>
              <a:t>Project</a:t>
            </a:r>
            <a:r>
              <a:rPr sz="1650" spc="-20" dirty="0">
                <a:solidFill>
                  <a:srgbClr val="545454"/>
                </a:solidFill>
                <a:latin typeface="Roboto"/>
                <a:cs typeface="Roboto"/>
              </a:rPr>
              <a:t> </a:t>
            </a:r>
            <a:r>
              <a:rPr sz="1650" spc="-90" dirty="0">
                <a:solidFill>
                  <a:srgbClr val="545454"/>
                </a:solidFill>
                <a:latin typeface="Roboto"/>
                <a:cs typeface="Roboto"/>
              </a:rPr>
              <a:t>Lab</a:t>
            </a:r>
            <a:r>
              <a:rPr sz="1650" spc="-15" dirty="0">
                <a:solidFill>
                  <a:srgbClr val="545454"/>
                </a:solidFill>
                <a:latin typeface="Roboto"/>
                <a:cs typeface="Roboto"/>
              </a:rPr>
              <a:t> </a:t>
            </a:r>
            <a:r>
              <a:rPr sz="1650" spc="-95" dirty="0">
                <a:solidFill>
                  <a:srgbClr val="545454"/>
                </a:solidFill>
                <a:latin typeface="Roboto"/>
                <a:cs typeface="Roboto"/>
              </a:rPr>
              <a:t>Embedded</a:t>
            </a:r>
            <a:r>
              <a:rPr sz="1650" spc="-15" dirty="0">
                <a:solidFill>
                  <a:srgbClr val="545454"/>
                </a:solidFill>
                <a:latin typeface="Roboto"/>
                <a:cs typeface="Roboto"/>
              </a:rPr>
              <a:t> </a:t>
            </a:r>
            <a:r>
              <a:rPr sz="1650" spc="-95" dirty="0">
                <a:solidFill>
                  <a:srgbClr val="545454"/>
                </a:solidFill>
                <a:latin typeface="Roboto"/>
                <a:cs typeface="Roboto"/>
              </a:rPr>
              <a:t>Systems</a:t>
            </a:r>
            <a:r>
              <a:rPr sz="1650" spc="-20" dirty="0">
                <a:solidFill>
                  <a:srgbClr val="545454"/>
                </a:solidFill>
                <a:latin typeface="Roboto"/>
                <a:cs typeface="Roboto"/>
              </a:rPr>
              <a:t> </a:t>
            </a:r>
            <a:r>
              <a:rPr sz="1650" spc="-114" dirty="0">
                <a:solidFill>
                  <a:srgbClr val="545454"/>
                </a:solidFill>
                <a:latin typeface="Roboto"/>
                <a:cs typeface="Roboto"/>
              </a:rPr>
              <a:t>–</a:t>
            </a:r>
            <a:r>
              <a:rPr sz="1650" spc="-15" dirty="0">
                <a:solidFill>
                  <a:srgbClr val="545454"/>
                </a:solidFill>
                <a:latin typeface="Roboto"/>
                <a:cs typeface="Roboto"/>
              </a:rPr>
              <a:t> </a:t>
            </a:r>
            <a:r>
              <a:rPr sz="1650" spc="-95" dirty="0">
                <a:solidFill>
                  <a:srgbClr val="545454"/>
                </a:solidFill>
                <a:latin typeface="Roboto"/>
                <a:cs typeface="Roboto"/>
              </a:rPr>
              <a:t>Group</a:t>
            </a:r>
            <a:r>
              <a:rPr sz="1650" spc="-15" dirty="0">
                <a:solidFill>
                  <a:srgbClr val="545454"/>
                </a:solidFill>
                <a:latin typeface="Roboto"/>
                <a:cs typeface="Roboto"/>
              </a:rPr>
              <a:t> </a:t>
            </a:r>
            <a:r>
              <a:rPr sz="1650" spc="-50" dirty="0">
                <a:solidFill>
                  <a:srgbClr val="545454"/>
                </a:solidFill>
                <a:latin typeface="Roboto"/>
                <a:cs typeface="Roboto"/>
              </a:rPr>
              <a:t>8</a:t>
            </a:r>
            <a:endParaRPr sz="1650" dirty="0">
              <a:latin typeface="Roboto"/>
              <a:cs typeface="Roboto"/>
            </a:endParaRPr>
          </a:p>
        </p:txBody>
      </p:sp>
      <p:sp>
        <p:nvSpPr>
          <p:cNvPr id="4" name="object 4"/>
          <p:cNvSpPr/>
          <p:nvPr/>
        </p:nvSpPr>
        <p:spPr>
          <a:xfrm>
            <a:off x="5619749" y="5086349"/>
            <a:ext cx="952500" cy="19050"/>
          </a:xfrm>
          <a:custGeom>
            <a:avLst/>
            <a:gdLst/>
            <a:ahLst/>
            <a:cxnLst/>
            <a:rect l="l" t="t" r="r" b="b"/>
            <a:pathLst>
              <a:path w="952500" h="19050">
                <a:moveTo>
                  <a:pt x="952499" y="19049"/>
                </a:moveTo>
                <a:lnTo>
                  <a:pt x="0" y="19049"/>
                </a:lnTo>
                <a:lnTo>
                  <a:pt x="0" y="0"/>
                </a:lnTo>
                <a:lnTo>
                  <a:pt x="952499" y="0"/>
                </a:lnTo>
                <a:lnTo>
                  <a:pt x="952499" y="19049"/>
                </a:lnTo>
                <a:close/>
              </a:path>
            </a:pathLst>
          </a:custGeom>
          <a:solidFill>
            <a:srgbClr val="00205B"/>
          </a:solidFill>
        </p:spPr>
        <p:txBody>
          <a:bodyPr wrap="square" lIns="0" tIns="0" rIns="0" bIns="0" rtlCol="0"/>
          <a:lstStyle/>
          <a:p>
            <a:endParaRPr dirty="0"/>
          </a:p>
        </p:txBody>
      </p:sp>
      <p:sp>
        <p:nvSpPr>
          <p:cNvPr id="5" name="object 5"/>
          <p:cNvSpPr txBox="1"/>
          <p:nvPr/>
        </p:nvSpPr>
        <p:spPr>
          <a:xfrm>
            <a:off x="3595706" y="3754858"/>
            <a:ext cx="5000586" cy="2159635"/>
          </a:xfrm>
          <a:prstGeom prst="rect">
            <a:avLst/>
          </a:prstGeom>
        </p:spPr>
        <p:txBody>
          <a:bodyPr vert="horz" wrap="square" lIns="0" tIns="12700" rIns="0" bIns="0" rtlCol="0">
            <a:spAutoFit/>
          </a:bodyPr>
          <a:lstStyle/>
          <a:p>
            <a:pPr algn="ctr">
              <a:lnSpc>
                <a:spcPct val="100000"/>
              </a:lnSpc>
              <a:spcBef>
                <a:spcPts val="100"/>
              </a:spcBef>
            </a:pPr>
            <a:r>
              <a:rPr sz="1500" b="0" spc="-114" dirty="0">
                <a:solidFill>
                  <a:srgbClr val="333333"/>
                </a:solidFill>
                <a:latin typeface="Roboto Medium"/>
                <a:cs typeface="Roboto Medium"/>
              </a:rPr>
              <a:t>Taha</a:t>
            </a:r>
            <a:r>
              <a:rPr sz="1500" b="0" spc="-15" dirty="0">
                <a:solidFill>
                  <a:srgbClr val="333333"/>
                </a:solidFill>
                <a:latin typeface="Roboto Medium"/>
                <a:cs typeface="Roboto Medium"/>
              </a:rPr>
              <a:t> </a:t>
            </a:r>
            <a:r>
              <a:rPr sz="1500" b="0" spc="-90" dirty="0">
                <a:solidFill>
                  <a:srgbClr val="333333"/>
                </a:solidFill>
                <a:latin typeface="Roboto Medium"/>
                <a:cs typeface="Roboto Medium"/>
              </a:rPr>
              <a:t>Yassine</a:t>
            </a:r>
            <a:r>
              <a:rPr sz="1500" b="0" spc="-15" dirty="0">
                <a:solidFill>
                  <a:srgbClr val="333333"/>
                </a:solidFill>
                <a:latin typeface="Roboto Medium"/>
                <a:cs typeface="Roboto Medium"/>
              </a:rPr>
              <a:t> </a:t>
            </a:r>
            <a:r>
              <a:rPr sz="1500" b="0" spc="-80" dirty="0">
                <a:solidFill>
                  <a:srgbClr val="333333"/>
                </a:solidFill>
                <a:latin typeface="Roboto Medium"/>
                <a:cs typeface="Roboto Medium"/>
              </a:rPr>
              <a:t>Akermi,</a:t>
            </a:r>
            <a:r>
              <a:rPr sz="1500" b="0" spc="-10" dirty="0">
                <a:solidFill>
                  <a:srgbClr val="333333"/>
                </a:solidFill>
                <a:latin typeface="Roboto Medium"/>
                <a:cs typeface="Roboto Medium"/>
              </a:rPr>
              <a:t> </a:t>
            </a:r>
            <a:r>
              <a:rPr sz="1500" b="0" spc="-90" dirty="0">
                <a:solidFill>
                  <a:srgbClr val="333333"/>
                </a:solidFill>
                <a:latin typeface="Roboto Medium"/>
                <a:cs typeface="Roboto Medium"/>
              </a:rPr>
              <a:t>Fabian</a:t>
            </a:r>
            <a:r>
              <a:rPr sz="1500" b="0" spc="-15" dirty="0">
                <a:solidFill>
                  <a:srgbClr val="333333"/>
                </a:solidFill>
                <a:latin typeface="Roboto Medium"/>
                <a:cs typeface="Roboto Medium"/>
              </a:rPr>
              <a:t> </a:t>
            </a:r>
            <a:r>
              <a:rPr sz="1500" b="0" spc="-85" dirty="0">
                <a:solidFill>
                  <a:srgbClr val="333333"/>
                </a:solidFill>
                <a:latin typeface="Roboto Medium"/>
                <a:cs typeface="Roboto Medium"/>
              </a:rPr>
              <a:t>Schuh,</a:t>
            </a:r>
            <a:r>
              <a:rPr sz="1500" b="0" spc="-15" dirty="0">
                <a:solidFill>
                  <a:srgbClr val="333333"/>
                </a:solidFill>
                <a:latin typeface="Roboto Medium"/>
                <a:cs typeface="Roboto Medium"/>
              </a:rPr>
              <a:t> </a:t>
            </a:r>
            <a:r>
              <a:rPr sz="1500" b="0" spc="-80" dirty="0">
                <a:solidFill>
                  <a:srgbClr val="333333"/>
                </a:solidFill>
                <a:latin typeface="Roboto Medium"/>
                <a:cs typeface="Roboto Medium"/>
              </a:rPr>
              <a:t>Ibrahim</a:t>
            </a:r>
            <a:r>
              <a:rPr sz="1500" b="0" spc="-10" dirty="0">
                <a:solidFill>
                  <a:srgbClr val="333333"/>
                </a:solidFill>
                <a:latin typeface="Roboto Medium"/>
                <a:cs typeface="Roboto Medium"/>
              </a:rPr>
              <a:t> </a:t>
            </a:r>
            <a:r>
              <a:rPr sz="1500" b="0" spc="-75" dirty="0">
                <a:solidFill>
                  <a:srgbClr val="333333"/>
                </a:solidFill>
                <a:latin typeface="Roboto Medium"/>
                <a:cs typeface="Roboto Medium"/>
              </a:rPr>
              <a:t>El</a:t>
            </a:r>
            <a:r>
              <a:rPr sz="1500" b="0" spc="-15" dirty="0">
                <a:solidFill>
                  <a:srgbClr val="333333"/>
                </a:solidFill>
                <a:latin typeface="Roboto Medium"/>
                <a:cs typeface="Roboto Medium"/>
              </a:rPr>
              <a:t> </a:t>
            </a:r>
            <a:r>
              <a:rPr sz="1500" b="0" spc="-75" dirty="0">
                <a:solidFill>
                  <a:srgbClr val="333333"/>
                </a:solidFill>
                <a:latin typeface="Roboto Medium"/>
                <a:cs typeface="Roboto Medium"/>
              </a:rPr>
              <a:t>Khalil</a:t>
            </a:r>
            <a:r>
              <a:rPr sz="1500" b="0" spc="-15" dirty="0">
                <a:solidFill>
                  <a:srgbClr val="333333"/>
                </a:solidFill>
                <a:latin typeface="Roboto Medium"/>
                <a:cs typeface="Roboto Medium"/>
              </a:rPr>
              <a:t> </a:t>
            </a:r>
            <a:r>
              <a:rPr sz="1500" b="0" spc="-45" dirty="0">
                <a:solidFill>
                  <a:srgbClr val="333333"/>
                </a:solidFill>
                <a:latin typeface="Roboto Medium"/>
                <a:cs typeface="Roboto Medium"/>
              </a:rPr>
              <a:t>Chaida</a:t>
            </a:r>
            <a:endParaRPr sz="1500" dirty="0">
              <a:latin typeface="Roboto Medium"/>
              <a:cs typeface="Roboto Medium"/>
            </a:endParaRPr>
          </a:p>
          <a:p>
            <a:pPr algn="ctr">
              <a:lnSpc>
                <a:spcPct val="100000"/>
              </a:lnSpc>
              <a:spcBef>
                <a:spcPts val="1500"/>
              </a:spcBef>
            </a:pPr>
            <a:r>
              <a:rPr sz="1500" spc="-85" dirty="0">
                <a:solidFill>
                  <a:srgbClr val="333333"/>
                </a:solidFill>
                <a:latin typeface="Roboto"/>
                <a:cs typeface="Roboto"/>
              </a:rPr>
              <a:t>Guided</a:t>
            </a:r>
            <a:r>
              <a:rPr sz="1500" spc="-25" dirty="0">
                <a:solidFill>
                  <a:srgbClr val="333333"/>
                </a:solidFill>
                <a:latin typeface="Roboto"/>
                <a:cs typeface="Roboto"/>
              </a:rPr>
              <a:t> </a:t>
            </a:r>
            <a:r>
              <a:rPr sz="1500" spc="-75" dirty="0">
                <a:solidFill>
                  <a:srgbClr val="333333"/>
                </a:solidFill>
                <a:latin typeface="Roboto"/>
                <a:cs typeface="Roboto"/>
              </a:rPr>
              <a:t>by:</a:t>
            </a:r>
            <a:r>
              <a:rPr lang="fr-FR" sz="1500" spc="-75" dirty="0">
                <a:solidFill>
                  <a:srgbClr val="333333"/>
                </a:solidFill>
                <a:latin typeface="Roboto"/>
                <a:cs typeface="Roboto"/>
              </a:rPr>
              <a:t> </a:t>
            </a:r>
            <a:r>
              <a:rPr lang="fr-FR" sz="1500" spc="-20" dirty="0">
                <a:solidFill>
                  <a:srgbClr val="333333"/>
                </a:solidFill>
                <a:latin typeface="Roboto"/>
                <a:cs typeface="Roboto"/>
              </a:rPr>
              <a:t>Dr</a:t>
            </a:r>
            <a:r>
              <a:rPr sz="1500" spc="-110" dirty="0">
                <a:solidFill>
                  <a:srgbClr val="333333"/>
                </a:solidFill>
                <a:latin typeface="Roboto"/>
                <a:cs typeface="Roboto"/>
              </a:rPr>
              <a:t>.</a:t>
            </a:r>
            <a:r>
              <a:rPr sz="1500" spc="-20" dirty="0">
                <a:solidFill>
                  <a:srgbClr val="333333"/>
                </a:solidFill>
                <a:latin typeface="Roboto"/>
                <a:cs typeface="Roboto"/>
              </a:rPr>
              <a:t> </a:t>
            </a:r>
            <a:r>
              <a:rPr sz="1500" spc="-105" dirty="0">
                <a:solidFill>
                  <a:srgbClr val="333333"/>
                </a:solidFill>
                <a:latin typeface="Roboto"/>
                <a:cs typeface="Roboto"/>
              </a:rPr>
              <a:t>Ahmed</a:t>
            </a:r>
            <a:r>
              <a:rPr sz="1500" spc="-20" dirty="0">
                <a:solidFill>
                  <a:srgbClr val="333333"/>
                </a:solidFill>
                <a:latin typeface="Roboto"/>
                <a:cs typeface="Roboto"/>
              </a:rPr>
              <a:t> </a:t>
            </a:r>
            <a:r>
              <a:rPr sz="1500" spc="-95" dirty="0">
                <a:solidFill>
                  <a:srgbClr val="333333"/>
                </a:solidFill>
                <a:latin typeface="Roboto"/>
                <a:cs typeface="Roboto"/>
              </a:rPr>
              <a:t>Yahia</a:t>
            </a:r>
            <a:r>
              <a:rPr sz="1500" spc="-20" dirty="0">
                <a:solidFill>
                  <a:srgbClr val="333333"/>
                </a:solidFill>
                <a:latin typeface="Roboto"/>
                <a:cs typeface="Roboto"/>
              </a:rPr>
              <a:t> </a:t>
            </a:r>
            <a:r>
              <a:rPr sz="1500" spc="-10" dirty="0">
                <a:solidFill>
                  <a:srgbClr val="333333"/>
                </a:solidFill>
                <a:latin typeface="Roboto"/>
                <a:cs typeface="Roboto"/>
              </a:rPr>
              <a:t>Kallel</a:t>
            </a:r>
            <a:endParaRPr sz="1500" dirty="0">
              <a:latin typeface="Roboto"/>
              <a:cs typeface="Roboto"/>
            </a:endParaRPr>
          </a:p>
          <a:p>
            <a:pPr>
              <a:lnSpc>
                <a:spcPct val="100000"/>
              </a:lnSpc>
            </a:pPr>
            <a:endParaRPr sz="1350" dirty="0">
              <a:latin typeface="Roboto"/>
              <a:cs typeface="Roboto"/>
            </a:endParaRPr>
          </a:p>
          <a:p>
            <a:pPr>
              <a:lnSpc>
                <a:spcPct val="100000"/>
              </a:lnSpc>
              <a:spcBef>
                <a:spcPts val="660"/>
              </a:spcBef>
            </a:pPr>
            <a:endParaRPr sz="1350" dirty="0">
              <a:latin typeface="Roboto"/>
              <a:cs typeface="Roboto"/>
            </a:endParaRPr>
          </a:p>
          <a:p>
            <a:pPr algn="ctr">
              <a:lnSpc>
                <a:spcPct val="100000"/>
              </a:lnSpc>
            </a:pPr>
            <a:r>
              <a:rPr sz="1500" spc="-90" dirty="0">
                <a:solidFill>
                  <a:srgbClr val="333333"/>
                </a:solidFill>
                <a:latin typeface="Roboto"/>
                <a:cs typeface="Roboto"/>
              </a:rPr>
              <a:t>Technische</a:t>
            </a:r>
            <a:r>
              <a:rPr sz="1500" spc="-20" dirty="0">
                <a:solidFill>
                  <a:srgbClr val="333333"/>
                </a:solidFill>
                <a:latin typeface="Roboto"/>
                <a:cs typeface="Roboto"/>
              </a:rPr>
              <a:t> </a:t>
            </a:r>
            <a:r>
              <a:rPr sz="1500" spc="-70" dirty="0">
                <a:solidFill>
                  <a:srgbClr val="333333"/>
                </a:solidFill>
                <a:latin typeface="Roboto"/>
                <a:cs typeface="Roboto"/>
              </a:rPr>
              <a:t>Universität</a:t>
            </a:r>
            <a:r>
              <a:rPr sz="1500" spc="-15" dirty="0">
                <a:solidFill>
                  <a:srgbClr val="333333"/>
                </a:solidFill>
                <a:latin typeface="Roboto"/>
                <a:cs typeface="Roboto"/>
              </a:rPr>
              <a:t> </a:t>
            </a:r>
            <a:r>
              <a:rPr sz="1500" spc="-10" dirty="0">
                <a:solidFill>
                  <a:srgbClr val="333333"/>
                </a:solidFill>
                <a:latin typeface="Roboto"/>
                <a:cs typeface="Roboto"/>
              </a:rPr>
              <a:t>Chemnitz</a:t>
            </a:r>
            <a:endParaRPr sz="1500" dirty="0">
              <a:latin typeface="Roboto"/>
              <a:cs typeface="Roboto"/>
            </a:endParaRPr>
          </a:p>
          <a:p>
            <a:pPr algn="ctr">
              <a:lnSpc>
                <a:spcPct val="100000"/>
              </a:lnSpc>
              <a:spcBef>
                <a:spcPts val="900"/>
              </a:spcBef>
            </a:pPr>
            <a:r>
              <a:rPr sz="1500" spc="-80" dirty="0">
                <a:solidFill>
                  <a:srgbClr val="333333"/>
                </a:solidFill>
                <a:latin typeface="Roboto"/>
                <a:cs typeface="Roboto"/>
              </a:rPr>
              <a:t>Chair</a:t>
            </a:r>
            <a:r>
              <a:rPr sz="1500" spc="-10" dirty="0">
                <a:solidFill>
                  <a:srgbClr val="333333"/>
                </a:solidFill>
                <a:latin typeface="Roboto"/>
                <a:cs typeface="Roboto"/>
              </a:rPr>
              <a:t> </a:t>
            </a:r>
            <a:r>
              <a:rPr sz="1500" spc="-80" dirty="0">
                <a:solidFill>
                  <a:srgbClr val="333333"/>
                </a:solidFill>
                <a:latin typeface="Roboto"/>
                <a:cs typeface="Roboto"/>
              </a:rPr>
              <a:t>of</a:t>
            </a:r>
            <a:r>
              <a:rPr sz="1500" spc="-10" dirty="0">
                <a:solidFill>
                  <a:srgbClr val="333333"/>
                </a:solidFill>
                <a:latin typeface="Roboto"/>
                <a:cs typeface="Roboto"/>
              </a:rPr>
              <a:t> </a:t>
            </a:r>
            <a:r>
              <a:rPr sz="1500" spc="-95" dirty="0">
                <a:solidFill>
                  <a:srgbClr val="333333"/>
                </a:solidFill>
                <a:latin typeface="Roboto"/>
                <a:cs typeface="Roboto"/>
              </a:rPr>
              <a:t>Measurement</a:t>
            </a:r>
            <a:r>
              <a:rPr sz="1500" spc="-10" dirty="0">
                <a:solidFill>
                  <a:srgbClr val="333333"/>
                </a:solidFill>
                <a:latin typeface="Roboto"/>
                <a:cs typeface="Roboto"/>
              </a:rPr>
              <a:t> </a:t>
            </a:r>
            <a:r>
              <a:rPr sz="1500" spc="-100" dirty="0">
                <a:solidFill>
                  <a:srgbClr val="333333"/>
                </a:solidFill>
                <a:latin typeface="Roboto"/>
                <a:cs typeface="Roboto"/>
              </a:rPr>
              <a:t>and</a:t>
            </a:r>
            <a:r>
              <a:rPr sz="1500" spc="-10" dirty="0">
                <a:solidFill>
                  <a:srgbClr val="333333"/>
                </a:solidFill>
                <a:latin typeface="Roboto"/>
                <a:cs typeface="Roboto"/>
              </a:rPr>
              <a:t> </a:t>
            </a:r>
            <a:r>
              <a:rPr sz="1500" spc="-85" dirty="0">
                <a:solidFill>
                  <a:srgbClr val="333333"/>
                </a:solidFill>
                <a:latin typeface="Roboto"/>
                <a:cs typeface="Roboto"/>
              </a:rPr>
              <a:t>Sensor</a:t>
            </a:r>
            <a:r>
              <a:rPr sz="1500" spc="-35" dirty="0">
                <a:solidFill>
                  <a:srgbClr val="333333"/>
                </a:solidFill>
                <a:latin typeface="Roboto"/>
                <a:cs typeface="Roboto"/>
              </a:rPr>
              <a:t> </a:t>
            </a:r>
            <a:r>
              <a:rPr sz="1500" spc="-10" dirty="0">
                <a:solidFill>
                  <a:srgbClr val="333333"/>
                </a:solidFill>
                <a:latin typeface="Roboto"/>
                <a:cs typeface="Roboto"/>
              </a:rPr>
              <a:t>Technology</a:t>
            </a:r>
            <a:endParaRPr sz="1500" dirty="0">
              <a:latin typeface="Roboto"/>
              <a:cs typeface="Roboto"/>
            </a:endParaRPr>
          </a:p>
          <a:p>
            <a:pPr algn="ctr">
              <a:lnSpc>
                <a:spcPct val="100000"/>
              </a:lnSpc>
              <a:spcBef>
                <a:spcPts val="1500"/>
              </a:spcBef>
            </a:pPr>
            <a:r>
              <a:rPr sz="1500" spc="-10" dirty="0">
                <a:solidFill>
                  <a:srgbClr val="333333"/>
                </a:solidFill>
                <a:latin typeface="Roboto"/>
                <a:cs typeface="Roboto"/>
              </a:rPr>
              <a:t>02.07.2025</a:t>
            </a:r>
            <a:endParaRPr sz="1500" dirty="0">
              <a:latin typeface="Roboto"/>
              <a:cs typeface="Roboto"/>
            </a:endParaRPr>
          </a:p>
        </p:txBody>
      </p:sp>
      <p:sp>
        <p:nvSpPr>
          <p:cNvPr id="11" name="object 11"/>
          <p:cNvSpPr txBox="1"/>
          <p:nvPr/>
        </p:nvSpPr>
        <p:spPr>
          <a:xfrm>
            <a:off x="10833000" y="6403816"/>
            <a:ext cx="1066800" cy="178435"/>
          </a:xfrm>
          <a:prstGeom prst="rect">
            <a:avLst/>
          </a:prstGeom>
        </p:spPr>
        <p:txBody>
          <a:bodyPr vert="horz" wrap="square" lIns="0" tIns="12700" rIns="0" bIns="0" rtlCol="0">
            <a:spAutoFit/>
          </a:bodyPr>
          <a:lstStyle/>
          <a:p>
            <a:pPr marL="12700">
              <a:lnSpc>
                <a:spcPct val="100000"/>
              </a:lnSpc>
              <a:spcBef>
                <a:spcPts val="100"/>
              </a:spcBef>
            </a:pPr>
            <a:r>
              <a:rPr sz="1000" spc="-75" dirty="0">
                <a:solidFill>
                  <a:srgbClr val="FFFFFF"/>
                </a:solidFill>
                <a:latin typeface="Roboto"/>
                <a:cs typeface="Roboto"/>
              </a:rPr>
              <a:t>Made</a:t>
            </a:r>
            <a:r>
              <a:rPr sz="1000" spc="5" dirty="0">
                <a:solidFill>
                  <a:srgbClr val="FFFFFF"/>
                </a:solidFill>
                <a:latin typeface="Roboto"/>
                <a:cs typeface="Roboto"/>
              </a:rPr>
              <a:t> </a:t>
            </a:r>
            <a:r>
              <a:rPr sz="1000" spc="-55" dirty="0">
                <a:solidFill>
                  <a:srgbClr val="FFFFFF"/>
                </a:solidFill>
                <a:latin typeface="Roboto"/>
                <a:cs typeface="Roboto"/>
              </a:rPr>
              <a:t>with</a:t>
            </a:r>
            <a:r>
              <a:rPr sz="1000" spc="5" dirty="0">
                <a:solidFill>
                  <a:srgbClr val="FFFFFF"/>
                </a:solidFill>
                <a:latin typeface="Roboto"/>
                <a:cs typeface="Roboto"/>
              </a:rPr>
              <a:t> </a:t>
            </a:r>
            <a:r>
              <a:rPr sz="1000" spc="-50" dirty="0">
                <a:solidFill>
                  <a:srgbClr val="FFFFFF"/>
                </a:solidFill>
                <a:latin typeface="Roboto"/>
                <a:cs typeface="Roboto"/>
              </a:rPr>
              <a:t>Genspark</a:t>
            </a:r>
            <a:endParaRPr sz="1000" dirty="0">
              <a:latin typeface="Roboto"/>
              <a:cs typeface="Roboto"/>
            </a:endParaRPr>
          </a:p>
        </p:txBody>
      </p:sp>
      <p:pic>
        <p:nvPicPr>
          <p:cNvPr id="14" name="Picture 13" descr="A black background with green text&#10;&#10;AI-generated content may be incorrect.">
            <a:extLst>
              <a:ext uri="{FF2B5EF4-FFF2-40B4-BE49-F238E27FC236}">
                <a16:creationId xmlns:a16="http://schemas.microsoft.com/office/drawing/2014/main" id="{D27406A2-2842-827A-12B9-5D67308686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1895" y="-153194"/>
            <a:ext cx="2520105" cy="1640788"/>
          </a:xfrm>
          <a:prstGeom prst="rect">
            <a:avLst/>
          </a:prstGeom>
        </p:spPr>
      </p:pic>
      <p:sp>
        <p:nvSpPr>
          <p:cNvPr id="15" name="Footer Placeholder 14">
            <a:extLst>
              <a:ext uri="{FF2B5EF4-FFF2-40B4-BE49-F238E27FC236}">
                <a16:creationId xmlns:a16="http://schemas.microsoft.com/office/drawing/2014/main" id="{565AF261-A2EB-CAEA-12D0-D777CDCC2523}"/>
              </a:ext>
            </a:extLst>
          </p:cNvPr>
          <p:cNvSpPr>
            <a:spLocks noGrp="1"/>
          </p:cNvSpPr>
          <p:nvPr>
            <p:ph type="ftr" sz="quarter" idx="5"/>
          </p:nvPr>
        </p:nvSpPr>
        <p:spPr/>
        <p:txBody>
          <a:bodyPr/>
          <a:lstStyle/>
          <a:p>
            <a:pPr marL="12700">
              <a:lnSpc>
                <a:spcPts val="975"/>
              </a:lnSpc>
            </a:pPr>
            <a:endParaRPr lang="fr-FR" spc="-50" dirty="0"/>
          </a:p>
        </p:txBody>
      </p:sp>
      <p:sp>
        <p:nvSpPr>
          <p:cNvPr id="16" name="Slide Number Placeholder 15">
            <a:extLst>
              <a:ext uri="{FF2B5EF4-FFF2-40B4-BE49-F238E27FC236}">
                <a16:creationId xmlns:a16="http://schemas.microsoft.com/office/drawing/2014/main" id="{852F9C03-0230-9443-BF3A-CF2C0D6136D0}"/>
              </a:ext>
            </a:extLst>
          </p:cNvPr>
          <p:cNvSpPr>
            <a:spLocks noGrp="1"/>
          </p:cNvSpPr>
          <p:nvPr>
            <p:ph type="sldNum" sz="quarter" idx="7"/>
          </p:nvPr>
        </p:nvSpPr>
        <p:spPr/>
        <p:txBody>
          <a:bodyPr/>
          <a:lstStyle/>
          <a:p>
            <a:fld id="{B6F15528-21DE-4FAA-801E-634DDDAF4B2B}" type="slidenum">
              <a:rPr lang="fr-FR" smtClean="0"/>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021EA9C-FE3A-AB8F-DB33-FFA9020F2130}"/>
              </a:ext>
            </a:extLst>
          </p:cNvPr>
          <p:cNvSpPr>
            <a:spLocks noGrp="1"/>
          </p:cNvSpPr>
          <p:nvPr>
            <p:ph type="title"/>
          </p:nvPr>
        </p:nvSpPr>
        <p:spPr>
          <a:xfrm>
            <a:off x="558800" y="481994"/>
            <a:ext cx="5093970" cy="461665"/>
          </a:xfrm>
        </p:spPr>
        <p:txBody>
          <a:bodyPr/>
          <a:lstStyle/>
          <a:p>
            <a:r>
              <a:rPr lang="de-DE" sz="3000" dirty="0" err="1"/>
              <a:t>Bandwidth</a:t>
            </a:r>
            <a:endParaRPr lang="de-DE" sz="3000" dirty="0"/>
          </a:p>
        </p:txBody>
      </p:sp>
      <p:sp>
        <p:nvSpPr>
          <p:cNvPr id="3" name="Textplatzhalter 2">
            <a:extLst>
              <a:ext uri="{FF2B5EF4-FFF2-40B4-BE49-F238E27FC236}">
                <a16:creationId xmlns:a16="http://schemas.microsoft.com/office/drawing/2014/main" id="{AFC1B319-AF9C-B7C3-16DB-C616BFFD588C}"/>
              </a:ext>
            </a:extLst>
          </p:cNvPr>
          <p:cNvSpPr>
            <a:spLocks noGrp="1"/>
          </p:cNvSpPr>
          <p:nvPr>
            <p:ph type="body" idx="1"/>
          </p:nvPr>
        </p:nvSpPr>
        <p:spPr>
          <a:xfrm>
            <a:off x="1690370" y="4904368"/>
            <a:ext cx="7924800" cy="781475"/>
          </a:xfrm>
        </p:spPr>
        <p:txBody>
          <a:bodyPr/>
          <a:lstStyle/>
          <a:p>
            <a:pPr marL="285750" indent="-285750">
              <a:buFont typeface="Wingdings" panose="05000000000000000000" pitchFamily="2" charset="2"/>
              <a:buChar char="Ø"/>
            </a:pPr>
            <a:r>
              <a:rPr lang="en-US" spc="-80" dirty="0"/>
              <a:t>Cut-</a:t>
            </a:r>
            <a:r>
              <a:rPr lang="en-US" spc="-65" dirty="0"/>
              <a:t>off</a:t>
            </a:r>
            <a:r>
              <a:rPr lang="en-US" spc="-15" dirty="0"/>
              <a:t> </a:t>
            </a:r>
            <a:r>
              <a:rPr lang="en-US" spc="-80" dirty="0"/>
              <a:t>frequency</a:t>
            </a:r>
            <a:r>
              <a:rPr lang="en-US" spc="-15" dirty="0"/>
              <a:t> </a:t>
            </a:r>
            <a:r>
              <a:rPr lang="en-US" spc="-80" dirty="0"/>
              <a:t>of</a:t>
            </a:r>
            <a:r>
              <a:rPr lang="en-US" spc="-15" dirty="0"/>
              <a:t> </a:t>
            </a:r>
            <a:r>
              <a:rPr lang="en-US" spc="-100" dirty="0"/>
              <a:t>158</a:t>
            </a:r>
            <a:r>
              <a:rPr lang="en-US" spc="-15" dirty="0"/>
              <a:t> </a:t>
            </a:r>
            <a:r>
              <a:rPr lang="en-US" spc="-100" dirty="0"/>
              <a:t>Hz</a:t>
            </a:r>
            <a:r>
              <a:rPr lang="en-US" spc="-15" dirty="0"/>
              <a:t> </a:t>
            </a:r>
            <a:r>
              <a:rPr lang="en-US" spc="-85" dirty="0"/>
              <a:t>determined</a:t>
            </a:r>
            <a:r>
              <a:rPr lang="en-US" spc="-15" dirty="0"/>
              <a:t> </a:t>
            </a:r>
            <a:r>
              <a:rPr lang="en-US" spc="-95" dirty="0"/>
              <a:t>by</a:t>
            </a:r>
            <a:r>
              <a:rPr lang="en-US" spc="-15" dirty="0"/>
              <a:t> </a:t>
            </a:r>
            <a:r>
              <a:rPr lang="en-US" spc="-80" dirty="0"/>
              <a:t>phase error</a:t>
            </a:r>
            <a:r>
              <a:rPr lang="en-US" spc="-10" dirty="0"/>
              <a:t> </a:t>
            </a:r>
            <a:r>
              <a:rPr lang="en-US" spc="-85" dirty="0"/>
              <a:t>exceeding</a:t>
            </a:r>
            <a:r>
              <a:rPr lang="en-US" spc="-10" dirty="0"/>
              <a:t> </a:t>
            </a:r>
            <a:r>
              <a:rPr lang="en-US" spc="-105" dirty="0"/>
              <a:t>±1%</a:t>
            </a:r>
            <a:r>
              <a:rPr lang="en-US" spc="-5" dirty="0"/>
              <a:t> </a:t>
            </a:r>
            <a:r>
              <a:rPr lang="en-US" spc="-10" dirty="0"/>
              <a:t>threshold</a:t>
            </a:r>
          </a:p>
          <a:p>
            <a:pPr marL="285750" indent="-285750">
              <a:buFont typeface="Wingdings" panose="05000000000000000000" pitchFamily="2" charset="2"/>
              <a:buChar char="Ø"/>
            </a:pPr>
            <a:r>
              <a:rPr lang="en-US" spc="-10" dirty="0"/>
              <a:t>Operating bandwidth is 158 Hz</a:t>
            </a:r>
            <a:endParaRPr lang="en-US" dirty="0"/>
          </a:p>
          <a:p>
            <a:endParaRPr lang="de-DE" dirty="0"/>
          </a:p>
        </p:txBody>
      </p:sp>
      <p:sp>
        <p:nvSpPr>
          <p:cNvPr id="4" name="Fußzeilenplatzhalter 3">
            <a:extLst>
              <a:ext uri="{FF2B5EF4-FFF2-40B4-BE49-F238E27FC236}">
                <a16:creationId xmlns:a16="http://schemas.microsoft.com/office/drawing/2014/main" id="{7C6F4FFE-721D-43E7-18DD-66C122FFDEC1}"/>
              </a:ext>
            </a:extLst>
          </p:cNvPr>
          <p:cNvSpPr>
            <a:spLocks noGrp="1"/>
          </p:cNvSpPr>
          <p:nvPr>
            <p:ph type="ftr" sz="quarter" idx="5"/>
          </p:nvPr>
        </p:nvSpPr>
        <p:spPr/>
        <p:txBody>
          <a:bodyPr/>
          <a:lstStyle/>
          <a:p>
            <a:pPr marL="12700">
              <a:lnSpc>
                <a:spcPts val="975"/>
              </a:lnSpc>
            </a:pPr>
            <a:endParaRPr lang="de-DE" spc="-50" dirty="0"/>
          </a:p>
        </p:txBody>
      </p:sp>
      <p:sp>
        <p:nvSpPr>
          <p:cNvPr id="5" name="Foliennummernplatzhalter 4">
            <a:extLst>
              <a:ext uri="{FF2B5EF4-FFF2-40B4-BE49-F238E27FC236}">
                <a16:creationId xmlns:a16="http://schemas.microsoft.com/office/drawing/2014/main" id="{460E28A4-8456-A9F7-B791-CFF67A743374}"/>
              </a:ext>
            </a:extLst>
          </p:cNvPr>
          <p:cNvSpPr>
            <a:spLocks noGrp="1"/>
          </p:cNvSpPr>
          <p:nvPr>
            <p:ph type="sldNum" sz="quarter" idx="7"/>
          </p:nvPr>
        </p:nvSpPr>
        <p:spPr/>
        <p:txBody>
          <a:bodyPr/>
          <a:lstStyle/>
          <a:p>
            <a:fld id="{B6F15528-21DE-4FAA-801E-634DDDAF4B2B}" type="slidenum">
              <a:rPr lang="de-DE" smtClean="0"/>
              <a:t>10</a:t>
            </a:fld>
            <a:endParaRPr lang="de-DE"/>
          </a:p>
        </p:txBody>
      </p:sp>
      <p:pic>
        <p:nvPicPr>
          <p:cNvPr id="6" name="Picture 52">
            <a:extLst>
              <a:ext uri="{FF2B5EF4-FFF2-40B4-BE49-F238E27FC236}">
                <a16:creationId xmlns:a16="http://schemas.microsoft.com/office/drawing/2014/main" id="{8711D78F-953E-EB91-FD66-B8ADCE9E67F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1653633"/>
            <a:ext cx="6911975" cy="2575560"/>
          </a:xfrm>
          <a:prstGeom prst="rect">
            <a:avLst/>
          </a:prstGeom>
          <a:noFill/>
          <a:ln>
            <a:noFill/>
          </a:ln>
        </p:spPr>
      </p:pic>
      <p:sp>
        <p:nvSpPr>
          <p:cNvPr id="7" name="Textfeld 6">
            <a:extLst>
              <a:ext uri="{FF2B5EF4-FFF2-40B4-BE49-F238E27FC236}">
                <a16:creationId xmlns:a16="http://schemas.microsoft.com/office/drawing/2014/main" id="{249F82DD-ABBB-F3FD-929C-5D52B0EAFBF1}"/>
              </a:ext>
            </a:extLst>
          </p:cNvPr>
          <p:cNvSpPr txBox="1"/>
          <p:nvPr/>
        </p:nvSpPr>
        <p:spPr>
          <a:xfrm>
            <a:off x="2286000" y="4274317"/>
            <a:ext cx="2892138" cy="246221"/>
          </a:xfrm>
          <a:prstGeom prst="rect">
            <a:avLst/>
          </a:prstGeom>
          <a:noFill/>
        </p:spPr>
        <p:txBody>
          <a:bodyPr wrap="none" rtlCol="0">
            <a:spAutoFit/>
          </a:bodyPr>
          <a:lstStyle/>
          <a:p>
            <a:r>
              <a:rPr lang="de-DE" sz="1000" dirty="0"/>
              <a:t>Table 2: </a:t>
            </a:r>
            <a:r>
              <a:rPr lang="de-DE" sz="1000" dirty="0" err="1"/>
              <a:t>Bandwidth</a:t>
            </a:r>
            <a:r>
              <a:rPr lang="de-DE" sz="1000" dirty="0"/>
              <a:t> </a:t>
            </a:r>
            <a:r>
              <a:rPr lang="de-DE" sz="1000" dirty="0" err="1"/>
              <a:t>determination</a:t>
            </a:r>
            <a:r>
              <a:rPr lang="de-DE" sz="1000" dirty="0"/>
              <a:t> </a:t>
            </a:r>
            <a:r>
              <a:rPr lang="de-DE" sz="1000" dirty="0" err="1"/>
              <a:t>measurments</a:t>
            </a:r>
            <a:endParaRPr lang="de-DE" sz="1000" dirty="0"/>
          </a:p>
        </p:txBody>
      </p:sp>
      <p:pic>
        <p:nvPicPr>
          <p:cNvPr id="8" name="Picture 7" descr="A black background with green text&#10;&#10;AI-generated content may be incorrect.">
            <a:extLst>
              <a:ext uri="{FF2B5EF4-FFF2-40B4-BE49-F238E27FC236}">
                <a16:creationId xmlns:a16="http://schemas.microsoft.com/office/drawing/2014/main" id="{8EE4CAEC-B20E-56AD-FBFA-00B35F0C06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Tree>
    <p:extLst>
      <p:ext uri="{BB962C8B-B14F-4D97-AF65-F5344CB8AC3E}">
        <p14:creationId xmlns:p14="http://schemas.microsoft.com/office/powerpoint/2010/main" val="39448836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2950" spc="-120" dirty="0"/>
              <a:t>Linearity</a:t>
            </a:r>
            <a:r>
              <a:rPr sz="2950" spc="-20" dirty="0"/>
              <a:t> </a:t>
            </a:r>
            <a:r>
              <a:rPr sz="2950" spc="-120" dirty="0"/>
              <a:t>Verification</a:t>
            </a:r>
            <a:endParaRPr sz="2950"/>
          </a:p>
        </p:txBody>
      </p:sp>
      <p:sp>
        <p:nvSpPr>
          <p:cNvPr id="3" name="object 3"/>
          <p:cNvSpPr/>
          <p:nvPr/>
        </p:nvSpPr>
        <p:spPr>
          <a:xfrm>
            <a:off x="6277927" y="2398727"/>
            <a:ext cx="5000625" cy="1219200"/>
          </a:xfrm>
          <a:custGeom>
            <a:avLst/>
            <a:gdLst/>
            <a:ahLst/>
            <a:cxnLst/>
            <a:rect l="l" t="t" r="r" b="b"/>
            <a:pathLst>
              <a:path w="5000625" h="1219200">
                <a:moveTo>
                  <a:pt x="4929427" y="1219199"/>
                </a:moveTo>
                <a:lnTo>
                  <a:pt x="71196" y="1219199"/>
                </a:lnTo>
                <a:lnTo>
                  <a:pt x="66241" y="1218710"/>
                </a:lnTo>
                <a:lnTo>
                  <a:pt x="29705" y="1203577"/>
                </a:lnTo>
                <a:lnTo>
                  <a:pt x="3885" y="1167537"/>
                </a:lnTo>
                <a:lnTo>
                  <a:pt x="0" y="1148002"/>
                </a:lnTo>
                <a:lnTo>
                  <a:pt x="0" y="1142999"/>
                </a:lnTo>
                <a:lnTo>
                  <a:pt x="0" y="71196"/>
                </a:lnTo>
                <a:lnTo>
                  <a:pt x="15621" y="29704"/>
                </a:lnTo>
                <a:lnTo>
                  <a:pt x="51661" y="3884"/>
                </a:lnTo>
                <a:lnTo>
                  <a:pt x="71196" y="0"/>
                </a:lnTo>
                <a:lnTo>
                  <a:pt x="4929427" y="0"/>
                </a:lnTo>
                <a:lnTo>
                  <a:pt x="4970918" y="15621"/>
                </a:lnTo>
                <a:lnTo>
                  <a:pt x="4996737" y="51661"/>
                </a:lnTo>
                <a:lnTo>
                  <a:pt x="5000624" y="71196"/>
                </a:lnTo>
                <a:lnTo>
                  <a:pt x="5000624" y="1148002"/>
                </a:lnTo>
                <a:lnTo>
                  <a:pt x="4985002" y="1189494"/>
                </a:lnTo>
                <a:lnTo>
                  <a:pt x="4948962" y="1215313"/>
                </a:lnTo>
                <a:lnTo>
                  <a:pt x="4934382" y="1218710"/>
                </a:lnTo>
                <a:lnTo>
                  <a:pt x="4929427" y="1219199"/>
                </a:lnTo>
                <a:close/>
              </a:path>
            </a:pathLst>
          </a:custGeom>
          <a:solidFill>
            <a:srgbClr val="F7F9FA"/>
          </a:solidFill>
        </p:spPr>
        <p:txBody>
          <a:bodyPr wrap="square" lIns="0" tIns="0" rIns="0" bIns="0" rtlCol="0"/>
          <a:lstStyle/>
          <a:p>
            <a:endParaRPr/>
          </a:p>
        </p:txBody>
      </p:sp>
      <p:sp>
        <p:nvSpPr>
          <p:cNvPr id="4" name="object 4"/>
          <p:cNvSpPr txBox="1"/>
          <p:nvPr/>
        </p:nvSpPr>
        <p:spPr>
          <a:xfrm>
            <a:off x="6430326" y="2566611"/>
            <a:ext cx="1616710" cy="229235"/>
          </a:xfrm>
          <a:prstGeom prst="rect">
            <a:avLst/>
          </a:prstGeom>
        </p:spPr>
        <p:txBody>
          <a:bodyPr vert="horz" wrap="square" lIns="0" tIns="17145" rIns="0" bIns="0" rtlCol="0">
            <a:spAutoFit/>
          </a:bodyPr>
          <a:lstStyle/>
          <a:p>
            <a:pPr marL="12700">
              <a:lnSpc>
                <a:spcPct val="100000"/>
              </a:lnSpc>
              <a:spcBef>
                <a:spcPts val="135"/>
              </a:spcBef>
            </a:pPr>
            <a:r>
              <a:rPr sz="1300" spc="-60" dirty="0">
                <a:solidFill>
                  <a:srgbClr val="333333"/>
                </a:solidFill>
                <a:latin typeface="Roboto"/>
                <a:cs typeface="Roboto"/>
              </a:rPr>
              <a:t>Homogeneity</a:t>
            </a:r>
            <a:r>
              <a:rPr sz="1300" spc="15" dirty="0">
                <a:solidFill>
                  <a:srgbClr val="333333"/>
                </a:solidFill>
                <a:latin typeface="Roboto"/>
                <a:cs typeface="Roboto"/>
              </a:rPr>
              <a:t> </a:t>
            </a:r>
            <a:r>
              <a:rPr sz="1300" spc="-45" dirty="0">
                <a:solidFill>
                  <a:srgbClr val="333333"/>
                </a:solidFill>
                <a:latin typeface="Roboto"/>
                <a:cs typeface="Roboto"/>
              </a:rPr>
              <a:t>accuracy:</a:t>
            </a:r>
            <a:endParaRPr sz="1300" dirty="0">
              <a:latin typeface="Roboto"/>
              <a:cs typeface="Roboto"/>
            </a:endParaRPr>
          </a:p>
        </p:txBody>
      </p:sp>
      <p:sp>
        <p:nvSpPr>
          <p:cNvPr id="5" name="object 5"/>
          <p:cNvSpPr txBox="1"/>
          <p:nvPr/>
        </p:nvSpPr>
        <p:spPr>
          <a:xfrm>
            <a:off x="10711665" y="2571660"/>
            <a:ext cx="440055" cy="222885"/>
          </a:xfrm>
          <a:prstGeom prst="rect">
            <a:avLst/>
          </a:prstGeom>
        </p:spPr>
        <p:txBody>
          <a:bodyPr vert="horz" wrap="square" lIns="0" tIns="12065" rIns="0" bIns="0" rtlCol="0">
            <a:spAutoFit/>
          </a:bodyPr>
          <a:lstStyle/>
          <a:p>
            <a:pPr marL="12700">
              <a:lnSpc>
                <a:spcPct val="100000"/>
              </a:lnSpc>
              <a:spcBef>
                <a:spcPts val="95"/>
              </a:spcBef>
            </a:pPr>
            <a:r>
              <a:rPr sz="1300" spc="-60" dirty="0">
                <a:solidFill>
                  <a:srgbClr val="00205B"/>
                </a:solidFill>
                <a:latin typeface="Futura Lt BT"/>
                <a:cs typeface="Futura Lt BT"/>
              </a:rPr>
              <a:t>99.9%</a:t>
            </a:r>
            <a:endParaRPr sz="1300">
              <a:latin typeface="Futura Lt BT"/>
              <a:cs typeface="Futura Lt BT"/>
            </a:endParaRPr>
          </a:p>
        </p:txBody>
      </p:sp>
      <p:sp>
        <p:nvSpPr>
          <p:cNvPr id="6" name="object 6"/>
          <p:cNvSpPr txBox="1"/>
          <p:nvPr/>
        </p:nvSpPr>
        <p:spPr>
          <a:xfrm>
            <a:off x="6430326" y="2871411"/>
            <a:ext cx="1338580" cy="229235"/>
          </a:xfrm>
          <a:prstGeom prst="rect">
            <a:avLst/>
          </a:prstGeom>
        </p:spPr>
        <p:txBody>
          <a:bodyPr vert="horz" wrap="square" lIns="0" tIns="17145" rIns="0" bIns="0" rtlCol="0">
            <a:spAutoFit/>
          </a:bodyPr>
          <a:lstStyle/>
          <a:p>
            <a:pPr marL="12700">
              <a:lnSpc>
                <a:spcPct val="100000"/>
              </a:lnSpc>
              <a:spcBef>
                <a:spcPts val="135"/>
              </a:spcBef>
            </a:pPr>
            <a:r>
              <a:rPr sz="1300" spc="-45" dirty="0">
                <a:solidFill>
                  <a:srgbClr val="333333"/>
                </a:solidFill>
                <a:latin typeface="Roboto"/>
                <a:cs typeface="Roboto"/>
              </a:rPr>
              <a:t>Additivity</a:t>
            </a:r>
            <a:r>
              <a:rPr sz="1300" spc="5" dirty="0">
                <a:solidFill>
                  <a:srgbClr val="333333"/>
                </a:solidFill>
                <a:latin typeface="Roboto"/>
                <a:cs typeface="Roboto"/>
              </a:rPr>
              <a:t> </a:t>
            </a:r>
            <a:r>
              <a:rPr sz="1300" spc="-50" dirty="0">
                <a:solidFill>
                  <a:srgbClr val="333333"/>
                </a:solidFill>
                <a:latin typeface="Roboto"/>
                <a:cs typeface="Roboto"/>
              </a:rPr>
              <a:t>accuracy:</a:t>
            </a:r>
            <a:endParaRPr sz="1300">
              <a:latin typeface="Roboto"/>
              <a:cs typeface="Roboto"/>
            </a:endParaRPr>
          </a:p>
        </p:txBody>
      </p:sp>
      <p:sp>
        <p:nvSpPr>
          <p:cNvPr id="7" name="object 7"/>
          <p:cNvSpPr txBox="1"/>
          <p:nvPr/>
        </p:nvSpPr>
        <p:spPr>
          <a:xfrm>
            <a:off x="10625047" y="2876460"/>
            <a:ext cx="527050" cy="222885"/>
          </a:xfrm>
          <a:prstGeom prst="rect">
            <a:avLst/>
          </a:prstGeom>
        </p:spPr>
        <p:txBody>
          <a:bodyPr vert="horz" wrap="square" lIns="0" tIns="12065" rIns="0" bIns="0" rtlCol="0">
            <a:spAutoFit/>
          </a:bodyPr>
          <a:lstStyle/>
          <a:p>
            <a:pPr marL="12700">
              <a:lnSpc>
                <a:spcPct val="100000"/>
              </a:lnSpc>
              <a:spcBef>
                <a:spcPts val="95"/>
              </a:spcBef>
            </a:pPr>
            <a:r>
              <a:rPr sz="1300" spc="-60" dirty="0">
                <a:solidFill>
                  <a:srgbClr val="00205B"/>
                </a:solidFill>
                <a:latin typeface="Futura Lt BT"/>
                <a:cs typeface="Futura Lt BT"/>
              </a:rPr>
              <a:t>99.98%</a:t>
            </a:r>
            <a:endParaRPr sz="1300" dirty="0">
              <a:latin typeface="Futura Lt BT"/>
              <a:cs typeface="Futura Lt BT"/>
            </a:endParaRPr>
          </a:p>
        </p:txBody>
      </p:sp>
      <p:sp>
        <p:nvSpPr>
          <p:cNvPr id="8" name="object 8"/>
          <p:cNvSpPr txBox="1"/>
          <p:nvPr/>
        </p:nvSpPr>
        <p:spPr>
          <a:xfrm>
            <a:off x="6430326" y="3176211"/>
            <a:ext cx="1097280" cy="229235"/>
          </a:xfrm>
          <a:prstGeom prst="rect">
            <a:avLst/>
          </a:prstGeom>
        </p:spPr>
        <p:txBody>
          <a:bodyPr vert="horz" wrap="square" lIns="0" tIns="17145" rIns="0" bIns="0" rtlCol="0">
            <a:spAutoFit/>
          </a:bodyPr>
          <a:lstStyle/>
          <a:p>
            <a:pPr marL="12700">
              <a:lnSpc>
                <a:spcPct val="100000"/>
              </a:lnSpc>
              <a:spcBef>
                <a:spcPts val="135"/>
              </a:spcBef>
            </a:pPr>
            <a:r>
              <a:rPr sz="1300" spc="-50" dirty="0">
                <a:solidFill>
                  <a:srgbClr val="333333"/>
                </a:solidFill>
                <a:latin typeface="Roboto"/>
                <a:cs typeface="Roboto"/>
              </a:rPr>
              <a:t>Overall</a:t>
            </a:r>
            <a:r>
              <a:rPr sz="1300" spc="-25" dirty="0">
                <a:solidFill>
                  <a:srgbClr val="333333"/>
                </a:solidFill>
                <a:latin typeface="Roboto"/>
                <a:cs typeface="Roboto"/>
              </a:rPr>
              <a:t> </a:t>
            </a:r>
            <a:r>
              <a:rPr sz="1300" spc="-35" dirty="0">
                <a:solidFill>
                  <a:srgbClr val="333333"/>
                </a:solidFill>
                <a:latin typeface="Roboto"/>
                <a:cs typeface="Roboto"/>
              </a:rPr>
              <a:t>linearity:</a:t>
            </a:r>
            <a:endParaRPr sz="1300">
              <a:latin typeface="Roboto"/>
              <a:cs typeface="Roboto"/>
            </a:endParaRPr>
          </a:p>
        </p:txBody>
      </p:sp>
      <p:sp>
        <p:nvSpPr>
          <p:cNvPr id="9" name="object 9"/>
          <p:cNvSpPr txBox="1"/>
          <p:nvPr/>
        </p:nvSpPr>
        <p:spPr>
          <a:xfrm>
            <a:off x="10594686" y="3181260"/>
            <a:ext cx="556895" cy="222885"/>
          </a:xfrm>
          <a:prstGeom prst="rect">
            <a:avLst/>
          </a:prstGeom>
        </p:spPr>
        <p:txBody>
          <a:bodyPr vert="horz" wrap="square" lIns="0" tIns="12065" rIns="0" bIns="0" rtlCol="0">
            <a:spAutoFit/>
          </a:bodyPr>
          <a:lstStyle/>
          <a:p>
            <a:pPr marL="12700">
              <a:lnSpc>
                <a:spcPct val="100000"/>
              </a:lnSpc>
              <a:spcBef>
                <a:spcPts val="95"/>
              </a:spcBef>
            </a:pPr>
            <a:r>
              <a:rPr sz="1150" dirty="0">
                <a:solidFill>
                  <a:srgbClr val="00205B"/>
                </a:solidFill>
                <a:latin typeface="Arial"/>
                <a:cs typeface="Arial"/>
              </a:rPr>
              <a:t>≥</a:t>
            </a:r>
            <a:r>
              <a:rPr sz="1150" spc="-40" dirty="0">
                <a:solidFill>
                  <a:srgbClr val="00205B"/>
                </a:solidFill>
                <a:latin typeface="Arial"/>
                <a:cs typeface="Arial"/>
              </a:rPr>
              <a:t> </a:t>
            </a:r>
            <a:r>
              <a:rPr sz="1300" spc="-60" dirty="0">
                <a:solidFill>
                  <a:srgbClr val="00205B"/>
                </a:solidFill>
                <a:latin typeface="Futura Lt BT"/>
                <a:cs typeface="Futura Lt BT"/>
              </a:rPr>
              <a:t>99.7%</a:t>
            </a:r>
            <a:endParaRPr sz="1300">
              <a:latin typeface="Futura Lt BT"/>
              <a:cs typeface="Futura Lt BT"/>
            </a:endParaRPr>
          </a:p>
        </p:txBody>
      </p:sp>
      <p:sp>
        <p:nvSpPr>
          <p:cNvPr id="17" name="object 17"/>
          <p:cNvSpPr txBox="1"/>
          <p:nvPr/>
        </p:nvSpPr>
        <p:spPr>
          <a:xfrm>
            <a:off x="558800" y="1534169"/>
            <a:ext cx="4913630" cy="2387385"/>
          </a:xfrm>
          <a:prstGeom prst="rect">
            <a:avLst/>
          </a:prstGeom>
        </p:spPr>
        <p:txBody>
          <a:bodyPr vert="horz" wrap="square" lIns="0" tIns="12700" rIns="0" bIns="0" rtlCol="0">
            <a:spAutoFit/>
          </a:bodyPr>
          <a:lstStyle/>
          <a:p>
            <a:pPr marL="297815" marR="5080" indent="-285750">
              <a:lnSpc>
                <a:spcPct val="116700"/>
              </a:lnSpc>
              <a:spcBef>
                <a:spcPts val="100"/>
              </a:spcBef>
              <a:buClr>
                <a:srgbClr val="00205B"/>
              </a:buClr>
              <a:buSzPct val="113333"/>
              <a:buFont typeface="Arial"/>
              <a:buChar char="•"/>
              <a:tabLst>
                <a:tab pos="297815" algn="l"/>
              </a:tabLst>
            </a:pPr>
            <a:r>
              <a:rPr sz="1500" b="1" spc="-85" dirty="0">
                <a:solidFill>
                  <a:srgbClr val="333333"/>
                </a:solidFill>
                <a:latin typeface="Roboto"/>
                <a:cs typeface="Roboto"/>
              </a:rPr>
              <a:t>Homogeneity</a:t>
            </a:r>
            <a:r>
              <a:rPr sz="1500" b="1" spc="-10" dirty="0">
                <a:solidFill>
                  <a:srgbClr val="333333"/>
                </a:solidFill>
                <a:latin typeface="Roboto"/>
                <a:cs typeface="Roboto"/>
              </a:rPr>
              <a:t> </a:t>
            </a:r>
            <a:r>
              <a:rPr sz="1500" b="1" spc="-70" dirty="0">
                <a:solidFill>
                  <a:srgbClr val="333333"/>
                </a:solidFill>
                <a:latin typeface="Roboto"/>
                <a:cs typeface="Roboto"/>
              </a:rPr>
              <a:t>principle:</a:t>
            </a:r>
            <a:r>
              <a:rPr sz="1500" b="1" spc="-5" dirty="0">
                <a:solidFill>
                  <a:srgbClr val="333333"/>
                </a:solidFill>
                <a:latin typeface="Roboto"/>
                <a:cs typeface="Roboto"/>
              </a:rPr>
              <a:t> </a:t>
            </a:r>
            <a:r>
              <a:rPr sz="1500" spc="-80" dirty="0">
                <a:solidFill>
                  <a:srgbClr val="333333"/>
                </a:solidFill>
                <a:latin typeface="Roboto"/>
                <a:cs typeface="Roboto"/>
              </a:rPr>
              <a:t>Output</a:t>
            </a:r>
            <a:r>
              <a:rPr sz="1500" spc="-5" dirty="0">
                <a:solidFill>
                  <a:srgbClr val="333333"/>
                </a:solidFill>
                <a:latin typeface="Roboto"/>
                <a:cs typeface="Roboto"/>
              </a:rPr>
              <a:t> </a:t>
            </a:r>
            <a:r>
              <a:rPr sz="1500" spc="-85" dirty="0">
                <a:solidFill>
                  <a:srgbClr val="333333"/>
                </a:solidFill>
                <a:latin typeface="Roboto"/>
                <a:cs typeface="Roboto"/>
              </a:rPr>
              <a:t>scales</a:t>
            </a:r>
            <a:r>
              <a:rPr sz="1500" spc="-5" dirty="0">
                <a:solidFill>
                  <a:srgbClr val="333333"/>
                </a:solidFill>
                <a:latin typeface="Roboto"/>
                <a:cs typeface="Roboto"/>
              </a:rPr>
              <a:t> </a:t>
            </a:r>
            <a:r>
              <a:rPr sz="1500" spc="-75" dirty="0">
                <a:solidFill>
                  <a:srgbClr val="333333"/>
                </a:solidFill>
                <a:latin typeface="Roboto"/>
                <a:cs typeface="Roboto"/>
              </a:rPr>
              <a:t>proportionally</a:t>
            </a:r>
            <a:r>
              <a:rPr sz="1500" spc="-5" dirty="0">
                <a:solidFill>
                  <a:srgbClr val="333333"/>
                </a:solidFill>
                <a:latin typeface="Roboto"/>
                <a:cs typeface="Roboto"/>
              </a:rPr>
              <a:t> </a:t>
            </a:r>
            <a:r>
              <a:rPr sz="1500" spc="-20" dirty="0">
                <a:solidFill>
                  <a:srgbClr val="333333"/>
                </a:solidFill>
                <a:latin typeface="Roboto"/>
                <a:cs typeface="Roboto"/>
              </a:rPr>
              <a:t>with </a:t>
            </a:r>
            <a:r>
              <a:rPr sz="1500" spc="-80" dirty="0">
                <a:solidFill>
                  <a:srgbClr val="333333"/>
                </a:solidFill>
                <a:latin typeface="Roboto"/>
                <a:cs typeface="Roboto"/>
              </a:rPr>
              <a:t>input</a:t>
            </a:r>
            <a:r>
              <a:rPr sz="1500" spc="-20" dirty="0">
                <a:solidFill>
                  <a:srgbClr val="333333"/>
                </a:solidFill>
                <a:latin typeface="Roboto"/>
                <a:cs typeface="Roboto"/>
              </a:rPr>
              <a:t> </a:t>
            </a:r>
            <a:r>
              <a:rPr sz="1500" spc="-80" dirty="0">
                <a:solidFill>
                  <a:srgbClr val="333333"/>
                </a:solidFill>
                <a:latin typeface="Roboto"/>
                <a:cs typeface="Roboto"/>
              </a:rPr>
              <a:t>amplitude</a:t>
            </a:r>
            <a:r>
              <a:rPr sz="1500" spc="-20" dirty="0">
                <a:solidFill>
                  <a:srgbClr val="333333"/>
                </a:solidFill>
                <a:latin typeface="Roboto"/>
                <a:cs typeface="Roboto"/>
              </a:rPr>
              <a:t> </a:t>
            </a:r>
            <a:r>
              <a:rPr sz="1500" spc="-114" dirty="0">
                <a:solidFill>
                  <a:srgbClr val="333333"/>
                </a:solidFill>
                <a:latin typeface="Roboto"/>
                <a:cs typeface="Roboto"/>
              </a:rPr>
              <a:t>(1V,</a:t>
            </a:r>
            <a:r>
              <a:rPr sz="1500" spc="-20" dirty="0">
                <a:solidFill>
                  <a:srgbClr val="333333"/>
                </a:solidFill>
                <a:latin typeface="Roboto"/>
                <a:cs typeface="Roboto"/>
              </a:rPr>
              <a:t> </a:t>
            </a:r>
            <a:r>
              <a:rPr sz="1500" spc="-105" dirty="0">
                <a:solidFill>
                  <a:srgbClr val="333333"/>
                </a:solidFill>
                <a:latin typeface="Roboto"/>
                <a:cs typeface="Roboto"/>
              </a:rPr>
              <a:t>3V</a:t>
            </a:r>
            <a:r>
              <a:rPr sz="1500" spc="-15" dirty="0">
                <a:solidFill>
                  <a:srgbClr val="333333"/>
                </a:solidFill>
                <a:latin typeface="Roboto"/>
                <a:cs typeface="Roboto"/>
              </a:rPr>
              <a:t> </a:t>
            </a:r>
            <a:r>
              <a:rPr sz="1500" spc="-75" dirty="0">
                <a:solidFill>
                  <a:srgbClr val="333333"/>
                </a:solidFill>
                <a:latin typeface="Roboto"/>
                <a:cs typeface="Roboto"/>
              </a:rPr>
              <a:t>tests)</a:t>
            </a:r>
            <a:r>
              <a:rPr sz="1500" spc="-20" dirty="0">
                <a:solidFill>
                  <a:srgbClr val="333333"/>
                </a:solidFill>
                <a:latin typeface="Roboto"/>
                <a:cs typeface="Roboto"/>
              </a:rPr>
              <a:t> </a:t>
            </a:r>
            <a:r>
              <a:rPr sz="1500" spc="-70" dirty="0">
                <a:solidFill>
                  <a:srgbClr val="333333"/>
                </a:solidFill>
                <a:latin typeface="Roboto"/>
                <a:cs typeface="Roboto"/>
              </a:rPr>
              <a:t>with</a:t>
            </a:r>
            <a:r>
              <a:rPr sz="1500" spc="-20" dirty="0">
                <a:solidFill>
                  <a:srgbClr val="333333"/>
                </a:solidFill>
                <a:latin typeface="Roboto"/>
                <a:cs typeface="Roboto"/>
              </a:rPr>
              <a:t> </a:t>
            </a:r>
            <a:r>
              <a:rPr sz="1500" spc="-75" dirty="0">
                <a:solidFill>
                  <a:srgbClr val="333333"/>
                </a:solidFill>
                <a:latin typeface="Roboto"/>
                <a:cs typeface="Roboto"/>
              </a:rPr>
              <a:t>consistent</a:t>
            </a:r>
            <a:r>
              <a:rPr sz="1500" spc="-20" dirty="0">
                <a:solidFill>
                  <a:srgbClr val="333333"/>
                </a:solidFill>
                <a:latin typeface="Roboto"/>
                <a:cs typeface="Roboto"/>
              </a:rPr>
              <a:t> </a:t>
            </a:r>
            <a:r>
              <a:rPr sz="1500" spc="-85" dirty="0">
                <a:solidFill>
                  <a:srgbClr val="333333"/>
                </a:solidFill>
                <a:latin typeface="Roboto"/>
                <a:cs typeface="Roboto"/>
              </a:rPr>
              <a:t>gain</a:t>
            </a:r>
            <a:r>
              <a:rPr sz="1500" spc="-15" dirty="0">
                <a:solidFill>
                  <a:srgbClr val="333333"/>
                </a:solidFill>
                <a:latin typeface="Roboto"/>
                <a:cs typeface="Roboto"/>
              </a:rPr>
              <a:t> </a:t>
            </a:r>
            <a:r>
              <a:rPr sz="1500" spc="-80" dirty="0">
                <a:solidFill>
                  <a:srgbClr val="333333"/>
                </a:solidFill>
                <a:latin typeface="Roboto"/>
                <a:cs typeface="Roboto"/>
              </a:rPr>
              <a:t>of</a:t>
            </a:r>
            <a:r>
              <a:rPr sz="1500" spc="-20" dirty="0">
                <a:solidFill>
                  <a:srgbClr val="333333"/>
                </a:solidFill>
                <a:latin typeface="Roboto"/>
                <a:cs typeface="Roboto"/>
              </a:rPr>
              <a:t> </a:t>
            </a:r>
            <a:r>
              <a:rPr sz="1500" spc="-45" dirty="0">
                <a:solidFill>
                  <a:srgbClr val="333333"/>
                </a:solidFill>
                <a:latin typeface="Roboto"/>
                <a:cs typeface="Roboto"/>
              </a:rPr>
              <a:t>~1.498 </a:t>
            </a:r>
            <a:r>
              <a:rPr sz="1500" spc="-100" dirty="0">
                <a:solidFill>
                  <a:srgbClr val="333333"/>
                </a:solidFill>
                <a:latin typeface="Roboto"/>
                <a:cs typeface="Roboto"/>
              </a:rPr>
              <a:t>and</a:t>
            </a:r>
            <a:r>
              <a:rPr sz="1500" dirty="0">
                <a:solidFill>
                  <a:srgbClr val="333333"/>
                </a:solidFill>
                <a:latin typeface="Roboto"/>
                <a:cs typeface="Roboto"/>
              </a:rPr>
              <a:t> </a:t>
            </a:r>
            <a:r>
              <a:rPr sz="1500" spc="-90" dirty="0">
                <a:solidFill>
                  <a:srgbClr val="333333"/>
                </a:solidFill>
                <a:latin typeface="Roboto"/>
                <a:cs typeface="Roboto"/>
              </a:rPr>
              <a:t>minimal</a:t>
            </a:r>
            <a:r>
              <a:rPr sz="1500" dirty="0">
                <a:solidFill>
                  <a:srgbClr val="333333"/>
                </a:solidFill>
                <a:latin typeface="Roboto"/>
                <a:cs typeface="Roboto"/>
              </a:rPr>
              <a:t> </a:t>
            </a:r>
            <a:r>
              <a:rPr sz="1500" spc="-80" dirty="0">
                <a:solidFill>
                  <a:srgbClr val="333333"/>
                </a:solidFill>
                <a:latin typeface="Roboto"/>
                <a:cs typeface="Roboto"/>
              </a:rPr>
              <a:t>error</a:t>
            </a:r>
            <a:r>
              <a:rPr sz="1500" dirty="0">
                <a:solidFill>
                  <a:srgbClr val="333333"/>
                </a:solidFill>
                <a:latin typeface="Roboto"/>
                <a:cs typeface="Roboto"/>
              </a:rPr>
              <a:t> </a:t>
            </a:r>
            <a:r>
              <a:rPr sz="1500" spc="-10" dirty="0">
                <a:solidFill>
                  <a:srgbClr val="333333"/>
                </a:solidFill>
                <a:latin typeface="Roboto"/>
                <a:cs typeface="Roboto"/>
              </a:rPr>
              <a:t>(±0.1%)</a:t>
            </a:r>
            <a:endParaRPr sz="1500" dirty="0">
              <a:latin typeface="Roboto"/>
              <a:cs typeface="Roboto"/>
            </a:endParaRPr>
          </a:p>
          <a:p>
            <a:pPr>
              <a:lnSpc>
                <a:spcPct val="100000"/>
              </a:lnSpc>
              <a:spcBef>
                <a:spcPts val="175"/>
              </a:spcBef>
              <a:buClr>
                <a:srgbClr val="00205B"/>
              </a:buClr>
              <a:buFont typeface="Arial"/>
              <a:buChar char="•"/>
            </a:pPr>
            <a:endParaRPr sz="1350" dirty="0">
              <a:latin typeface="Roboto"/>
              <a:cs typeface="Roboto"/>
            </a:endParaRPr>
          </a:p>
          <a:p>
            <a:pPr marL="297815" marR="81915" indent="-285750">
              <a:lnSpc>
                <a:spcPct val="116700"/>
              </a:lnSpc>
              <a:buClr>
                <a:srgbClr val="00205B"/>
              </a:buClr>
              <a:buSzPct val="113333"/>
              <a:buFont typeface="Arial"/>
              <a:buChar char="•"/>
              <a:tabLst>
                <a:tab pos="297815" algn="l"/>
              </a:tabLst>
            </a:pPr>
            <a:r>
              <a:rPr sz="1500" b="1" spc="-70" dirty="0">
                <a:solidFill>
                  <a:srgbClr val="333333"/>
                </a:solidFill>
                <a:latin typeface="Roboto"/>
                <a:cs typeface="Roboto"/>
              </a:rPr>
              <a:t>Additivity</a:t>
            </a:r>
            <a:r>
              <a:rPr sz="1500" b="1" spc="-20" dirty="0">
                <a:solidFill>
                  <a:srgbClr val="333333"/>
                </a:solidFill>
                <a:latin typeface="Roboto"/>
                <a:cs typeface="Roboto"/>
              </a:rPr>
              <a:t> </a:t>
            </a:r>
            <a:r>
              <a:rPr sz="1500" b="1" spc="-70" dirty="0">
                <a:solidFill>
                  <a:srgbClr val="333333"/>
                </a:solidFill>
                <a:latin typeface="Roboto"/>
                <a:cs typeface="Roboto"/>
              </a:rPr>
              <a:t>principle:</a:t>
            </a:r>
            <a:r>
              <a:rPr sz="1500" b="1" spc="-15" dirty="0">
                <a:solidFill>
                  <a:srgbClr val="333333"/>
                </a:solidFill>
                <a:latin typeface="Roboto"/>
                <a:cs typeface="Roboto"/>
              </a:rPr>
              <a:t> </a:t>
            </a:r>
            <a:r>
              <a:rPr sz="1500" spc="-100" dirty="0">
                <a:solidFill>
                  <a:srgbClr val="333333"/>
                </a:solidFill>
                <a:latin typeface="Roboto"/>
                <a:cs typeface="Roboto"/>
              </a:rPr>
              <a:t>Combined</a:t>
            </a:r>
            <a:r>
              <a:rPr sz="1500" spc="-20" dirty="0">
                <a:solidFill>
                  <a:srgbClr val="333333"/>
                </a:solidFill>
                <a:latin typeface="Roboto"/>
                <a:cs typeface="Roboto"/>
              </a:rPr>
              <a:t> </a:t>
            </a:r>
            <a:r>
              <a:rPr sz="1500" spc="-85" dirty="0">
                <a:solidFill>
                  <a:srgbClr val="333333"/>
                </a:solidFill>
                <a:latin typeface="Roboto"/>
                <a:cs typeface="Roboto"/>
              </a:rPr>
              <a:t>response</a:t>
            </a:r>
            <a:r>
              <a:rPr sz="1500" spc="-15" dirty="0">
                <a:solidFill>
                  <a:srgbClr val="333333"/>
                </a:solidFill>
                <a:latin typeface="Roboto"/>
                <a:cs typeface="Roboto"/>
              </a:rPr>
              <a:t> </a:t>
            </a:r>
            <a:r>
              <a:rPr sz="1500" spc="-90" dirty="0">
                <a:solidFill>
                  <a:srgbClr val="333333"/>
                </a:solidFill>
                <a:latin typeface="Roboto"/>
                <a:cs typeface="Roboto"/>
              </a:rPr>
              <a:t>(1V</a:t>
            </a:r>
            <a:r>
              <a:rPr sz="1500" spc="-20" dirty="0">
                <a:solidFill>
                  <a:srgbClr val="333333"/>
                </a:solidFill>
                <a:latin typeface="Roboto"/>
                <a:cs typeface="Roboto"/>
              </a:rPr>
              <a:t> </a:t>
            </a:r>
            <a:r>
              <a:rPr sz="1500" spc="-85" dirty="0">
                <a:solidFill>
                  <a:srgbClr val="333333"/>
                </a:solidFill>
                <a:latin typeface="Roboto"/>
                <a:cs typeface="Roboto"/>
              </a:rPr>
              <a:t>+</a:t>
            </a:r>
            <a:r>
              <a:rPr sz="1500" spc="-15" dirty="0">
                <a:solidFill>
                  <a:srgbClr val="333333"/>
                </a:solidFill>
                <a:latin typeface="Roboto"/>
                <a:cs typeface="Roboto"/>
              </a:rPr>
              <a:t> </a:t>
            </a:r>
            <a:r>
              <a:rPr sz="1500" spc="-90" dirty="0">
                <a:solidFill>
                  <a:srgbClr val="333333"/>
                </a:solidFill>
                <a:latin typeface="Roboto"/>
                <a:cs typeface="Roboto"/>
              </a:rPr>
              <a:t>3V)</a:t>
            </a:r>
            <a:r>
              <a:rPr sz="1500" spc="-15" dirty="0">
                <a:solidFill>
                  <a:srgbClr val="333333"/>
                </a:solidFill>
                <a:latin typeface="Roboto"/>
                <a:cs typeface="Roboto"/>
              </a:rPr>
              <a:t> </a:t>
            </a:r>
            <a:r>
              <a:rPr sz="1500" spc="-65" dirty="0">
                <a:solidFill>
                  <a:srgbClr val="333333"/>
                </a:solidFill>
                <a:latin typeface="Roboto"/>
                <a:cs typeface="Roboto"/>
              </a:rPr>
              <a:t>matches </a:t>
            </a:r>
            <a:r>
              <a:rPr sz="1500" spc="-70" dirty="0">
                <a:solidFill>
                  <a:srgbClr val="333333"/>
                </a:solidFill>
                <a:latin typeface="Roboto"/>
                <a:cs typeface="Roboto"/>
              </a:rPr>
              <a:t>direct</a:t>
            </a:r>
            <a:r>
              <a:rPr sz="1500" spc="-20" dirty="0">
                <a:solidFill>
                  <a:srgbClr val="333333"/>
                </a:solidFill>
                <a:latin typeface="Roboto"/>
                <a:cs typeface="Roboto"/>
              </a:rPr>
              <a:t> </a:t>
            </a:r>
            <a:r>
              <a:rPr sz="1500" spc="-105" dirty="0">
                <a:solidFill>
                  <a:srgbClr val="333333"/>
                </a:solidFill>
                <a:latin typeface="Roboto"/>
                <a:cs typeface="Roboto"/>
              </a:rPr>
              <a:t>4V</a:t>
            </a:r>
            <a:r>
              <a:rPr sz="1500" spc="-20" dirty="0">
                <a:solidFill>
                  <a:srgbClr val="333333"/>
                </a:solidFill>
                <a:latin typeface="Roboto"/>
                <a:cs typeface="Roboto"/>
              </a:rPr>
              <a:t> </a:t>
            </a:r>
            <a:r>
              <a:rPr sz="1500" spc="-80" dirty="0">
                <a:solidFill>
                  <a:srgbClr val="333333"/>
                </a:solidFill>
                <a:latin typeface="Roboto"/>
                <a:cs typeface="Roboto"/>
              </a:rPr>
              <a:t>input</a:t>
            </a:r>
            <a:r>
              <a:rPr sz="1500" spc="-20" dirty="0">
                <a:solidFill>
                  <a:srgbClr val="333333"/>
                </a:solidFill>
                <a:latin typeface="Roboto"/>
                <a:cs typeface="Roboto"/>
              </a:rPr>
              <a:t> </a:t>
            </a:r>
            <a:r>
              <a:rPr sz="1500" spc="-85" dirty="0">
                <a:solidFill>
                  <a:srgbClr val="333333"/>
                </a:solidFill>
                <a:latin typeface="Roboto"/>
                <a:cs typeface="Roboto"/>
              </a:rPr>
              <a:t>to</a:t>
            </a:r>
            <a:r>
              <a:rPr sz="1500" spc="-20" dirty="0">
                <a:solidFill>
                  <a:srgbClr val="333333"/>
                </a:solidFill>
                <a:latin typeface="Roboto"/>
                <a:cs typeface="Roboto"/>
              </a:rPr>
              <a:t> </a:t>
            </a:r>
            <a:r>
              <a:rPr sz="1500" spc="-75" dirty="0">
                <a:solidFill>
                  <a:srgbClr val="333333"/>
                </a:solidFill>
                <a:latin typeface="Roboto"/>
                <a:cs typeface="Roboto"/>
              </a:rPr>
              <a:t>within</a:t>
            </a:r>
            <a:r>
              <a:rPr sz="1500" spc="-20" dirty="0">
                <a:solidFill>
                  <a:srgbClr val="333333"/>
                </a:solidFill>
                <a:latin typeface="Roboto"/>
                <a:cs typeface="Roboto"/>
              </a:rPr>
              <a:t> </a:t>
            </a:r>
            <a:r>
              <a:rPr sz="1500" spc="-75" dirty="0">
                <a:solidFill>
                  <a:srgbClr val="333333"/>
                </a:solidFill>
                <a:latin typeface="Roboto"/>
                <a:cs typeface="Roboto"/>
              </a:rPr>
              <a:t>0.02%,</a:t>
            </a:r>
            <a:r>
              <a:rPr sz="1500" spc="-20" dirty="0">
                <a:solidFill>
                  <a:srgbClr val="333333"/>
                </a:solidFill>
                <a:latin typeface="Roboto"/>
                <a:cs typeface="Roboto"/>
              </a:rPr>
              <a:t> </a:t>
            </a:r>
            <a:r>
              <a:rPr sz="1500" spc="-85" dirty="0">
                <a:solidFill>
                  <a:srgbClr val="333333"/>
                </a:solidFill>
                <a:latin typeface="Roboto"/>
                <a:cs typeface="Roboto"/>
              </a:rPr>
              <a:t>confirming</a:t>
            </a:r>
            <a:r>
              <a:rPr sz="1500" spc="-20" dirty="0">
                <a:solidFill>
                  <a:srgbClr val="333333"/>
                </a:solidFill>
                <a:latin typeface="Roboto"/>
                <a:cs typeface="Roboto"/>
              </a:rPr>
              <a:t> </a:t>
            </a:r>
            <a:r>
              <a:rPr sz="1500" spc="-10" dirty="0">
                <a:solidFill>
                  <a:srgbClr val="333333"/>
                </a:solidFill>
                <a:latin typeface="Roboto"/>
                <a:cs typeface="Roboto"/>
              </a:rPr>
              <a:t>superposition</a:t>
            </a:r>
            <a:endParaRPr lang="de-DE" sz="1500" spc="-10" dirty="0">
              <a:solidFill>
                <a:srgbClr val="333333"/>
              </a:solidFill>
              <a:latin typeface="Roboto"/>
              <a:cs typeface="Roboto"/>
            </a:endParaRPr>
          </a:p>
          <a:p>
            <a:pPr marL="297815" marR="81915" indent="-285750">
              <a:lnSpc>
                <a:spcPct val="116700"/>
              </a:lnSpc>
              <a:buClr>
                <a:srgbClr val="00205B"/>
              </a:buClr>
              <a:buSzPct val="113333"/>
              <a:buFont typeface="Arial"/>
              <a:buChar char="•"/>
              <a:tabLst>
                <a:tab pos="297815" algn="l"/>
              </a:tabLst>
            </a:pPr>
            <a:endParaRPr lang="de-DE" sz="1500" spc="-10" dirty="0">
              <a:solidFill>
                <a:srgbClr val="333333"/>
              </a:solidFill>
              <a:latin typeface="Roboto"/>
              <a:cs typeface="Roboto"/>
            </a:endParaRPr>
          </a:p>
          <a:p>
            <a:pPr marL="297815" marR="81915" indent="-285750">
              <a:lnSpc>
                <a:spcPct val="116700"/>
              </a:lnSpc>
              <a:buClr>
                <a:srgbClr val="00205B"/>
              </a:buClr>
              <a:buSzPct val="113333"/>
              <a:buFont typeface="Arial"/>
              <a:buChar char="•"/>
              <a:tabLst>
                <a:tab pos="297815" algn="l"/>
              </a:tabLst>
            </a:pPr>
            <a:r>
              <a:rPr lang="en-US" sz="1500" b="1" spc="-80" dirty="0">
                <a:solidFill>
                  <a:srgbClr val="333333"/>
                </a:solidFill>
                <a:latin typeface="Roboto"/>
                <a:cs typeface="Roboto"/>
              </a:rPr>
              <a:t>Validation</a:t>
            </a:r>
            <a:r>
              <a:rPr lang="en-US" sz="1500" b="1" spc="-15" dirty="0">
                <a:solidFill>
                  <a:srgbClr val="333333"/>
                </a:solidFill>
                <a:latin typeface="Roboto"/>
                <a:cs typeface="Roboto"/>
              </a:rPr>
              <a:t> </a:t>
            </a:r>
            <a:r>
              <a:rPr lang="en-US" sz="1500" b="1" spc="-90" dirty="0">
                <a:solidFill>
                  <a:srgbClr val="333333"/>
                </a:solidFill>
                <a:latin typeface="Roboto"/>
                <a:cs typeface="Roboto"/>
              </a:rPr>
              <a:t>method:</a:t>
            </a:r>
            <a:r>
              <a:rPr lang="en-US" sz="1500" b="1" spc="-10" dirty="0">
                <a:solidFill>
                  <a:srgbClr val="333333"/>
                </a:solidFill>
                <a:latin typeface="Roboto"/>
                <a:cs typeface="Roboto"/>
              </a:rPr>
              <a:t> </a:t>
            </a:r>
            <a:r>
              <a:rPr lang="en-US" sz="1500" spc="-70" dirty="0">
                <a:solidFill>
                  <a:srgbClr val="333333"/>
                </a:solidFill>
                <a:latin typeface="Roboto"/>
                <a:cs typeface="Roboto"/>
              </a:rPr>
              <a:t>Multiple</a:t>
            </a:r>
            <a:r>
              <a:rPr lang="en-US" sz="1500" spc="-10" dirty="0">
                <a:solidFill>
                  <a:srgbClr val="333333"/>
                </a:solidFill>
                <a:latin typeface="Roboto"/>
                <a:cs typeface="Roboto"/>
              </a:rPr>
              <a:t> </a:t>
            </a:r>
            <a:r>
              <a:rPr lang="en-US" sz="1500" spc="-80" dirty="0">
                <a:solidFill>
                  <a:srgbClr val="333333"/>
                </a:solidFill>
                <a:latin typeface="Roboto"/>
                <a:cs typeface="Roboto"/>
              </a:rPr>
              <a:t>signal</a:t>
            </a:r>
            <a:r>
              <a:rPr lang="en-US" sz="1500" spc="-10" dirty="0">
                <a:solidFill>
                  <a:srgbClr val="333333"/>
                </a:solidFill>
                <a:latin typeface="Roboto"/>
                <a:cs typeface="Roboto"/>
              </a:rPr>
              <a:t> </a:t>
            </a:r>
            <a:r>
              <a:rPr lang="en-US" sz="1500" spc="-80" dirty="0">
                <a:solidFill>
                  <a:srgbClr val="333333"/>
                </a:solidFill>
                <a:latin typeface="Roboto"/>
                <a:cs typeface="Roboto"/>
              </a:rPr>
              <a:t>amplitudes</a:t>
            </a:r>
            <a:r>
              <a:rPr lang="en-US" sz="1500" spc="-15" dirty="0">
                <a:solidFill>
                  <a:srgbClr val="333333"/>
                </a:solidFill>
                <a:latin typeface="Roboto"/>
                <a:cs typeface="Roboto"/>
              </a:rPr>
              <a:t> </a:t>
            </a:r>
            <a:r>
              <a:rPr lang="en-US" sz="1500" spc="-80" dirty="0">
                <a:solidFill>
                  <a:srgbClr val="333333"/>
                </a:solidFill>
                <a:latin typeface="Roboto"/>
                <a:cs typeface="Roboto"/>
              </a:rPr>
              <a:t>tested</a:t>
            </a:r>
            <a:r>
              <a:rPr lang="en-US" sz="1500" spc="-10" dirty="0">
                <a:solidFill>
                  <a:srgbClr val="333333"/>
                </a:solidFill>
                <a:latin typeface="Roboto"/>
                <a:cs typeface="Roboto"/>
              </a:rPr>
              <a:t> </a:t>
            </a:r>
            <a:r>
              <a:rPr lang="en-US" sz="1500" spc="-85" dirty="0">
                <a:solidFill>
                  <a:srgbClr val="333333"/>
                </a:solidFill>
                <a:latin typeface="Roboto"/>
                <a:cs typeface="Roboto"/>
              </a:rPr>
              <a:t>to</a:t>
            </a:r>
            <a:r>
              <a:rPr lang="en-US" sz="1500" spc="-10" dirty="0">
                <a:solidFill>
                  <a:srgbClr val="333333"/>
                </a:solidFill>
                <a:latin typeface="Roboto"/>
                <a:cs typeface="Roboto"/>
              </a:rPr>
              <a:t> </a:t>
            </a:r>
            <a:r>
              <a:rPr lang="en-US" sz="1500" spc="-40" dirty="0">
                <a:solidFill>
                  <a:srgbClr val="333333"/>
                </a:solidFill>
                <a:latin typeface="Roboto"/>
                <a:cs typeface="Roboto"/>
              </a:rPr>
              <a:t>verify </a:t>
            </a:r>
            <a:r>
              <a:rPr lang="en-US" sz="1500" spc="-85" dirty="0">
                <a:solidFill>
                  <a:srgbClr val="333333"/>
                </a:solidFill>
                <a:latin typeface="Roboto"/>
                <a:cs typeface="Roboto"/>
              </a:rPr>
              <a:t>gain</a:t>
            </a:r>
            <a:r>
              <a:rPr lang="en-US" sz="1500" spc="5" dirty="0">
                <a:solidFill>
                  <a:srgbClr val="333333"/>
                </a:solidFill>
                <a:latin typeface="Roboto"/>
                <a:cs typeface="Roboto"/>
              </a:rPr>
              <a:t> </a:t>
            </a:r>
            <a:r>
              <a:rPr lang="en-US" sz="1500" spc="-70" dirty="0">
                <a:solidFill>
                  <a:srgbClr val="333333"/>
                </a:solidFill>
                <a:latin typeface="Roboto"/>
                <a:cs typeface="Roboto"/>
              </a:rPr>
              <a:t>stability</a:t>
            </a:r>
            <a:r>
              <a:rPr lang="en-US" sz="1500" spc="5" dirty="0">
                <a:solidFill>
                  <a:srgbClr val="333333"/>
                </a:solidFill>
                <a:latin typeface="Roboto"/>
                <a:cs typeface="Roboto"/>
              </a:rPr>
              <a:t> </a:t>
            </a:r>
            <a:r>
              <a:rPr lang="en-US" sz="1500" spc="-95" dirty="0">
                <a:solidFill>
                  <a:srgbClr val="333333"/>
                </a:solidFill>
                <a:latin typeface="Roboto"/>
                <a:cs typeface="Roboto"/>
              </a:rPr>
              <a:t>across</a:t>
            </a:r>
            <a:r>
              <a:rPr lang="en-US" sz="1500" spc="10" dirty="0">
                <a:solidFill>
                  <a:srgbClr val="333333"/>
                </a:solidFill>
                <a:latin typeface="Roboto"/>
                <a:cs typeface="Roboto"/>
              </a:rPr>
              <a:t> </a:t>
            </a:r>
            <a:r>
              <a:rPr lang="en-US" sz="1500" spc="-80" dirty="0">
                <a:solidFill>
                  <a:srgbClr val="333333"/>
                </a:solidFill>
                <a:latin typeface="Roboto"/>
                <a:cs typeface="Roboto"/>
              </a:rPr>
              <a:t>operating</a:t>
            </a:r>
            <a:r>
              <a:rPr lang="en-US" sz="1500" spc="5" dirty="0">
                <a:solidFill>
                  <a:srgbClr val="333333"/>
                </a:solidFill>
                <a:latin typeface="Roboto"/>
                <a:cs typeface="Roboto"/>
              </a:rPr>
              <a:t> </a:t>
            </a:r>
            <a:r>
              <a:rPr lang="en-US" sz="1500" spc="-20" dirty="0">
                <a:solidFill>
                  <a:srgbClr val="333333"/>
                </a:solidFill>
                <a:latin typeface="Roboto"/>
                <a:cs typeface="Roboto"/>
              </a:rPr>
              <a:t>range</a:t>
            </a:r>
            <a:endParaRPr lang="en-US" sz="1500" dirty="0">
              <a:latin typeface="Roboto"/>
              <a:cs typeface="Roboto"/>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26" name="Picture 25" descr="A black background with green text&#10;&#10;AI-generated content may be incorrect.">
            <a:extLst>
              <a:ext uri="{FF2B5EF4-FFF2-40B4-BE49-F238E27FC236}">
                <a16:creationId xmlns:a16="http://schemas.microsoft.com/office/drawing/2014/main" id="{DEBE5B24-C2EF-960E-F083-D117C4924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27" name="Slide Number Placeholder 26">
            <a:extLst>
              <a:ext uri="{FF2B5EF4-FFF2-40B4-BE49-F238E27FC236}">
                <a16:creationId xmlns:a16="http://schemas.microsoft.com/office/drawing/2014/main" id="{36FC0B3F-27A6-9E65-87AF-EE7148ADBEE6}"/>
              </a:ext>
            </a:extLst>
          </p:cNvPr>
          <p:cNvSpPr>
            <a:spLocks noGrp="1"/>
          </p:cNvSpPr>
          <p:nvPr>
            <p:ph type="sldNum" sz="quarter" idx="7"/>
          </p:nvPr>
        </p:nvSpPr>
        <p:spPr/>
        <p:txBody>
          <a:bodyPr/>
          <a:lstStyle/>
          <a:p>
            <a:fld id="{B6F15528-21DE-4FAA-801E-634DDDAF4B2B}" type="slidenum">
              <a:rPr lang="fr-FR" smtClean="0"/>
              <a:t>11</a:t>
            </a:fld>
            <a:endParaRPr lang="fr-FR"/>
          </a:p>
        </p:txBody>
      </p:sp>
      <p:pic>
        <p:nvPicPr>
          <p:cNvPr id="15" name="Picture 55">
            <a:extLst>
              <a:ext uri="{FF2B5EF4-FFF2-40B4-BE49-F238E27FC236}">
                <a16:creationId xmlns:a16="http://schemas.microsoft.com/office/drawing/2014/main" id="{F619DE29-B00C-D427-A7E6-FC463E3D96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090" y="4225182"/>
            <a:ext cx="10549646" cy="1641187"/>
          </a:xfrm>
          <a:prstGeom prst="rect">
            <a:avLst/>
          </a:prstGeom>
        </p:spPr>
      </p:pic>
      <p:sp>
        <p:nvSpPr>
          <p:cNvPr id="16" name="Textfeld 15">
            <a:extLst>
              <a:ext uri="{FF2B5EF4-FFF2-40B4-BE49-F238E27FC236}">
                <a16:creationId xmlns:a16="http://schemas.microsoft.com/office/drawing/2014/main" id="{A845DC9C-A6ED-EC1D-2B0E-3AF35955CFA8}"/>
              </a:ext>
            </a:extLst>
          </p:cNvPr>
          <p:cNvSpPr txBox="1"/>
          <p:nvPr/>
        </p:nvSpPr>
        <p:spPr>
          <a:xfrm>
            <a:off x="534219" y="5778831"/>
            <a:ext cx="1837362" cy="246221"/>
          </a:xfrm>
          <a:prstGeom prst="rect">
            <a:avLst/>
          </a:prstGeom>
          <a:noFill/>
        </p:spPr>
        <p:txBody>
          <a:bodyPr wrap="none" rtlCol="0">
            <a:spAutoFit/>
          </a:bodyPr>
          <a:lstStyle/>
          <a:p>
            <a:r>
              <a:rPr lang="de-DE" sz="1000" dirty="0"/>
              <a:t>Table 3: Additivity verification</a:t>
            </a:r>
          </a:p>
        </p:txBody>
      </p:sp>
      <p:pic>
        <p:nvPicPr>
          <p:cNvPr id="10" name="Picture 9">
            <a:extLst>
              <a:ext uri="{FF2B5EF4-FFF2-40B4-BE49-F238E27FC236}">
                <a16:creationId xmlns:a16="http://schemas.microsoft.com/office/drawing/2014/main" id="{4D6FF562-04F8-6E2B-63B8-3F1768A728BF}"/>
              </a:ext>
            </a:extLst>
          </p:cNvPr>
          <p:cNvPicPr>
            <a:picLocks noChangeAspect="1"/>
          </p:cNvPicPr>
          <p:nvPr/>
        </p:nvPicPr>
        <p:blipFill>
          <a:blip r:embed="rId4"/>
          <a:stretch>
            <a:fillRect/>
          </a:stretch>
        </p:blipFill>
        <p:spPr>
          <a:xfrm>
            <a:off x="8610600" y="4797908"/>
            <a:ext cx="1171575" cy="400050"/>
          </a:xfrm>
          <a:prstGeom prst="rect">
            <a:avLst/>
          </a:prstGeom>
        </p:spPr>
      </p:pic>
      <p:pic>
        <p:nvPicPr>
          <p:cNvPr id="11" name="Picture 10">
            <a:extLst>
              <a:ext uri="{FF2B5EF4-FFF2-40B4-BE49-F238E27FC236}">
                <a16:creationId xmlns:a16="http://schemas.microsoft.com/office/drawing/2014/main" id="{954B385F-AACF-D2B5-D80F-D6697B4594C4}"/>
              </a:ext>
            </a:extLst>
          </p:cNvPr>
          <p:cNvPicPr>
            <a:picLocks noChangeAspect="1"/>
          </p:cNvPicPr>
          <p:nvPr/>
        </p:nvPicPr>
        <p:blipFill>
          <a:blip r:embed="rId5"/>
          <a:stretch>
            <a:fillRect/>
          </a:stretch>
        </p:blipFill>
        <p:spPr>
          <a:xfrm>
            <a:off x="9819046" y="4807433"/>
            <a:ext cx="1162050" cy="390525"/>
          </a:xfrm>
          <a:prstGeom prst="rect">
            <a:avLst/>
          </a:prstGeom>
        </p:spPr>
      </p:pic>
      <p:pic>
        <p:nvPicPr>
          <p:cNvPr id="12" name="Picture 11">
            <a:extLst>
              <a:ext uri="{FF2B5EF4-FFF2-40B4-BE49-F238E27FC236}">
                <a16:creationId xmlns:a16="http://schemas.microsoft.com/office/drawing/2014/main" id="{361624F0-C358-89D4-1431-5B323BB2CC19}"/>
              </a:ext>
            </a:extLst>
          </p:cNvPr>
          <p:cNvPicPr>
            <a:picLocks noChangeAspect="1"/>
          </p:cNvPicPr>
          <p:nvPr/>
        </p:nvPicPr>
        <p:blipFill>
          <a:blip r:embed="rId6"/>
          <a:stretch>
            <a:fillRect/>
          </a:stretch>
        </p:blipFill>
        <p:spPr>
          <a:xfrm>
            <a:off x="8554707" y="5282718"/>
            <a:ext cx="1171575" cy="400050"/>
          </a:xfrm>
          <a:prstGeom prst="rect">
            <a:avLst/>
          </a:prstGeom>
        </p:spPr>
      </p:pic>
      <p:pic>
        <p:nvPicPr>
          <p:cNvPr id="13" name="Picture 12">
            <a:extLst>
              <a:ext uri="{FF2B5EF4-FFF2-40B4-BE49-F238E27FC236}">
                <a16:creationId xmlns:a16="http://schemas.microsoft.com/office/drawing/2014/main" id="{01DA0AF7-1A37-0438-DE25-8B64F0FB0013}"/>
              </a:ext>
            </a:extLst>
          </p:cNvPr>
          <p:cNvPicPr>
            <a:picLocks noChangeAspect="1"/>
          </p:cNvPicPr>
          <p:nvPr/>
        </p:nvPicPr>
        <p:blipFill>
          <a:blip r:embed="rId7"/>
          <a:stretch>
            <a:fillRect/>
          </a:stretch>
        </p:blipFill>
        <p:spPr>
          <a:xfrm>
            <a:off x="9886766" y="5282718"/>
            <a:ext cx="1162050" cy="3905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3970" rIns="0" bIns="0" rtlCol="0">
            <a:spAutoFit/>
          </a:bodyPr>
          <a:lstStyle/>
          <a:p>
            <a:pPr marL="12700">
              <a:lnSpc>
                <a:spcPct val="100000"/>
              </a:lnSpc>
              <a:spcBef>
                <a:spcPts val="110"/>
              </a:spcBef>
            </a:pPr>
            <a:r>
              <a:rPr sz="2950" spc="-180" dirty="0"/>
              <a:t>STM32</a:t>
            </a:r>
            <a:r>
              <a:rPr sz="2950" spc="-30" dirty="0"/>
              <a:t> </a:t>
            </a:r>
            <a:r>
              <a:rPr sz="2950" spc="-114" dirty="0"/>
              <a:t>Integration</a:t>
            </a:r>
            <a:endParaRPr sz="2950"/>
          </a:p>
        </p:txBody>
      </p:sp>
      <p:sp>
        <p:nvSpPr>
          <p:cNvPr id="5" name="object 5"/>
          <p:cNvSpPr txBox="1">
            <a:spLocks noGrp="1"/>
          </p:cNvSpPr>
          <p:nvPr>
            <p:ph type="body" idx="1"/>
          </p:nvPr>
        </p:nvSpPr>
        <p:spPr>
          <a:xfrm>
            <a:off x="558800" y="1349422"/>
            <a:ext cx="10071735" cy="3082382"/>
          </a:xfrm>
          <a:prstGeom prst="rect">
            <a:avLst/>
          </a:prstGeom>
        </p:spPr>
        <p:txBody>
          <a:bodyPr vert="horz" wrap="square" lIns="0" tIns="12700" rIns="0" bIns="0" rtlCol="0">
            <a:spAutoFit/>
          </a:bodyPr>
          <a:lstStyle/>
          <a:p>
            <a:pPr marL="297815" marR="392430" indent="-285750">
              <a:lnSpc>
                <a:spcPct val="116700"/>
              </a:lnSpc>
              <a:spcBef>
                <a:spcPts val="100"/>
              </a:spcBef>
              <a:buClr>
                <a:srgbClr val="00205B"/>
              </a:buClr>
              <a:buSzPct val="113333"/>
              <a:buFont typeface="Arial"/>
              <a:buChar char="•"/>
              <a:tabLst>
                <a:tab pos="297815" algn="l"/>
              </a:tabLst>
            </a:pPr>
            <a:r>
              <a:rPr spc="-90" dirty="0"/>
              <a:t>Dual</a:t>
            </a:r>
            <a:r>
              <a:rPr spc="-5" dirty="0"/>
              <a:t> </a:t>
            </a:r>
            <a:r>
              <a:rPr spc="-85" dirty="0"/>
              <a:t>synchronized</a:t>
            </a:r>
            <a:r>
              <a:rPr spc="-5" dirty="0"/>
              <a:t> </a:t>
            </a:r>
            <a:r>
              <a:rPr spc="-105" dirty="0"/>
              <a:t>ADCs</a:t>
            </a:r>
            <a:r>
              <a:rPr dirty="0"/>
              <a:t> </a:t>
            </a:r>
            <a:r>
              <a:rPr spc="-95" dirty="0"/>
              <a:t>sample</a:t>
            </a:r>
            <a:r>
              <a:rPr spc="-5" dirty="0"/>
              <a:t> </a:t>
            </a:r>
            <a:r>
              <a:rPr spc="-80" dirty="0"/>
              <a:t>voltage/current</a:t>
            </a:r>
            <a:r>
              <a:rPr dirty="0"/>
              <a:t> </a:t>
            </a:r>
            <a:r>
              <a:rPr spc="-90" dirty="0"/>
              <a:t>channels</a:t>
            </a:r>
            <a:r>
              <a:rPr spc="-5" dirty="0"/>
              <a:t> </a:t>
            </a:r>
            <a:r>
              <a:rPr spc="-85" dirty="0"/>
              <a:t>simultaneously,</a:t>
            </a:r>
            <a:r>
              <a:rPr dirty="0"/>
              <a:t> </a:t>
            </a:r>
            <a:r>
              <a:rPr spc="-80" dirty="0"/>
              <a:t>buffered</a:t>
            </a:r>
            <a:r>
              <a:rPr spc="-5" dirty="0"/>
              <a:t> </a:t>
            </a:r>
            <a:r>
              <a:rPr spc="-70" dirty="0"/>
              <a:t>via</a:t>
            </a:r>
            <a:r>
              <a:rPr dirty="0"/>
              <a:t> </a:t>
            </a:r>
            <a:r>
              <a:rPr spc="-114" dirty="0"/>
              <a:t>DMA</a:t>
            </a:r>
            <a:r>
              <a:rPr spc="-5" dirty="0"/>
              <a:t> </a:t>
            </a:r>
            <a:r>
              <a:rPr spc="-85" dirty="0"/>
              <a:t>to</a:t>
            </a:r>
            <a:r>
              <a:rPr dirty="0"/>
              <a:t> </a:t>
            </a:r>
            <a:r>
              <a:rPr spc="-85" dirty="0"/>
              <a:t>minimize</a:t>
            </a:r>
            <a:r>
              <a:rPr spc="-5" dirty="0"/>
              <a:t> </a:t>
            </a:r>
            <a:r>
              <a:rPr spc="-105" dirty="0"/>
              <a:t>CPU</a:t>
            </a:r>
            <a:r>
              <a:rPr spc="-5" dirty="0"/>
              <a:t> </a:t>
            </a:r>
            <a:r>
              <a:rPr spc="-85" dirty="0"/>
              <a:t>overhead</a:t>
            </a:r>
            <a:r>
              <a:rPr dirty="0"/>
              <a:t> </a:t>
            </a:r>
            <a:r>
              <a:rPr spc="-25" dirty="0"/>
              <a:t>and </a:t>
            </a:r>
            <a:r>
              <a:rPr spc="-80" dirty="0"/>
              <a:t>maintain</a:t>
            </a:r>
            <a:r>
              <a:rPr spc="-5" dirty="0"/>
              <a:t> </a:t>
            </a:r>
            <a:r>
              <a:rPr spc="-70" dirty="0"/>
              <a:t>real-</a:t>
            </a:r>
            <a:r>
              <a:rPr spc="-85" dirty="0"/>
              <a:t>time</a:t>
            </a:r>
            <a:r>
              <a:rPr spc="-5" dirty="0"/>
              <a:t> </a:t>
            </a:r>
            <a:r>
              <a:rPr spc="-10" dirty="0"/>
              <a:t>performance</a:t>
            </a:r>
          </a:p>
          <a:p>
            <a:pPr>
              <a:lnSpc>
                <a:spcPct val="100000"/>
              </a:lnSpc>
              <a:spcBef>
                <a:spcPts val="175"/>
              </a:spcBef>
              <a:buClr>
                <a:srgbClr val="00205B"/>
              </a:buClr>
              <a:buFont typeface="Arial"/>
              <a:buChar char="•"/>
            </a:pPr>
            <a:endParaRPr sz="1350" dirty="0"/>
          </a:p>
          <a:p>
            <a:pPr marL="297815" marR="5080" indent="-285750">
              <a:lnSpc>
                <a:spcPct val="116700"/>
              </a:lnSpc>
              <a:buClr>
                <a:srgbClr val="00205B"/>
              </a:buClr>
              <a:buSzPct val="113333"/>
              <a:buFont typeface="Arial"/>
              <a:buChar char="•"/>
              <a:tabLst>
                <a:tab pos="297815" algn="l"/>
              </a:tabLst>
            </a:pPr>
            <a:r>
              <a:rPr spc="-114" dirty="0"/>
              <a:t>DAC</a:t>
            </a:r>
            <a:r>
              <a:rPr spc="-5" dirty="0"/>
              <a:t> </a:t>
            </a:r>
            <a:r>
              <a:rPr spc="-85" dirty="0"/>
              <a:t>generates</a:t>
            </a:r>
            <a:r>
              <a:rPr spc="-5" dirty="0"/>
              <a:t> </a:t>
            </a:r>
            <a:r>
              <a:rPr spc="-85" dirty="0"/>
              <a:t>precise</a:t>
            </a:r>
            <a:r>
              <a:rPr spc="-5" dirty="0"/>
              <a:t> </a:t>
            </a:r>
            <a:r>
              <a:rPr spc="-80" dirty="0"/>
              <a:t>sine</a:t>
            </a:r>
            <a:r>
              <a:rPr dirty="0"/>
              <a:t> </a:t>
            </a:r>
            <a:r>
              <a:rPr spc="-90" dirty="0"/>
              <a:t>waveforms</a:t>
            </a:r>
            <a:r>
              <a:rPr spc="-5" dirty="0"/>
              <a:t> </a:t>
            </a:r>
            <a:r>
              <a:rPr spc="-85" dirty="0"/>
              <a:t>using</a:t>
            </a:r>
            <a:r>
              <a:rPr spc="-5" dirty="0"/>
              <a:t> </a:t>
            </a:r>
            <a:r>
              <a:rPr spc="-75" dirty="0"/>
              <a:t>timer-triggered</a:t>
            </a:r>
            <a:r>
              <a:rPr dirty="0"/>
              <a:t> </a:t>
            </a:r>
            <a:r>
              <a:rPr spc="-114" dirty="0"/>
              <a:t>DMA</a:t>
            </a:r>
            <a:r>
              <a:rPr spc="-5" dirty="0"/>
              <a:t> </a:t>
            </a:r>
            <a:r>
              <a:rPr spc="-95" dirty="0"/>
              <a:t>from</a:t>
            </a:r>
            <a:r>
              <a:rPr spc="-5" dirty="0"/>
              <a:t> </a:t>
            </a:r>
            <a:r>
              <a:rPr spc="-80" dirty="0"/>
              <a:t>look-</a:t>
            </a:r>
            <a:r>
              <a:rPr spc="-100" dirty="0"/>
              <a:t>up</a:t>
            </a:r>
            <a:r>
              <a:rPr dirty="0"/>
              <a:t> </a:t>
            </a:r>
            <a:r>
              <a:rPr spc="-80" dirty="0"/>
              <a:t>tables</a:t>
            </a:r>
            <a:r>
              <a:rPr spc="-5" dirty="0"/>
              <a:t> </a:t>
            </a:r>
            <a:r>
              <a:rPr spc="-90" dirty="0"/>
              <a:t>(LUTs),</a:t>
            </a:r>
            <a:r>
              <a:rPr spc="-5" dirty="0"/>
              <a:t> </a:t>
            </a:r>
            <a:r>
              <a:rPr spc="-85" dirty="0"/>
              <a:t>enabling</a:t>
            </a:r>
            <a:r>
              <a:rPr dirty="0"/>
              <a:t> </a:t>
            </a:r>
            <a:r>
              <a:rPr spc="-95" dirty="0"/>
              <a:t>programmable</a:t>
            </a:r>
            <a:r>
              <a:rPr spc="-5" dirty="0"/>
              <a:t> </a:t>
            </a:r>
            <a:r>
              <a:rPr spc="-20" dirty="0"/>
              <a:t>excitation </a:t>
            </a:r>
            <a:r>
              <a:rPr spc="-80" dirty="0"/>
              <a:t>frequencies</a:t>
            </a:r>
            <a:r>
              <a:rPr spc="-5" dirty="0"/>
              <a:t> </a:t>
            </a:r>
            <a:r>
              <a:rPr spc="-100" dirty="0"/>
              <a:t>and</a:t>
            </a:r>
            <a:r>
              <a:rPr spc="-5" dirty="0"/>
              <a:t> </a:t>
            </a:r>
            <a:r>
              <a:rPr spc="-10" dirty="0"/>
              <a:t>amplitudes</a:t>
            </a:r>
          </a:p>
          <a:p>
            <a:pPr>
              <a:lnSpc>
                <a:spcPct val="100000"/>
              </a:lnSpc>
              <a:spcBef>
                <a:spcPts val="180"/>
              </a:spcBef>
              <a:buClr>
                <a:srgbClr val="00205B"/>
              </a:buClr>
              <a:buFont typeface="Arial"/>
              <a:buChar char="•"/>
            </a:pPr>
            <a:endParaRPr sz="1350" dirty="0"/>
          </a:p>
          <a:p>
            <a:pPr marL="297815" marR="372110" indent="-285750">
              <a:lnSpc>
                <a:spcPct val="116700"/>
              </a:lnSpc>
              <a:buClr>
                <a:srgbClr val="00205B"/>
              </a:buClr>
              <a:buSzPct val="113333"/>
              <a:buFont typeface="Arial"/>
              <a:buChar char="•"/>
              <a:tabLst>
                <a:tab pos="297815" algn="l"/>
              </a:tabLst>
            </a:pPr>
            <a:r>
              <a:rPr spc="-80" dirty="0"/>
              <a:t>High-</a:t>
            </a:r>
            <a:r>
              <a:rPr spc="-95" dirty="0"/>
              <a:t>speed</a:t>
            </a:r>
            <a:r>
              <a:rPr spc="-5" dirty="0"/>
              <a:t> </a:t>
            </a:r>
            <a:r>
              <a:rPr spc="-95" dirty="0"/>
              <a:t>UART/SPI</a:t>
            </a:r>
            <a:r>
              <a:rPr spc="-5" dirty="0"/>
              <a:t> </a:t>
            </a:r>
            <a:r>
              <a:rPr spc="-90" dirty="0"/>
              <a:t>communication</a:t>
            </a:r>
            <a:r>
              <a:rPr dirty="0"/>
              <a:t> </a:t>
            </a:r>
            <a:r>
              <a:rPr spc="-95" dirty="0"/>
              <a:t>streams</a:t>
            </a:r>
            <a:r>
              <a:rPr spc="-5" dirty="0"/>
              <a:t> </a:t>
            </a:r>
            <a:r>
              <a:rPr spc="-90" dirty="0"/>
              <a:t>data</a:t>
            </a:r>
            <a:r>
              <a:rPr spc="-5" dirty="0"/>
              <a:t> </a:t>
            </a:r>
            <a:r>
              <a:rPr spc="-85" dirty="0"/>
              <a:t>packets</a:t>
            </a:r>
            <a:r>
              <a:rPr dirty="0"/>
              <a:t> </a:t>
            </a:r>
            <a:r>
              <a:rPr spc="-85" dirty="0"/>
              <a:t>to</a:t>
            </a:r>
            <a:r>
              <a:rPr spc="-5" dirty="0"/>
              <a:t> </a:t>
            </a:r>
            <a:r>
              <a:rPr spc="-80" dirty="0"/>
              <a:t>Raspberry</a:t>
            </a:r>
            <a:r>
              <a:rPr spc="-5" dirty="0"/>
              <a:t> </a:t>
            </a:r>
            <a:r>
              <a:rPr spc="-75" dirty="0"/>
              <a:t>Pi</a:t>
            </a:r>
            <a:r>
              <a:rPr dirty="0"/>
              <a:t> </a:t>
            </a:r>
            <a:r>
              <a:rPr spc="-70" dirty="0"/>
              <a:t>for</a:t>
            </a:r>
            <a:r>
              <a:rPr spc="-5" dirty="0"/>
              <a:t> </a:t>
            </a:r>
            <a:r>
              <a:rPr spc="-70" dirty="0"/>
              <a:t>visualization,</a:t>
            </a:r>
            <a:r>
              <a:rPr spc="-5" dirty="0"/>
              <a:t> </a:t>
            </a:r>
            <a:r>
              <a:rPr spc="-70" dirty="0"/>
              <a:t>with</a:t>
            </a:r>
            <a:r>
              <a:rPr dirty="0"/>
              <a:t> </a:t>
            </a:r>
            <a:r>
              <a:rPr spc="-90" dirty="0"/>
              <a:t>robust</a:t>
            </a:r>
            <a:r>
              <a:rPr spc="-5" dirty="0"/>
              <a:t> </a:t>
            </a:r>
            <a:r>
              <a:rPr spc="-80" dirty="0"/>
              <a:t>error</a:t>
            </a:r>
            <a:r>
              <a:rPr spc="-5" dirty="0"/>
              <a:t> </a:t>
            </a:r>
            <a:r>
              <a:rPr spc="-85" dirty="0"/>
              <a:t>handling</a:t>
            </a:r>
            <a:r>
              <a:rPr dirty="0"/>
              <a:t> </a:t>
            </a:r>
            <a:r>
              <a:rPr spc="-25" dirty="0"/>
              <a:t>and </a:t>
            </a:r>
            <a:r>
              <a:rPr spc="-100" dirty="0"/>
              <a:t>compact</a:t>
            </a:r>
            <a:r>
              <a:rPr spc="15" dirty="0"/>
              <a:t> </a:t>
            </a:r>
            <a:r>
              <a:rPr spc="-80" dirty="0"/>
              <a:t>binary</a:t>
            </a:r>
            <a:r>
              <a:rPr spc="15" dirty="0"/>
              <a:t> </a:t>
            </a:r>
            <a:r>
              <a:rPr spc="-10" dirty="0"/>
              <a:t>encoding</a:t>
            </a:r>
          </a:p>
          <a:p>
            <a:pPr>
              <a:lnSpc>
                <a:spcPct val="100000"/>
              </a:lnSpc>
              <a:spcBef>
                <a:spcPts val="480"/>
              </a:spcBef>
              <a:buClr>
                <a:srgbClr val="00205B"/>
              </a:buClr>
              <a:buFont typeface="Arial"/>
              <a:buChar char="•"/>
            </a:pPr>
            <a:endParaRPr sz="1350" dirty="0"/>
          </a:p>
          <a:p>
            <a:pPr marL="297815" indent="-285115">
              <a:lnSpc>
                <a:spcPct val="100000"/>
              </a:lnSpc>
              <a:buClr>
                <a:srgbClr val="00205B"/>
              </a:buClr>
              <a:buSzPct val="113333"/>
              <a:buFont typeface="Arial"/>
              <a:buChar char="•"/>
              <a:tabLst>
                <a:tab pos="297815" algn="l"/>
              </a:tabLst>
            </a:pPr>
            <a:r>
              <a:rPr spc="-95" dirty="0"/>
              <a:t>System</a:t>
            </a:r>
            <a:r>
              <a:rPr spc="-10" dirty="0"/>
              <a:t> </a:t>
            </a:r>
            <a:r>
              <a:rPr spc="-85" dirty="0"/>
              <a:t>configured</a:t>
            </a:r>
            <a:r>
              <a:rPr spc="-5" dirty="0"/>
              <a:t> </a:t>
            </a:r>
            <a:r>
              <a:rPr spc="-85" dirty="0"/>
              <a:t>using</a:t>
            </a:r>
            <a:r>
              <a:rPr spc="-5" dirty="0"/>
              <a:t> </a:t>
            </a:r>
            <a:r>
              <a:rPr spc="-95" dirty="0"/>
              <a:t>STM32CubeIDE</a:t>
            </a:r>
            <a:r>
              <a:rPr spc="-10" dirty="0"/>
              <a:t> </a:t>
            </a:r>
            <a:r>
              <a:rPr spc="-70" dirty="0"/>
              <a:t>with</a:t>
            </a:r>
            <a:r>
              <a:rPr spc="-5" dirty="0"/>
              <a:t> </a:t>
            </a:r>
            <a:r>
              <a:rPr spc="-135" dirty="0"/>
              <a:t>BSP,</a:t>
            </a:r>
            <a:r>
              <a:rPr spc="-5" dirty="0"/>
              <a:t> </a:t>
            </a:r>
            <a:r>
              <a:rPr spc="-100" dirty="0"/>
              <a:t>HAL</a:t>
            </a:r>
            <a:r>
              <a:rPr spc="-10" dirty="0"/>
              <a:t> </a:t>
            </a:r>
            <a:r>
              <a:rPr spc="-100" dirty="0"/>
              <a:t>and</a:t>
            </a:r>
            <a:r>
              <a:rPr spc="-5" dirty="0"/>
              <a:t> </a:t>
            </a:r>
            <a:r>
              <a:rPr spc="-95" dirty="0"/>
              <a:t>CMSIS</a:t>
            </a:r>
            <a:r>
              <a:rPr spc="-5" dirty="0"/>
              <a:t> </a:t>
            </a:r>
            <a:r>
              <a:rPr spc="-70" dirty="0"/>
              <a:t>libraries</a:t>
            </a:r>
            <a:r>
              <a:rPr spc="-5" dirty="0"/>
              <a:t> </a:t>
            </a:r>
            <a:r>
              <a:rPr spc="-70" dirty="0"/>
              <a:t>for</a:t>
            </a:r>
            <a:r>
              <a:rPr spc="-10" dirty="0"/>
              <a:t> </a:t>
            </a:r>
            <a:r>
              <a:rPr spc="-95" dirty="0"/>
              <a:t>hardware</a:t>
            </a:r>
            <a:r>
              <a:rPr spc="-5" dirty="0"/>
              <a:t> </a:t>
            </a:r>
            <a:r>
              <a:rPr spc="-80" dirty="0"/>
              <a:t>abstraction</a:t>
            </a:r>
            <a:r>
              <a:rPr spc="-5" dirty="0"/>
              <a:t> </a:t>
            </a:r>
            <a:r>
              <a:rPr spc="-100" dirty="0"/>
              <a:t>and</a:t>
            </a:r>
            <a:r>
              <a:rPr spc="-10" dirty="0"/>
              <a:t> </a:t>
            </a:r>
            <a:r>
              <a:rPr spc="-85" dirty="0"/>
              <a:t>platform</a:t>
            </a:r>
            <a:r>
              <a:rPr spc="-5" dirty="0"/>
              <a:t> </a:t>
            </a:r>
            <a:r>
              <a:rPr spc="-10" dirty="0"/>
              <a:t>portability</a:t>
            </a:r>
          </a:p>
          <a:p>
            <a:pPr>
              <a:lnSpc>
                <a:spcPct val="100000"/>
              </a:lnSpc>
            </a:pPr>
            <a:endParaRPr sz="1350" dirty="0"/>
          </a:p>
          <a:p>
            <a:pPr>
              <a:lnSpc>
                <a:spcPct val="100000"/>
              </a:lnSpc>
              <a:spcBef>
                <a:spcPts val="484"/>
              </a:spcBef>
            </a:pPr>
            <a:endParaRPr sz="1350" dirty="0"/>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4" name="Picture 13" descr="A black background with green text&#10;&#10;AI-generated content may be incorrect.">
            <a:extLst>
              <a:ext uri="{FF2B5EF4-FFF2-40B4-BE49-F238E27FC236}">
                <a16:creationId xmlns:a16="http://schemas.microsoft.com/office/drawing/2014/main" id="{BD5E80D5-68E2-04BA-A085-D91FF5BA61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5" name="Slide Number Placeholder 14">
            <a:extLst>
              <a:ext uri="{FF2B5EF4-FFF2-40B4-BE49-F238E27FC236}">
                <a16:creationId xmlns:a16="http://schemas.microsoft.com/office/drawing/2014/main" id="{E0788553-18A7-D563-DC3C-28AA7C4F8183}"/>
              </a:ext>
            </a:extLst>
          </p:cNvPr>
          <p:cNvSpPr>
            <a:spLocks noGrp="1"/>
          </p:cNvSpPr>
          <p:nvPr>
            <p:ph type="sldNum" sz="quarter" idx="7"/>
          </p:nvPr>
        </p:nvSpPr>
        <p:spPr/>
        <p:txBody>
          <a:bodyPr/>
          <a:lstStyle/>
          <a:p>
            <a:fld id="{B6F15528-21DE-4FAA-801E-634DDDAF4B2B}" type="slidenum">
              <a:rPr lang="fr-FR" smtClean="0"/>
              <a:t>12</a:t>
            </a:fld>
            <a:endParaRPr lang="fr-FR"/>
          </a:p>
        </p:txBody>
      </p:sp>
      <p:pic>
        <p:nvPicPr>
          <p:cNvPr id="6" name="Picture 5">
            <a:extLst>
              <a:ext uri="{FF2B5EF4-FFF2-40B4-BE49-F238E27FC236}">
                <a16:creationId xmlns:a16="http://schemas.microsoft.com/office/drawing/2014/main" id="{36AA5E04-7882-1970-D469-5239E092D168}"/>
              </a:ext>
            </a:extLst>
          </p:cNvPr>
          <p:cNvPicPr>
            <a:picLocks noChangeAspect="1"/>
          </p:cNvPicPr>
          <p:nvPr/>
        </p:nvPicPr>
        <p:blipFill>
          <a:blip r:embed="rId3"/>
          <a:stretch>
            <a:fillRect/>
          </a:stretch>
        </p:blipFill>
        <p:spPr>
          <a:xfrm>
            <a:off x="558800" y="4036176"/>
            <a:ext cx="2438400" cy="2409073"/>
          </a:xfrm>
          <a:prstGeom prst="rect">
            <a:avLst/>
          </a:prstGeom>
        </p:spPr>
      </p:pic>
      <p:pic>
        <p:nvPicPr>
          <p:cNvPr id="7" name="Picture 6">
            <a:extLst>
              <a:ext uri="{FF2B5EF4-FFF2-40B4-BE49-F238E27FC236}">
                <a16:creationId xmlns:a16="http://schemas.microsoft.com/office/drawing/2014/main" id="{0A9E0AB4-8482-07F3-8908-233C9A3178F2}"/>
              </a:ext>
            </a:extLst>
          </p:cNvPr>
          <p:cNvPicPr>
            <a:picLocks noChangeAspect="1"/>
          </p:cNvPicPr>
          <p:nvPr/>
        </p:nvPicPr>
        <p:blipFill>
          <a:blip r:embed="rId4"/>
          <a:stretch>
            <a:fillRect/>
          </a:stretch>
        </p:blipFill>
        <p:spPr>
          <a:xfrm>
            <a:off x="2992887" y="4577103"/>
            <a:ext cx="7233086" cy="1264668"/>
          </a:xfrm>
          <a:prstGeom prst="rect">
            <a:avLst/>
          </a:prstGeom>
        </p:spPr>
      </p:pic>
      <p:sp>
        <p:nvSpPr>
          <p:cNvPr id="8" name="TextBox 7">
            <a:extLst>
              <a:ext uri="{FF2B5EF4-FFF2-40B4-BE49-F238E27FC236}">
                <a16:creationId xmlns:a16="http://schemas.microsoft.com/office/drawing/2014/main" id="{2B606FA3-95FF-42D2-11CC-79FD8CCB67C1}"/>
              </a:ext>
            </a:extLst>
          </p:cNvPr>
          <p:cNvSpPr txBox="1"/>
          <p:nvPr/>
        </p:nvSpPr>
        <p:spPr>
          <a:xfrm>
            <a:off x="914400" y="6377940"/>
            <a:ext cx="1828800" cy="261610"/>
          </a:xfrm>
          <a:prstGeom prst="rect">
            <a:avLst/>
          </a:prstGeom>
          <a:noFill/>
        </p:spPr>
        <p:txBody>
          <a:bodyPr wrap="square" rtlCol="0">
            <a:spAutoFit/>
          </a:bodyPr>
          <a:lstStyle/>
          <a:p>
            <a:r>
              <a:rPr lang="fr-FR" sz="1100" dirty="0"/>
              <a:t>Figure: 10 </a:t>
            </a:r>
            <a:r>
              <a:rPr lang="fr-FR" sz="1100" dirty="0" err="1"/>
              <a:t>stm</a:t>
            </a:r>
            <a:r>
              <a:rPr lang="fr-FR" sz="1100" dirty="0"/>
              <a:t> 32 </a:t>
            </a:r>
          </a:p>
        </p:txBody>
      </p:sp>
      <p:sp>
        <p:nvSpPr>
          <p:cNvPr id="9" name="TextBox 8">
            <a:extLst>
              <a:ext uri="{FF2B5EF4-FFF2-40B4-BE49-F238E27FC236}">
                <a16:creationId xmlns:a16="http://schemas.microsoft.com/office/drawing/2014/main" id="{5A6D457D-2D5E-551A-FA6C-38C3018A29A3}"/>
              </a:ext>
            </a:extLst>
          </p:cNvPr>
          <p:cNvSpPr txBox="1"/>
          <p:nvPr/>
        </p:nvSpPr>
        <p:spPr>
          <a:xfrm>
            <a:off x="4267200" y="6019006"/>
            <a:ext cx="3657600" cy="261610"/>
          </a:xfrm>
          <a:prstGeom prst="rect">
            <a:avLst/>
          </a:prstGeom>
          <a:noFill/>
        </p:spPr>
        <p:txBody>
          <a:bodyPr wrap="square" rtlCol="0">
            <a:spAutoFit/>
          </a:bodyPr>
          <a:lstStyle/>
          <a:p>
            <a:r>
              <a:rPr lang="fr-FR" sz="1100" dirty="0"/>
              <a:t>Figure 11 : </a:t>
            </a:r>
            <a:r>
              <a:rPr lang="fr-FR" sz="1100" dirty="0" err="1"/>
              <a:t>stm</a:t>
            </a:r>
            <a:r>
              <a:rPr lang="fr-FR" sz="1100" dirty="0"/>
              <a:t> 32 </a:t>
            </a:r>
            <a:r>
              <a:rPr lang="fr-FR" sz="1100" dirty="0" err="1"/>
              <a:t>integration</a:t>
            </a:r>
            <a:r>
              <a:rPr lang="fr-FR" sz="1100" dirty="0"/>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spc="-165" dirty="0"/>
              <a:t>Raspberry</a:t>
            </a:r>
            <a:r>
              <a:rPr sz="3000" spc="-50" dirty="0"/>
              <a:t> </a:t>
            </a:r>
            <a:r>
              <a:rPr sz="3000" spc="-145" dirty="0"/>
              <a:t>Pi</a:t>
            </a:r>
            <a:r>
              <a:rPr sz="3000" spc="-50" dirty="0"/>
              <a:t> </a:t>
            </a:r>
            <a:r>
              <a:rPr sz="3000" spc="-135" dirty="0"/>
              <a:t>Visualization</a:t>
            </a:r>
            <a:endParaRPr sz="3000"/>
          </a:p>
        </p:txBody>
      </p:sp>
      <p:sp>
        <p:nvSpPr>
          <p:cNvPr id="3" name="object 3"/>
          <p:cNvSpPr/>
          <p:nvPr/>
        </p:nvSpPr>
        <p:spPr>
          <a:xfrm>
            <a:off x="5810237" y="1400174"/>
            <a:ext cx="5048250" cy="2857500"/>
          </a:xfrm>
          <a:custGeom>
            <a:avLst/>
            <a:gdLst/>
            <a:ahLst/>
            <a:cxnLst/>
            <a:rect l="l" t="t" r="r" b="b"/>
            <a:pathLst>
              <a:path w="5048250" h="2857500">
                <a:moveTo>
                  <a:pt x="19050" y="2682227"/>
                </a:moveTo>
                <a:lnTo>
                  <a:pt x="0" y="2682227"/>
                </a:lnTo>
                <a:lnTo>
                  <a:pt x="0" y="2739377"/>
                </a:lnTo>
                <a:lnTo>
                  <a:pt x="19050" y="2739377"/>
                </a:lnTo>
                <a:lnTo>
                  <a:pt x="19050" y="2682227"/>
                </a:lnTo>
                <a:close/>
              </a:path>
              <a:path w="5048250" h="2857500">
                <a:moveTo>
                  <a:pt x="19050" y="2587028"/>
                </a:moveTo>
                <a:lnTo>
                  <a:pt x="0" y="2587028"/>
                </a:lnTo>
                <a:lnTo>
                  <a:pt x="0" y="2644178"/>
                </a:lnTo>
                <a:lnTo>
                  <a:pt x="19050" y="2644178"/>
                </a:lnTo>
                <a:lnTo>
                  <a:pt x="19050" y="2587028"/>
                </a:lnTo>
                <a:close/>
              </a:path>
              <a:path w="5048250" h="2857500">
                <a:moveTo>
                  <a:pt x="19050" y="2491841"/>
                </a:moveTo>
                <a:lnTo>
                  <a:pt x="0" y="2491841"/>
                </a:lnTo>
                <a:lnTo>
                  <a:pt x="0" y="2548991"/>
                </a:lnTo>
                <a:lnTo>
                  <a:pt x="19050" y="2548991"/>
                </a:lnTo>
                <a:lnTo>
                  <a:pt x="19050" y="2491841"/>
                </a:lnTo>
                <a:close/>
              </a:path>
              <a:path w="5048250" h="2857500">
                <a:moveTo>
                  <a:pt x="19050" y="2396642"/>
                </a:moveTo>
                <a:lnTo>
                  <a:pt x="0" y="2396642"/>
                </a:lnTo>
                <a:lnTo>
                  <a:pt x="0" y="2453792"/>
                </a:lnTo>
                <a:lnTo>
                  <a:pt x="19050" y="2453792"/>
                </a:lnTo>
                <a:lnTo>
                  <a:pt x="19050" y="2396642"/>
                </a:lnTo>
                <a:close/>
              </a:path>
              <a:path w="5048250" h="2857500">
                <a:moveTo>
                  <a:pt x="19050" y="2301456"/>
                </a:moveTo>
                <a:lnTo>
                  <a:pt x="0" y="2301456"/>
                </a:lnTo>
                <a:lnTo>
                  <a:pt x="0" y="2358606"/>
                </a:lnTo>
                <a:lnTo>
                  <a:pt x="19050" y="2358606"/>
                </a:lnTo>
                <a:lnTo>
                  <a:pt x="19050" y="2301456"/>
                </a:lnTo>
                <a:close/>
              </a:path>
              <a:path w="5048250" h="2857500">
                <a:moveTo>
                  <a:pt x="19050" y="2206256"/>
                </a:moveTo>
                <a:lnTo>
                  <a:pt x="0" y="2206256"/>
                </a:lnTo>
                <a:lnTo>
                  <a:pt x="0" y="2263406"/>
                </a:lnTo>
                <a:lnTo>
                  <a:pt x="19050" y="2263406"/>
                </a:lnTo>
                <a:lnTo>
                  <a:pt x="19050" y="2206256"/>
                </a:lnTo>
                <a:close/>
              </a:path>
              <a:path w="5048250" h="2857500">
                <a:moveTo>
                  <a:pt x="19050" y="2111070"/>
                </a:moveTo>
                <a:lnTo>
                  <a:pt x="0" y="2111070"/>
                </a:lnTo>
                <a:lnTo>
                  <a:pt x="0" y="2168220"/>
                </a:lnTo>
                <a:lnTo>
                  <a:pt x="19050" y="2168220"/>
                </a:lnTo>
                <a:lnTo>
                  <a:pt x="19050" y="2111070"/>
                </a:lnTo>
                <a:close/>
              </a:path>
              <a:path w="5048250" h="2857500">
                <a:moveTo>
                  <a:pt x="19050" y="2015883"/>
                </a:moveTo>
                <a:lnTo>
                  <a:pt x="0" y="2015883"/>
                </a:lnTo>
                <a:lnTo>
                  <a:pt x="0" y="2073033"/>
                </a:lnTo>
                <a:lnTo>
                  <a:pt x="19050" y="2073033"/>
                </a:lnTo>
                <a:lnTo>
                  <a:pt x="19050" y="2015883"/>
                </a:lnTo>
                <a:close/>
              </a:path>
              <a:path w="5048250" h="2857500">
                <a:moveTo>
                  <a:pt x="19050" y="1920684"/>
                </a:moveTo>
                <a:lnTo>
                  <a:pt x="0" y="1920684"/>
                </a:lnTo>
                <a:lnTo>
                  <a:pt x="0" y="1977834"/>
                </a:lnTo>
                <a:lnTo>
                  <a:pt x="19050" y="1977834"/>
                </a:lnTo>
                <a:lnTo>
                  <a:pt x="19050" y="1920684"/>
                </a:lnTo>
                <a:close/>
              </a:path>
              <a:path w="5048250" h="2857500">
                <a:moveTo>
                  <a:pt x="19050" y="1825498"/>
                </a:moveTo>
                <a:lnTo>
                  <a:pt x="0" y="1825498"/>
                </a:lnTo>
                <a:lnTo>
                  <a:pt x="0" y="1882648"/>
                </a:lnTo>
                <a:lnTo>
                  <a:pt x="19050" y="1882648"/>
                </a:lnTo>
                <a:lnTo>
                  <a:pt x="19050" y="1825498"/>
                </a:lnTo>
                <a:close/>
              </a:path>
              <a:path w="5048250" h="2857500">
                <a:moveTo>
                  <a:pt x="19050" y="1730298"/>
                </a:moveTo>
                <a:lnTo>
                  <a:pt x="0" y="1730298"/>
                </a:lnTo>
                <a:lnTo>
                  <a:pt x="0" y="1787448"/>
                </a:lnTo>
                <a:lnTo>
                  <a:pt x="19050" y="1787448"/>
                </a:lnTo>
                <a:lnTo>
                  <a:pt x="19050" y="1730298"/>
                </a:lnTo>
                <a:close/>
              </a:path>
              <a:path w="5048250" h="2857500">
                <a:moveTo>
                  <a:pt x="19050" y="1635112"/>
                </a:moveTo>
                <a:lnTo>
                  <a:pt x="0" y="1635112"/>
                </a:lnTo>
                <a:lnTo>
                  <a:pt x="0" y="1692262"/>
                </a:lnTo>
                <a:lnTo>
                  <a:pt x="19050" y="1692262"/>
                </a:lnTo>
                <a:lnTo>
                  <a:pt x="19050" y="1635112"/>
                </a:lnTo>
                <a:close/>
              </a:path>
              <a:path w="5048250" h="2857500">
                <a:moveTo>
                  <a:pt x="19050" y="1539913"/>
                </a:moveTo>
                <a:lnTo>
                  <a:pt x="0" y="1539913"/>
                </a:lnTo>
                <a:lnTo>
                  <a:pt x="0" y="1597063"/>
                </a:lnTo>
                <a:lnTo>
                  <a:pt x="19050" y="1597063"/>
                </a:lnTo>
                <a:lnTo>
                  <a:pt x="19050" y="1539913"/>
                </a:lnTo>
                <a:close/>
              </a:path>
              <a:path w="5048250" h="2857500">
                <a:moveTo>
                  <a:pt x="19050" y="1444726"/>
                </a:moveTo>
                <a:lnTo>
                  <a:pt x="0" y="1444726"/>
                </a:lnTo>
                <a:lnTo>
                  <a:pt x="0" y="1501876"/>
                </a:lnTo>
                <a:lnTo>
                  <a:pt x="19050" y="1501876"/>
                </a:lnTo>
                <a:lnTo>
                  <a:pt x="19050" y="1444726"/>
                </a:lnTo>
                <a:close/>
              </a:path>
              <a:path w="5048250" h="2857500">
                <a:moveTo>
                  <a:pt x="19050" y="1349540"/>
                </a:moveTo>
                <a:lnTo>
                  <a:pt x="0" y="1349540"/>
                </a:lnTo>
                <a:lnTo>
                  <a:pt x="0" y="1406690"/>
                </a:lnTo>
                <a:lnTo>
                  <a:pt x="19050" y="1406690"/>
                </a:lnTo>
                <a:lnTo>
                  <a:pt x="19050" y="1349540"/>
                </a:lnTo>
                <a:close/>
              </a:path>
              <a:path w="5048250" h="2857500">
                <a:moveTo>
                  <a:pt x="19050" y="1254340"/>
                </a:moveTo>
                <a:lnTo>
                  <a:pt x="0" y="1254340"/>
                </a:lnTo>
                <a:lnTo>
                  <a:pt x="0" y="1311490"/>
                </a:lnTo>
                <a:lnTo>
                  <a:pt x="19050" y="1311490"/>
                </a:lnTo>
                <a:lnTo>
                  <a:pt x="19050" y="1254340"/>
                </a:lnTo>
                <a:close/>
              </a:path>
              <a:path w="5048250" h="2857500">
                <a:moveTo>
                  <a:pt x="19050" y="1159154"/>
                </a:moveTo>
                <a:lnTo>
                  <a:pt x="0" y="1159154"/>
                </a:lnTo>
                <a:lnTo>
                  <a:pt x="0" y="1216304"/>
                </a:lnTo>
                <a:lnTo>
                  <a:pt x="19050" y="1216304"/>
                </a:lnTo>
                <a:lnTo>
                  <a:pt x="19050" y="1159154"/>
                </a:lnTo>
                <a:close/>
              </a:path>
              <a:path w="5048250" h="2857500">
                <a:moveTo>
                  <a:pt x="19050" y="1063955"/>
                </a:moveTo>
                <a:lnTo>
                  <a:pt x="0" y="1063955"/>
                </a:lnTo>
                <a:lnTo>
                  <a:pt x="0" y="1121105"/>
                </a:lnTo>
                <a:lnTo>
                  <a:pt x="19050" y="1121105"/>
                </a:lnTo>
                <a:lnTo>
                  <a:pt x="19050" y="1063955"/>
                </a:lnTo>
                <a:close/>
              </a:path>
              <a:path w="5048250" h="2857500">
                <a:moveTo>
                  <a:pt x="19050" y="968768"/>
                </a:moveTo>
                <a:lnTo>
                  <a:pt x="0" y="968768"/>
                </a:lnTo>
                <a:lnTo>
                  <a:pt x="0" y="1025918"/>
                </a:lnTo>
                <a:lnTo>
                  <a:pt x="19050" y="1025918"/>
                </a:lnTo>
                <a:lnTo>
                  <a:pt x="19050" y="968768"/>
                </a:lnTo>
                <a:close/>
              </a:path>
              <a:path w="5048250" h="2857500">
                <a:moveTo>
                  <a:pt x="19050" y="873569"/>
                </a:moveTo>
                <a:lnTo>
                  <a:pt x="0" y="873569"/>
                </a:lnTo>
                <a:lnTo>
                  <a:pt x="0" y="930719"/>
                </a:lnTo>
                <a:lnTo>
                  <a:pt x="19050" y="930719"/>
                </a:lnTo>
                <a:lnTo>
                  <a:pt x="19050" y="873569"/>
                </a:lnTo>
                <a:close/>
              </a:path>
              <a:path w="5048250" h="2857500">
                <a:moveTo>
                  <a:pt x="19050" y="778383"/>
                </a:moveTo>
                <a:lnTo>
                  <a:pt x="0" y="778383"/>
                </a:lnTo>
                <a:lnTo>
                  <a:pt x="0" y="835533"/>
                </a:lnTo>
                <a:lnTo>
                  <a:pt x="19050" y="835533"/>
                </a:lnTo>
                <a:lnTo>
                  <a:pt x="19050" y="778383"/>
                </a:lnTo>
                <a:close/>
              </a:path>
              <a:path w="5048250" h="2857500">
                <a:moveTo>
                  <a:pt x="19050" y="683196"/>
                </a:moveTo>
                <a:lnTo>
                  <a:pt x="0" y="683196"/>
                </a:lnTo>
                <a:lnTo>
                  <a:pt x="0" y="740346"/>
                </a:lnTo>
                <a:lnTo>
                  <a:pt x="19050" y="740346"/>
                </a:lnTo>
                <a:lnTo>
                  <a:pt x="19050" y="683196"/>
                </a:lnTo>
                <a:close/>
              </a:path>
              <a:path w="5048250" h="2857500">
                <a:moveTo>
                  <a:pt x="19050" y="587997"/>
                </a:moveTo>
                <a:lnTo>
                  <a:pt x="0" y="587997"/>
                </a:lnTo>
                <a:lnTo>
                  <a:pt x="0" y="645147"/>
                </a:lnTo>
                <a:lnTo>
                  <a:pt x="19050" y="645147"/>
                </a:lnTo>
                <a:lnTo>
                  <a:pt x="19050" y="587997"/>
                </a:lnTo>
                <a:close/>
              </a:path>
              <a:path w="5048250" h="2857500">
                <a:moveTo>
                  <a:pt x="19050" y="492810"/>
                </a:moveTo>
                <a:lnTo>
                  <a:pt x="0" y="492810"/>
                </a:lnTo>
                <a:lnTo>
                  <a:pt x="0" y="549960"/>
                </a:lnTo>
                <a:lnTo>
                  <a:pt x="19050" y="549960"/>
                </a:lnTo>
                <a:lnTo>
                  <a:pt x="19050" y="492810"/>
                </a:lnTo>
                <a:close/>
              </a:path>
              <a:path w="5048250" h="2857500">
                <a:moveTo>
                  <a:pt x="19050" y="397611"/>
                </a:moveTo>
                <a:lnTo>
                  <a:pt x="0" y="397611"/>
                </a:lnTo>
                <a:lnTo>
                  <a:pt x="0" y="454761"/>
                </a:lnTo>
                <a:lnTo>
                  <a:pt x="19050" y="454761"/>
                </a:lnTo>
                <a:lnTo>
                  <a:pt x="19050" y="397611"/>
                </a:lnTo>
                <a:close/>
              </a:path>
              <a:path w="5048250" h="2857500">
                <a:moveTo>
                  <a:pt x="19050" y="302425"/>
                </a:moveTo>
                <a:lnTo>
                  <a:pt x="0" y="302425"/>
                </a:lnTo>
                <a:lnTo>
                  <a:pt x="0" y="359575"/>
                </a:lnTo>
                <a:lnTo>
                  <a:pt x="19050" y="359575"/>
                </a:lnTo>
                <a:lnTo>
                  <a:pt x="19050" y="302425"/>
                </a:lnTo>
                <a:close/>
              </a:path>
              <a:path w="5048250" h="2857500">
                <a:moveTo>
                  <a:pt x="19050" y="207225"/>
                </a:moveTo>
                <a:lnTo>
                  <a:pt x="0" y="207225"/>
                </a:lnTo>
                <a:lnTo>
                  <a:pt x="0" y="264375"/>
                </a:lnTo>
                <a:lnTo>
                  <a:pt x="19050" y="264375"/>
                </a:lnTo>
                <a:lnTo>
                  <a:pt x="19050" y="207225"/>
                </a:lnTo>
                <a:close/>
              </a:path>
              <a:path w="5048250" h="2857500">
                <a:moveTo>
                  <a:pt x="19050" y="112039"/>
                </a:moveTo>
                <a:lnTo>
                  <a:pt x="0" y="112039"/>
                </a:lnTo>
                <a:lnTo>
                  <a:pt x="0" y="169189"/>
                </a:lnTo>
                <a:lnTo>
                  <a:pt x="19050" y="169189"/>
                </a:lnTo>
                <a:lnTo>
                  <a:pt x="19050" y="112039"/>
                </a:lnTo>
                <a:close/>
              </a:path>
              <a:path w="5048250" h="2857500">
                <a:moveTo>
                  <a:pt x="36550" y="2822473"/>
                </a:moveTo>
                <a:lnTo>
                  <a:pt x="19050" y="2788818"/>
                </a:lnTo>
                <a:lnTo>
                  <a:pt x="19050" y="2777413"/>
                </a:lnTo>
                <a:lnTo>
                  <a:pt x="0" y="2777413"/>
                </a:lnTo>
                <a:lnTo>
                  <a:pt x="0" y="2781300"/>
                </a:lnTo>
                <a:lnTo>
                  <a:pt x="368" y="2788818"/>
                </a:lnTo>
                <a:lnTo>
                  <a:pt x="17272" y="2829623"/>
                </a:lnTo>
                <a:lnTo>
                  <a:pt x="23380" y="2836151"/>
                </a:lnTo>
                <a:lnTo>
                  <a:pt x="36550" y="2822473"/>
                </a:lnTo>
                <a:close/>
              </a:path>
              <a:path w="5048250" h="2857500">
                <a:moveTo>
                  <a:pt x="40347" y="31242"/>
                </a:moveTo>
                <a:lnTo>
                  <a:pt x="28714" y="16662"/>
                </a:lnTo>
                <a:lnTo>
                  <a:pt x="27889" y="17272"/>
                </a:lnTo>
                <a:lnTo>
                  <a:pt x="22326" y="22326"/>
                </a:lnTo>
                <a:lnTo>
                  <a:pt x="5702" y="47332"/>
                </a:lnTo>
                <a:lnTo>
                  <a:pt x="3263" y="54114"/>
                </a:lnTo>
                <a:lnTo>
                  <a:pt x="1460" y="61341"/>
                </a:lnTo>
                <a:lnTo>
                  <a:pt x="381" y="68630"/>
                </a:lnTo>
                <a:lnTo>
                  <a:pt x="127" y="73812"/>
                </a:lnTo>
                <a:lnTo>
                  <a:pt x="19050" y="74409"/>
                </a:lnTo>
                <a:lnTo>
                  <a:pt x="19050" y="68630"/>
                </a:lnTo>
                <a:lnTo>
                  <a:pt x="20510" y="61341"/>
                </a:lnTo>
                <a:lnTo>
                  <a:pt x="26301" y="47332"/>
                </a:lnTo>
                <a:lnTo>
                  <a:pt x="30441" y="41148"/>
                </a:lnTo>
                <a:lnTo>
                  <a:pt x="35788" y="35788"/>
                </a:lnTo>
                <a:lnTo>
                  <a:pt x="40347" y="31242"/>
                </a:lnTo>
                <a:close/>
              </a:path>
              <a:path w="5048250" h="2857500">
                <a:moveTo>
                  <a:pt x="120599" y="2838450"/>
                </a:moveTo>
                <a:lnTo>
                  <a:pt x="68630" y="2838450"/>
                </a:lnTo>
                <a:lnTo>
                  <a:pt x="65506" y="2837840"/>
                </a:lnTo>
                <a:lnTo>
                  <a:pt x="65392" y="2838450"/>
                </a:lnTo>
                <a:lnTo>
                  <a:pt x="62039" y="2856153"/>
                </a:lnTo>
                <a:lnTo>
                  <a:pt x="68694" y="2857144"/>
                </a:lnTo>
                <a:lnTo>
                  <a:pt x="76200" y="2857500"/>
                </a:lnTo>
                <a:lnTo>
                  <a:pt x="120599" y="2857500"/>
                </a:lnTo>
                <a:lnTo>
                  <a:pt x="120599" y="2838450"/>
                </a:lnTo>
                <a:close/>
              </a:path>
              <a:path w="5048250" h="2857500">
                <a:moveTo>
                  <a:pt x="133350" y="0"/>
                </a:moveTo>
                <a:lnTo>
                  <a:pt x="76200" y="0"/>
                </a:lnTo>
                <a:lnTo>
                  <a:pt x="68897" y="355"/>
                </a:lnTo>
                <a:lnTo>
                  <a:pt x="70700" y="19050"/>
                </a:lnTo>
                <a:lnTo>
                  <a:pt x="133350" y="19050"/>
                </a:lnTo>
                <a:lnTo>
                  <a:pt x="133350" y="0"/>
                </a:lnTo>
                <a:close/>
              </a:path>
              <a:path w="5048250" h="2857500">
                <a:moveTo>
                  <a:pt x="215785" y="2838450"/>
                </a:moveTo>
                <a:lnTo>
                  <a:pt x="158635" y="2838450"/>
                </a:lnTo>
                <a:lnTo>
                  <a:pt x="158635" y="2857500"/>
                </a:lnTo>
                <a:lnTo>
                  <a:pt x="215785" y="2857500"/>
                </a:lnTo>
                <a:lnTo>
                  <a:pt x="215785" y="2838450"/>
                </a:lnTo>
                <a:close/>
              </a:path>
              <a:path w="5048250" h="2857500">
                <a:moveTo>
                  <a:pt x="228549" y="0"/>
                </a:moveTo>
                <a:lnTo>
                  <a:pt x="171399" y="0"/>
                </a:lnTo>
                <a:lnTo>
                  <a:pt x="171399" y="19050"/>
                </a:lnTo>
                <a:lnTo>
                  <a:pt x="228549" y="19050"/>
                </a:lnTo>
                <a:lnTo>
                  <a:pt x="228549" y="0"/>
                </a:lnTo>
                <a:close/>
              </a:path>
              <a:path w="5048250" h="2857500">
                <a:moveTo>
                  <a:pt x="310984" y="2838450"/>
                </a:moveTo>
                <a:lnTo>
                  <a:pt x="253834" y="2838450"/>
                </a:lnTo>
                <a:lnTo>
                  <a:pt x="253834" y="2857500"/>
                </a:lnTo>
                <a:lnTo>
                  <a:pt x="310984" y="2857500"/>
                </a:lnTo>
                <a:lnTo>
                  <a:pt x="310984" y="2838450"/>
                </a:lnTo>
                <a:close/>
              </a:path>
              <a:path w="5048250" h="2857500">
                <a:moveTo>
                  <a:pt x="323735" y="0"/>
                </a:moveTo>
                <a:lnTo>
                  <a:pt x="266585" y="0"/>
                </a:lnTo>
                <a:lnTo>
                  <a:pt x="266585" y="19050"/>
                </a:lnTo>
                <a:lnTo>
                  <a:pt x="323735" y="19050"/>
                </a:lnTo>
                <a:lnTo>
                  <a:pt x="323735" y="0"/>
                </a:lnTo>
                <a:close/>
              </a:path>
              <a:path w="5048250" h="2857500">
                <a:moveTo>
                  <a:pt x="406171" y="2838450"/>
                </a:moveTo>
                <a:lnTo>
                  <a:pt x="349021" y="2838450"/>
                </a:lnTo>
                <a:lnTo>
                  <a:pt x="349021" y="2857500"/>
                </a:lnTo>
                <a:lnTo>
                  <a:pt x="406171" y="2857500"/>
                </a:lnTo>
                <a:lnTo>
                  <a:pt x="406171" y="2838450"/>
                </a:lnTo>
                <a:close/>
              </a:path>
              <a:path w="5048250" h="2857500">
                <a:moveTo>
                  <a:pt x="418934" y="0"/>
                </a:moveTo>
                <a:lnTo>
                  <a:pt x="361784" y="0"/>
                </a:lnTo>
                <a:lnTo>
                  <a:pt x="361784" y="19050"/>
                </a:lnTo>
                <a:lnTo>
                  <a:pt x="418934" y="19050"/>
                </a:lnTo>
                <a:lnTo>
                  <a:pt x="418934" y="0"/>
                </a:lnTo>
                <a:close/>
              </a:path>
              <a:path w="5048250" h="2857500">
                <a:moveTo>
                  <a:pt x="501370" y="2838450"/>
                </a:moveTo>
                <a:lnTo>
                  <a:pt x="444220" y="2838450"/>
                </a:lnTo>
                <a:lnTo>
                  <a:pt x="444220" y="2857500"/>
                </a:lnTo>
                <a:lnTo>
                  <a:pt x="501370" y="2857500"/>
                </a:lnTo>
                <a:lnTo>
                  <a:pt x="501370" y="2838450"/>
                </a:lnTo>
                <a:close/>
              </a:path>
              <a:path w="5048250" h="2857500">
                <a:moveTo>
                  <a:pt x="514121" y="0"/>
                </a:moveTo>
                <a:lnTo>
                  <a:pt x="456971" y="0"/>
                </a:lnTo>
                <a:lnTo>
                  <a:pt x="456971" y="19050"/>
                </a:lnTo>
                <a:lnTo>
                  <a:pt x="514121" y="19050"/>
                </a:lnTo>
                <a:lnTo>
                  <a:pt x="514121" y="0"/>
                </a:lnTo>
                <a:close/>
              </a:path>
              <a:path w="5048250" h="2857500">
                <a:moveTo>
                  <a:pt x="596557" y="2838450"/>
                </a:moveTo>
                <a:lnTo>
                  <a:pt x="539407" y="2838450"/>
                </a:lnTo>
                <a:lnTo>
                  <a:pt x="539407" y="2857500"/>
                </a:lnTo>
                <a:lnTo>
                  <a:pt x="596557" y="2857500"/>
                </a:lnTo>
                <a:lnTo>
                  <a:pt x="596557" y="2838450"/>
                </a:lnTo>
                <a:close/>
              </a:path>
              <a:path w="5048250" h="2857500">
                <a:moveTo>
                  <a:pt x="609320" y="0"/>
                </a:moveTo>
                <a:lnTo>
                  <a:pt x="552170" y="0"/>
                </a:lnTo>
                <a:lnTo>
                  <a:pt x="552170" y="19050"/>
                </a:lnTo>
                <a:lnTo>
                  <a:pt x="609320" y="19050"/>
                </a:lnTo>
                <a:lnTo>
                  <a:pt x="609320" y="0"/>
                </a:lnTo>
                <a:close/>
              </a:path>
              <a:path w="5048250" h="2857500">
                <a:moveTo>
                  <a:pt x="691743" y="2838450"/>
                </a:moveTo>
                <a:lnTo>
                  <a:pt x="634593" y="2838450"/>
                </a:lnTo>
                <a:lnTo>
                  <a:pt x="634593" y="2857500"/>
                </a:lnTo>
                <a:lnTo>
                  <a:pt x="691743" y="2857500"/>
                </a:lnTo>
                <a:lnTo>
                  <a:pt x="691743" y="2838450"/>
                </a:lnTo>
                <a:close/>
              </a:path>
              <a:path w="5048250" h="2857500">
                <a:moveTo>
                  <a:pt x="704507" y="0"/>
                </a:moveTo>
                <a:lnTo>
                  <a:pt x="647357" y="0"/>
                </a:lnTo>
                <a:lnTo>
                  <a:pt x="647357" y="19050"/>
                </a:lnTo>
                <a:lnTo>
                  <a:pt x="704507" y="19050"/>
                </a:lnTo>
                <a:lnTo>
                  <a:pt x="704507" y="0"/>
                </a:lnTo>
                <a:close/>
              </a:path>
              <a:path w="5048250" h="2857500">
                <a:moveTo>
                  <a:pt x="786942" y="2838450"/>
                </a:moveTo>
                <a:lnTo>
                  <a:pt x="729792" y="2838450"/>
                </a:lnTo>
                <a:lnTo>
                  <a:pt x="729792" y="2857500"/>
                </a:lnTo>
                <a:lnTo>
                  <a:pt x="786942" y="2857500"/>
                </a:lnTo>
                <a:lnTo>
                  <a:pt x="786942" y="2838450"/>
                </a:lnTo>
                <a:close/>
              </a:path>
              <a:path w="5048250" h="2857500">
                <a:moveTo>
                  <a:pt x="799693" y="0"/>
                </a:moveTo>
                <a:lnTo>
                  <a:pt x="742543" y="0"/>
                </a:lnTo>
                <a:lnTo>
                  <a:pt x="742543" y="19050"/>
                </a:lnTo>
                <a:lnTo>
                  <a:pt x="799693" y="19050"/>
                </a:lnTo>
                <a:lnTo>
                  <a:pt x="799693" y="0"/>
                </a:lnTo>
                <a:close/>
              </a:path>
              <a:path w="5048250" h="2857500">
                <a:moveTo>
                  <a:pt x="882129" y="2838450"/>
                </a:moveTo>
                <a:lnTo>
                  <a:pt x="824979" y="2838450"/>
                </a:lnTo>
                <a:lnTo>
                  <a:pt x="824979" y="2857500"/>
                </a:lnTo>
                <a:lnTo>
                  <a:pt x="882129" y="2857500"/>
                </a:lnTo>
                <a:lnTo>
                  <a:pt x="882129" y="2838450"/>
                </a:lnTo>
                <a:close/>
              </a:path>
              <a:path w="5048250" h="2857500">
                <a:moveTo>
                  <a:pt x="894892" y="0"/>
                </a:moveTo>
                <a:lnTo>
                  <a:pt x="837742" y="0"/>
                </a:lnTo>
                <a:lnTo>
                  <a:pt x="837742" y="19050"/>
                </a:lnTo>
                <a:lnTo>
                  <a:pt x="894892" y="19050"/>
                </a:lnTo>
                <a:lnTo>
                  <a:pt x="894892" y="0"/>
                </a:lnTo>
                <a:close/>
              </a:path>
              <a:path w="5048250" h="2857500">
                <a:moveTo>
                  <a:pt x="977328" y="2838450"/>
                </a:moveTo>
                <a:lnTo>
                  <a:pt x="920178" y="2838450"/>
                </a:lnTo>
                <a:lnTo>
                  <a:pt x="920178" y="2857500"/>
                </a:lnTo>
                <a:lnTo>
                  <a:pt x="977328" y="2857500"/>
                </a:lnTo>
                <a:lnTo>
                  <a:pt x="977328" y="2838450"/>
                </a:lnTo>
                <a:close/>
              </a:path>
              <a:path w="5048250" h="2857500">
                <a:moveTo>
                  <a:pt x="990079" y="0"/>
                </a:moveTo>
                <a:lnTo>
                  <a:pt x="932929" y="0"/>
                </a:lnTo>
                <a:lnTo>
                  <a:pt x="932929" y="19050"/>
                </a:lnTo>
                <a:lnTo>
                  <a:pt x="990079" y="19050"/>
                </a:lnTo>
                <a:lnTo>
                  <a:pt x="990079" y="0"/>
                </a:lnTo>
                <a:close/>
              </a:path>
              <a:path w="5048250" h="2857500">
                <a:moveTo>
                  <a:pt x="1072515" y="2838450"/>
                </a:moveTo>
                <a:lnTo>
                  <a:pt x="1015365" y="2838450"/>
                </a:lnTo>
                <a:lnTo>
                  <a:pt x="1015365" y="2857500"/>
                </a:lnTo>
                <a:lnTo>
                  <a:pt x="1072515" y="2857500"/>
                </a:lnTo>
                <a:lnTo>
                  <a:pt x="1072515" y="2838450"/>
                </a:lnTo>
                <a:close/>
              </a:path>
              <a:path w="5048250" h="2857500">
                <a:moveTo>
                  <a:pt x="1085278" y="0"/>
                </a:moveTo>
                <a:lnTo>
                  <a:pt x="1028128" y="0"/>
                </a:lnTo>
                <a:lnTo>
                  <a:pt x="1028128" y="19050"/>
                </a:lnTo>
                <a:lnTo>
                  <a:pt x="1085278" y="19050"/>
                </a:lnTo>
                <a:lnTo>
                  <a:pt x="1085278" y="0"/>
                </a:lnTo>
                <a:close/>
              </a:path>
              <a:path w="5048250" h="2857500">
                <a:moveTo>
                  <a:pt x="1167701" y="2838450"/>
                </a:moveTo>
                <a:lnTo>
                  <a:pt x="1110551" y="2838450"/>
                </a:lnTo>
                <a:lnTo>
                  <a:pt x="1110551" y="2857500"/>
                </a:lnTo>
                <a:lnTo>
                  <a:pt x="1167701" y="2857500"/>
                </a:lnTo>
                <a:lnTo>
                  <a:pt x="1167701" y="2838450"/>
                </a:lnTo>
                <a:close/>
              </a:path>
              <a:path w="5048250" h="2857500">
                <a:moveTo>
                  <a:pt x="1180465" y="0"/>
                </a:moveTo>
                <a:lnTo>
                  <a:pt x="1123315" y="0"/>
                </a:lnTo>
                <a:lnTo>
                  <a:pt x="1123315" y="19050"/>
                </a:lnTo>
                <a:lnTo>
                  <a:pt x="1180465" y="19050"/>
                </a:lnTo>
                <a:lnTo>
                  <a:pt x="1180465" y="0"/>
                </a:lnTo>
                <a:close/>
              </a:path>
              <a:path w="5048250" h="2857500">
                <a:moveTo>
                  <a:pt x="1262900" y="2838450"/>
                </a:moveTo>
                <a:lnTo>
                  <a:pt x="1205750" y="2838450"/>
                </a:lnTo>
                <a:lnTo>
                  <a:pt x="1205750" y="2857500"/>
                </a:lnTo>
                <a:lnTo>
                  <a:pt x="1262900" y="2857500"/>
                </a:lnTo>
                <a:lnTo>
                  <a:pt x="1262900" y="2838450"/>
                </a:lnTo>
                <a:close/>
              </a:path>
              <a:path w="5048250" h="2857500">
                <a:moveTo>
                  <a:pt x="1275664" y="0"/>
                </a:moveTo>
                <a:lnTo>
                  <a:pt x="1218514" y="0"/>
                </a:lnTo>
                <a:lnTo>
                  <a:pt x="1218514" y="19050"/>
                </a:lnTo>
                <a:lnTo>
                  <a:pt x="1275664" y="19050"/>
                </a:lnTo>
                <a:lnTo>
                  <a:pt x="1275664" y="0"/>
                </a:lnTo>
                <a:close/>
              </a:path>
              <a:path w="5048250" h="2857500">
                <a:moveTo>
                  <a:pt x="1358087" y="2838450"/>
                </a:moveTo>
                <a:lnTo>
                  <a:pt x="1300937" y="2838450"/>
                </a:lnTo>
                <a:lnTo>
                  <a:pt x="1300937" y="2857500"/>
                </a:lnTo>
                <a:lnTo>
                  <a:pt x="1358087" y="2857500"/>
                </a:lnTo>
                <a:lnTo>
                  <a:pt x="1358087" y="2838450"/>
                </a:lnTo>
                <a:close/>
              </a:path>
              <a:path w="5048250" h="2857500">
                <a:moveTo>
                  <a:pt x="1370850" y="0"/>
                </a:moveTo>
                <a:lnTo>
                  <a:pt x="1313700" y="0"/>
                </a:lnTo>
                <a:lnTo>
                  <a:pt x="1313700" y="19050"/>
                </a:lnTo>
                <a:lnTo>
                  <a:pt x="1370850" y="19050"/>
                </a:lnTo>
                <a:lnTo>
                  <a:pt x="1370850" y="0"/>
                </a:lnTo>
                <a:close/>
              </a:path>
              <a:path w="5048250" h="2857500">
                <a:moveTo>
                  <a:pt x="1453286" y="2838450"/>
                </a:moveTo>
                <a:lnTo>
                  <a:pt x="1396136" y="2838450"/>
                </a:lnTo>
                <a:lnTo>
                  <a:pt x="1396136" y="2857500"/>
                </a:lnTo>
                <a:lnTo>
                  <a:pt x="1453286" y="2857500"/>
                </a:lnTo>
                <a:lnTo>
                  <a:pt x="1453286" y="2838450"/>
                </a:lnTo>
                <a:close/>
              </a:path>
              <a:path w="5048250" h="2857500">
                <a:moveTo>
                  <a:pt x="1466037" y="0"/>
                </a:moveTo>
                <a:lnTo>
                  <a:pt x="1408887" y="0"/>
                </a:lnTo>
                <a:lnTo>
                  <a:pt x="1408887" y="19050"/>
                </a:lnTo>
                <a:lnTo>
                  <a:pt x="1466037" y="19050"/>
                </a:lnTo>
                <a:lnTo>
                  <a:pt x="1466037" y="0"/>
                </a:lnTo>
                <a:close/>
              </a:path>
              <a:path w="5048250" h="2857500">
                <a:moveTo>
                  <a:pt x="1548472" y="2838450"/>
                </a:moveTo>
                <a:lnTo>
                  <a:pt x="1491322" y="2838450"/>
                </a:lnTo>
                <a:lnTo>
                  <a:pt x="1491322" y="2857500"/>
                </a:lnTo>
                <a:lnTo>
                  <a:pt x="1548472" y="2857500"/>
                </a:lnTo>
                <a:lnTo>
                  <a:pt x="1548472" y="2838450"/>
                </a:lnTo>
                <a:close/>
              </a:path>
              <a:path w="5048250" h="2857500">
                <a:moveTo>
                  <a:pt x="1561236" y="0"/>
                </a:moveTo>
                <a:lnTo>
                  <a:pt x="1504086" y="0"/>
                </a:lnTo>
                <a:lnTo>
                  <a:pt x="1504086" y="19050"/>
                </a:lnTo>
                <a:lnTo>
                  <a:pt x="1561236" y="19050"/>
                </a:lnTo>
                <a:lnTo>
                  <a:pt x="1561236" y="0"/>
                </a:lnTo>
                <a:close/>
              </a:path>
              <a:path w="5048250" h="2857500">
                <a:moveTo>
                  <a:pt x="1643672" y="2838450"/>
                </a:moveTo>
                <a:lnTo>
                  <a:pt x="1586522" y="2838450"/>
                </a:lnTo>
                <a:lnTo>
                  <a:pt x="1586522" y="2857500"/>
                </a:lnTo>
                <a:lnTo>
                  <a:pt x="1643672" y="2857500"/>
                </a:lnTo>
                <a:lnTo>
                  <a:pt x="1643672" y="2838450"/>
                </a:lnTo>
                <a:close/>
              </a:path>
              <a:path w="5048250" h="2857500">
                <a:moveTo>
                  <a:pt x="1656422" y="0"/>
                </a:moveTo>
                <a:lnTo>
                  <a:pt x="1599272" y="0"/>
                </a:lnTo>
                <a:lnTo>
                  <a:pt x="1599272" y="19050"/>
                </a:lnTo>
                <a:lnTo>
                  <a:pt x="1656422" y="19050"/>
                </a:lnTo>
                <a:lnTo>
                  <a:pt x="1656422" y="0"/>
                </a:lnTo>
                <a:close/>
              </a:path>
              <a:path w="5048250" h="2857500">
                <a:moveTo>
                  <a:pt x="1738858" y="2838450"/>
                </a:moveTo>
                <a:lnTo>
                  <a:pt x="1681708" y="2838450"/>
                </a:lnTo>
                <a:lnTo>
                  <a:pt x="1681708" y="2857500"/>
                </a:lnTo>
                <a:lnTo>
                  <a:pt x="1738858" y="2857500"/>
                </a:lnTo>
                <a:lnTo>
                  <a:pt x="1738858" y="2838450"/>
                </a:lnTo>
                <a:close/>
              </a:path>
              <a:path w="5048250" h="2857500">
                <a:moveTo>
                  <a:pt x="1751622" y="0"/>
                </a:moveTo>
                <a:lnTo>
                  <a:pt x="1694472" y="0"/>
                </a:lnTo>
                <a:lnTo>
                  <a:pt x="1694472" y="19050"/>
                </a:lnTo>
                <a:lnTo>
                  <a:pt x="1751622" y="19050"/>
                </a:lnTo>
                <a:lnTo>
                  <a:pt x="1751622" y="0"/>
                </a:lnTo>
                <a:close/>
              </a:path>
              <a:path w="5048250" h="2857500">
                <a:moveTo>
                  <a:pt x="1834045" y="2838450"/>
                </a:moveTo>
                <a:lnTo>
                  <a:pt x="1776895" y="2838450"/>
                </a:lnTo>
                <a:lnTo>
                  <a:pt x="1776895" y="2857500"/>
                </a:lnTo>
                <a:lnTo>
                  <a:pt x="1834045" y="2857500"/>
                </a:lnTo>
                <a:lnTo>
                  <a:pt x="1834045" y="2838450"/>
                </a:lnTo>
                <a:close/>
              </a:path>
              <a:path w="5048250" h="2857500">
                <a:moveTo>
                  <a:pt x="1846808" y="0"/>
                </a:moveTo>
                <a:lnTo>
                  <a:pt x="1789658" y="0"/>
                </a:lnTo>
                <a:lnTo>
                  <a:pt x="1789658" y="19050"/>
                </a:lnTo>
                <a:lnTo>
                  <a:pt x="1846808" y="19050"/>
                </a:lnTo>
                <a:lnTo>
                  <a:pt x="1846808" y="0"/>
                </a:lnTo>
                <a:close/>
              </a:path>
              <a:path w="5048250" h="2857500">
                <a:moveTo>
                  <a:pt x="1929244" y="2838450"/>
                </a:moveTo>
                <a:lnTo>
                  <a:pt x="1872094" y="2838450"/>
                </a:lnTo>
                <a:lnTo>
                  <a:pt x="1872094" y="2857500"/>
                </a:lnTo>
                <a:lnTo>
                  <a:pt x="1929244" y="2857500"/>
                </a:lnTo>
                <a:lnTo>
                  <a:pt x="1929244" y="2838450"/>
                </a:lnTo>
                <a:close/>
              </a:path>
              <a:path w="5048250" h="2857500">
                <a:moveTo>
                  <a:pt x="1942007" y="0"/>
                </a:moveTo>
                <a:lnTo>
                  <a:pt x="1884857" y="0"/>
                </a:lnTo>
                <a:lnTo>
                  <a:pt x="1884857" y="19050"/>
                </a:lnTo>
                <a:lnTo>
                  <a:pt x="1942007" y="19050"/>
                </a:lnTo>
                <a:lnTo>
                  <a:pt x="1942007" y="0"/>
                </a:lnTo>
                <a:close/>
              </a:path>
              <a:path w="5048250" h="2857500">
                <a:moveTo>
                  <a:pt x="2024430" y="2838450"/>
                </a:moveTo>
                <a:lnTo>
                  <a:pt x="1967280" y="2838450"/>
                </a:lnTo>
                <a:lnTo>
                  <a:pt x="1967280" y="2857500"/>
                </a:lnTo>
                <a:lnTo>
                  <a:pt x="2024430" y="2857500"/>
                </a:lnTo>
                <a:lnTo>
                  <a:pt x="2024430" y="2838450"/>
                </a:lnTo>
                <a:close/>
              </a:path>
              <a:path w="5048250" h="2857500">
                <a:moveTo>
                  <a:pt x="2037194" y="0"/>
                </a:moveTo>
                <a:lnTo>
                  <a:pt x="1980044" y="0"/>
                </a:lnTo>
                <a:lnTo>
                  <a:pt x="1980044" y="19050"/>
                </a:lnTo>
                <a:lnTo>
                  <a:pt x="2037194" y="19050"/>
                </a:lnTo>
                <a:lnTo>
                  <a:pt x="2037194" y="0"/>
                </a:lnTo>
                <a:close/>
              </a:path>
              <a:path w="5048250" h="2857500">
                <a:moveTo>
                  <a:pt x="2119630" y="2838450"/>
                </a:moveTo>
                <a:lnTo>
                  <a:pt x="2062480" y="2838450"/>
                </a:lnTo>
                <a:lnTo>
                  <a:pt x="2062480" y="2857500"/>
                </a:lnTo>
                <a:lnTo>
                  <a:pt x="2119630" y="2857500"/>
                </a:lnTo>
                <a:lnTo>
                  <a:pt x="2119630" y="2838450"/>
                </a:lnTo>
                <a:close/>
              </a:path>
              <a:path w="5048250" h="2857500">
                <a:moveTo>
                  <a:pt x="2132380" y="0"/>
                </a:moveTo>
                <a:lnTo>
                  <a:pt x="2075230" y="0"/>
                </a:lnTo>
                <a:lnTo>
                  <a:pt x="2075230" y="19050"/>
                </a:lnTo>
                <a:lnTo>
                  <a:pt x="2132380" y="19050"/>
                </a:lnTo>
                <a:lnTo>
                  <a:pt x="2132380" y="0"/>
                </a:lnTo>
                <a:close/>
              </a:path>
              <a:path w="5048250" h="2857500">
                <a:moveTo>
                  <a:pt x="2214816" y="2838450"/>
                </a:moveTo>
                <a:lnTo>
                  <a:pt x="2157666" y="2838450"/>
                </a:lnTo>
                <a:lnTo>
                  <a:pt x="2157666" y="2857500"/>
                </a:lnTo>
                <a:lnTo>
                  <a:pt x="2214816" y="2857500"/>
                </a:lnTo>
                <a:lnTo>
                  <a:pt x="2214816" y="2838450"/>
                </a:lnTo>
                <a:close/>
              </a:path>
              <a:path w="5048250" h="2857500">
                <a:moveTo>
                  <a:pt x="2227580" y="0"/>
                </a:moveTo>
                <a:lnTo>
                  <a:pt x="2170430" y="0"/>
                </a:lnTo>
                <a:lnTo>
                  <a:pt x="2170430" y="19050"/>
                </a:lnTo>
                <a:lnTo>
                  <a:pt x="2227580" y="19050"/>
                </a:lnTo>
                <a:lnTo>
                  <a:pt x="2227580" y="0"/>
                </a:lnTo>
                <a:close/>
              </a:path>
              <a:path w="5048250" h="2857500">
                <a:moveTo>
                  <a:pt x="2310015" y="2838450"/>
                </a:moveTo>
                <a:lnTo>
                  <a:pt x="2252865" y="2838450"/>
                </a:lnTo>
                <a:lnTo>
                  <a:pt x="2252865" y="2857500"/>
                </a:lnTo>
                <a:lnTo>
                  <a:pt x="2310015" y="2857500"/>
                </a:lnTo>
                <a:lnTo>
                  <a:pt x="2310015" y="2838450"/>
                </a:lnTo>
                <a:close/>
              </a:path>
              <a:path w="5048250" h="2857500">
                <a:moveTo>
                  <a:pt x="2322766" y="0"/>
                </a:moveTo>
                <a:lnTo>
                  <a:pt x="2265616" y="0"/>
                </a:lnTo>
                <a:lnTo>
                  <a:pt x="2265616" y="19050"/>
                </a:lnTo>
                <a:lnTo>
                  <a:pt x="2322766" y="19050"/>
                </a:lnTo>
                <a:lnTo>
                  <a:pt x="2322766" y="0"/>
                </a:lnTo>
                <a:close/>
              </a:path>
              <a:path w="5048250" h="2857500">
                <a:moveTo>
                  <a:pt x="2405202" y="2838450"/>
                </a:moveTo>
                <a:lnTo>
                  <a:pt x="2348052" y="2838450"/>
                </a:lnTo>
                <a:lnTo>
                  <a:pt x="2348052" y="2857500"/>
                </a:lnTo>
                <a:lnTo>
                  <a:pt x="2405202" y="2857500"/>
                </a:lnTo>
                <a:lnTo>
                  <a:pt x="2405202" y="2838450"/>
                </a:lnTo>
                <a:close/>
              </a:path>
              <a:path w="5048250" h="2857500">
                <a:moveTo>
                  <a:pt x="2417965" y="0"/>
                </a:moveTo>
                <a:lnTo>
                  <a:pt x="2360815" y="0"/>
                </a:lnTo>
                <a:lnTo>
                  <a:pt x="2360815" y="19050"/>
                </a:lnTo>
                <a:lnTo>
                  <a:pt x="2417965" y="19050"/>
                </a:lnTo>
                <a:lnTo>
                  <a:pt x="2417965" y="0"/>
                </a:lnTo>
                <a:close/>
              </a:path>
              <a:path w="5048250" h="2857500">
                <a:moveTo>
                  <a:pt x="2500388" y="2838450"/>
                </a:moveTo>
                <a:lnTo>
                  <a:pt x="2443238" y="2838450"/>
                </a:lnTo>
                <a:lnTo>
                  <a:pt x="2443238" y="2857500"/>
                </a:lnTo>
                <a:lnTo>
                  <a:pt x="2500388" y="2857500"/>
                </a:lnTo>
                <a:lnTo>
                  <a:pt x="2500388" y="2838450"/>
                </a:lnTo>
                <a:close/>
              </a:path>
              <a:path w="5048250" h="2857500">
                <a:moveTo>
                  <a:pt x="2513152" y="0"/>
                </a:moveTo>
                <a:lnTo>
                  <a:pt x="2456002" y="0"/>
                </a:lnTo>
                <a:lnTo>
                  <a:pt x="2456002" y="19050"/>
                </a:lnTo>
                <a:lnTo>
                  <a:pt x="2513152" y="19050"/>
                </a:lnTo>
                <a:lnTo>
                  <a:pt x="2513152" y="0"/>
                </a:lnTo>
                <a:close/>
              </a:path>
              <a:path w="5048250" h="2857500">
                <a:moveTo>
                  <a:pt x="2595588" y="2838450"/>
                </a:moveTo>
                <a:lnTo>
                  <a:pt x="2538438" y="2838450"/>
                </a:lnTo>
                <a:lnTo>
                  <a:pt x="2538438" y="2857500"/>
                </a:lnTo>
                <a:lnTo>
                  <a:pt x="2595588" y="2857500"/>
                </a:lnTo>
                <a:lnTo>
                  <a:pt x="2595588" y="2838450"/>
                </a:lnTo>
                <a:close/>
              </a:path>
              <a:path w="5048250" h="2857500">
                <a:moveTo>
                  <a:pt x="2608351" y="0"/>
                </a:moveTo>
                <a:lnTo>
                  <a:pt x="2551201" y="0"/>
                </a:lnTo>
                <a:lnTo>
                  <a:pt x="2551201" y="19050"/>
                </a:lnTo>
                <a:lnTo>
                  <a:pt x="2608351" y="19050"/>
                </a:lnTo>
                <a:lnTo>
                  <a:pt x="2608351" y="0"/>
                </a:lnTo>
                <a:close/>
              </a:path>
              <a:path w="5048250" h="2857500">
                <a:moveTo>
                  <a:pt x="2690774" y="2838450"/>
                </a:moveTo>
                <a:lnTo>
                  <a:pt x="2633624" y="2838450"/>
                </a:lnTo>
                <a:lnTo>
                  <a:pt x="2633624" y="2857500"/>
                </a:lnTo>
                <a:lnTo>
                  <a:pt x="2690774" y="2857500"/>
                </a:lnTo>
                <a:lnTo>
                  <a:pt x="2690774" y="2838450"/>
                </a:lnTo>
                <a:close/>
              </a:path>
              <a:path w="5048250" h="2857500">
                <a:moveTo>
                  <a:pt x="2703538" y="0"/>
                </a:moveTo>
                <a:lnTo>
                  <a:pt x="2646388" y="0"/>
                </a:lnTo>
                <a:lnTo>
                  <a:pt x="2646388" y="19050"/>
                </a:lnTo>
                <a:lnTo>
                  <a:pt x="2703538" y="19050"/>
                </a:lnTo>
                <a:lnTo>
                  <a:pt x="2703538" y="0"/>
                </a:lnTo>
                <a:close/>
              </a:path>
              <a:path w="5048250" h="2857500">
                <a:moveTo>
                  <a:pt x="2785973" y="2838450"/>
                </a:moveTo>
                <a:lnTo>
                  <a:pt x="2728823" y="2838450"/>
                </a:lnTo>
                <a:lnTo>
                  <a:pt x="2728823" y="2857500"/>
                </a:lnTo>
                <a:lnTo>
                  <a:pt x="2785973" y="2857500"/>
                </a:lnTo>
                <a:lnTo>
                  <a:pt x="2785973" y="2838450"/>
                </a:lnTo>
                <a:close/>
              </a:path>
              <a:path w="5048250" h="2857500">
                <a:moveTo>
                  <a:pt x="2798724" y="0"/>
                </a:moveTo>
                <a:lnTo>
                  <a:pt x="2741574" y="0"/>
                </a:lnTo>
                <a:lnTo>
                  <a:pt x="2741574" y="19050"/>
                </a:lnTo>
                <a:lnTo>
                  <a:pt x="2798724" y="19050"/>
                </a:lnTo>
                <a:lnTo>
                  <a:pt x="2798724" y="0"/>
                </a:lnTo>
                <a:close/>
              </a:path>
              <a:path w="5048250" h="2857500">
                <a:moveTo>
                  <a:pt x="2881160" y="2838450"/>
                </a:moveTo>
                <a:lnTo>
                  <a:pt x="2824010" y="2838450"/>
                </a:lnTo>
                <a:lnTo>
                  <a:pt x="2824010" y="2857500"/>
                </a:lnTo>
                <a:lnTo>
                  <a:pt x="2881160" y="2857500"/>
                </a:lnTo>
                <a:lnTo>
                  <a:pt x="2881160" y="2838450"/>
                </a:lnTo>
                <a:close/>
              </a:path>
              <a:path w="5048250" h="2857500">
                <a:moveTo>
                  <a:pt x="2893923" y="0"/>
                </a:moveTo>
                <a:lnTo>
                  <a:pt x="2836773" y="0"/>
                </a:lnTo>
                <a:lnTo>
                  <a:pt x="2836773" y="19050"/>
                </a:lnTo>
                <a:lnTo>
                  <a:pt x="2893923" y="19050"/>
                </a:lnTo>
                <a:lnTo>
                  <a:pt x="2893923" y="0"/>
                </a:lnTo>
                <a:close/>
              </a:path>
              <a:path w="5048250" h="2857500">
                <a:moveTo>
                  <a:pt x="2976359" y="2838450"/>
                </a:moveTo>
                <a:lnTo>
                  <a:pt x="2919209" y="2838450"/>
                </a:lnTo>
                <a:lnTo>
                  <a:pt x="2919209" y="2857500"/>
                </a:lnTo>
                <a:lnTo>
                  <a:pt x="2976359" y="2857500"/>
                </a:lnTo>
                <a:lnTo>
                  <a:pt x="2976359" y="2838450"/>
                </a:lnTo>
                <a:close/>
              </a:path>
              <a:path w="5048250" h="2857500">
                <a:moveTo>
                  <a:pt x="2989110" y="0"/>
                </a:moveTo>
                <a:lnTo>
                  <a:pt x="2931960" y="0"/>
                </a:lnTo>
                <a:lnTo>
                  <a:pt x="2931960" y="19050"/>
                </a:lnTo>
                <a:lnTo>
                  <a:pt x="2989110" y="19050"/>
                </a:lnTo>
                <a:lnTo>
                  <a:pt x="2989110" y="0"/>
                </a:lnTo>
                <a:close/>
              </a:path>
              <a:path w="5048250" h="2857500">
                <a:moveTo>
                  <a:pt x="3071545" y="2838450"/>
                </a:moveTo>
                <a:lnTo>
                  <a:pt x="3014395" y="2838450"/>
                </a:lnTo>
                <a:lnTo>
                  <a:pt x="3014395" y="2857500"/>
                </a:lnTo>
                <a:lnTo>
                  <a:pt x="3071545" y="2857500"/>
                </a:lnTo>
                <a:lnTo>
                  <a:pt x="3071545" y="2838450"/>
                </a:lnTo>
                <a:close/>
              </a:path>
              <a:path w="5048250" h="2857500">
                <a:moveTo>
                  <a:pt x="3084309" y="0"/>
                </a:moveTo>
                <a:lnTo>
                  <a:pt x="3027159" y="0"/>
                </a:lnTo>
                <a:lnTo>
                  <a:pt x="3027159" y="19050"/>
                </a:lnTo>
                <a:lnTo>
                  <a:pt x="3084309" y="19050"/>
                </a:lnTo>
                <a:lnTo>
                  <a:pt x="3084309" y="0"/>
                </a:lnTo>
                <a:close/>
              </a:path>
              <a:path w="5048250" h="2857500">
                <a:moveTo>
                  <a:pt x="3166732" y="2838450"/>
                </a:moveTo>
                <a:lnTo>
                  <a:pt x="3109582" y="2838450"/>
                </a:lnTo>
                <a:lnTo>
                  <a:pt x="3109582" y="2857500"/>
                </a:lnTo>
                <a:lnTo>
                  <a:pt x="3166732" y="2857500"/>
                </a:lnTo>
                <a:lnTo>
                  <a:pt x="3166732" y="2838450"/>
                </a:lnTo>
                <a:close/>
              </a:path>
              <a:path w="5048250" h="2857500">
                <a:moveTo>
                  <a:pt x="3179495" y="0"/>
                </a:moveTo>
                <a:lnTo>
                  <a:pt x="3122345" y="0"/>
                </a:lnTo>
                <a:lnTo>
                  <a:pt x="3122345" y="19050"/>
                </a:lnTo>
                <a:lnTo>
                  <a:pt x="3179495" y="19050"/>
                </a:lnTo>
                <a:lnTo>
                  <a:pt x="3179495" y="0"/>
                </a:lnTo>
                <a:close/>
              </a:path>
              <a:path w="5048250" h="2857500">
                <a:moveTo>
                  <a:pt x="3261931" y="2838450"/>
                </a:moveTo>
                <a:lnTo>
                  <a:pt x="3204781" y="2838450"/>
                </a:lnTo>
                <a:lnTo>
                  <a:pt x="3204781" y="2857500"/>
                </a:lnTo>
                <a:lnTo>
                  <a:pt x="3261931" y="2857500"/>
                </a:lnTo>
                <a:lnTo>
                  <a:pt x="3261931" y="2838450"/>
                </a:lnTo>
                <a:close/>
              </a:path>
              <a:path w="5048250" h="2857500">
                <a:moveTo>
                  <a:pt x="3274695" y="0"/>
                </a:moveTo>
                <a:lnTo>
                  <a:pt x="3217545" y="0"/>
                </a:lnTo>
                <a:lnTo>
                  <a:pt x="3217545" y="19050"/>
                </a:lnTo>
                <a:lnTo>
                  <a:pt x="3274695" y="19050"/>
                </a:lnTo>
                <a:lnTo>
                  <a:pt x="3274695" y="0"/>
                </a:lnTo>
                <a:close/>
              </a:path>
              <a:path w="5048250" h="2857500">
                <a:moveTo>
                  <a:pt x="3357118" y="2838450"/>
                </a:moveTo>
                <a:lnTo>
                  <a:pt x="3299968" y="2838450"/>
                </a:lnTo>
                <a:lnTo>
                  <a:pt x="3299968" y="2857500"/>
                </a:lnTo>
                <a:lnTo>
                  <a:pt x="3357118" y="2857500"/>
                </a:lnTo>
                <a:lnTo>
                  <a:pt x="3357118" y="2838450"/>
                </a:lnTo>
                <a:close/>
              </a:path>
              <a:path w="5048250" h="2857500">
                <a:moveTo>
                  <a:pt x="3369881" y="0"/>
                </a:moveTo>
                <a:lnTo>
                  <a:pt x="3312731" y="0"/>
                </a:lnTo>
                <a:lnTo>
                  <a:pt x="3312731" y="19050"/>
                </a:lnTo>
                <a:lnTo>
                  <a:pt x="3369881" y="19050"/>
                </a:lnTo>
                <a:lnTo>
                  <a:pt x="3369881" y="0"/>
                </a:lnTo>
                <a:close/>
              </a:path>
              <a:path w="5048250" h="2857500">
                <a:moveTo>
                  <a:pt x="3452317" y="2838450"/>
                </a:moveTo>
                <a:lnTo>
                  <a:pt x="3395167" y="2838450"/>
                </a:lnTo>
                <a:lnTo>
                  <a:pt x="3395167" y="2857500"/>
                </a:lnTo>
                <a:lnTo>
                  <a:pt x="3452317" y="2857500"/>
                </a:lnTo>
                <a:lnTo>
                  <a:pt x="3452317" y="2838450"/>
                </a:lnTo>
                <a:close/>
              </a:path>
              <a:path w="5048250" h="2857500">
                <a:moveTo>
                  <a:pt x="3465068" y="0"/>
                </a:moveTo>
                <a:lnTo>
                  <a:pt x="3407918" y="0"/>
                </a:lnTo>
                <a:lnTo>
                  <a:pt x="3407918" y="19050"/>
                </a:lnTo>
                <a:lnTo>
                  <a:pt x="3465068" y="19050"/>
                </a:lnTo>
                <a:lnTo>
                  <a:pt x="3465068" y="0"/>
                </a:lnTo>
                <a:close/>
              </a:path>
              <a:path w="5048250" h="2857500">
                <a:moveTo>
                  <a:pt x="3547503" y="2838450"/>
                </a:moveTo>
                <a:lnTo>
                  <a:pt x="3490353" y="2838450"/>
                </a:lnTo>
                <a:lnTo>
                  <a:pt x="3490353" y="2857500"/>
                </a:lnTo>
                <a:lnTo>
                  <a:pt x="3547503" y="2857500"/>
                </a:lnTo>
                <a:lnTo>
                  <a:pt x="3547503" y="2838450"/>
                </a:lnTo>
                <a:close/>
              </a:path>
              <a:path w="5048250" h="2857500">
                <a:moveTo>
                  <a:pt x="3560267" y="0"/>
                </a:moveTo>
                <a:lnTo>
                  <a:pt x="3503117" y="0"/>
                </a:lnTo>
                <a:lnTo>
                  <a:pt x="3503117" y="19050"/>
                </a:lnTo>
                <a:lnTo>
                  <a:pt x="3560267" y="19050"/>
                </a:lnTo>
                <a:lnTo>
                  <a:pt x="3560267" y="0"/>
                </a:lnTo>
                <a:close/>
              </a:path>
              <a:path w="5048250" h="2857500">
                <a:moveTo>
                  <a:pt x="3642703" y="2838450"/>
                </a:moveTo>
                <a:lnTo>
                  <a:pt x="3585553" y="2838450"/>
                </a:lnTo>
                <a:lnTo>
                  <a:pt x="3585553" y="2857500"/>
                </a:lnTo>
                <a:lnTo>
                  <a:pt x="3642703" y="2857500"/>
                </a:lnTo>
                <a:lnTo>
                  <a:pt x="3642703" y="2838450"/>
                </a:lnTo>
                <a:close/>
              </a:path>
              <a:path w="5048250" h="2857500">
                <a:moveTo>
                  <a:pt x="3655453" y="0"/>
                </a:moveTo>
                <a:lnTo>
                  <a:pt x="3598303" y="0"/>
                </a:lnTo>
                <a:lnTo>
                  <a:pt x="3598303" y="19050"/>
                </a:lnTo>
                <a:lnTo>
                  <a:pt x="3655453" y="19050"/>
                </a:lnTo>
                <a:lnTo>
                  <a:pt x="3655453" y="0"/>
                </a:lnTo>
                <a:close/>
              </a:path>
              <a:path w="5048250" h="2857500">
                <a:moveTo>
                  <a:pt x="3737889" y="2838450"/>
                </a:moveTo>
                <a:lnTo>
                  <a:pt x="3680739" y="2838450"/>
                </a:lnTo>
                <a:lnTo>
                  <a:pt x="3680739" y="2857500"/>
                </a:lnTo>
                <a:lnTo>
                  <a:pt x="3737889" y="2857500"/>
                </a:lnTo>
                <a:lnTo>
                  <a:pt x="3737889" y="2838450"/>
                </a:lnTo>
                <a:close/>
              </a:path>
              <a:path w="5048250" h="2857500">
                <a:moveTo>
                  <a:pt x="3750653" y="0"/>
                </a:moveTo>
                <a:lnTo>
                  <a:pt x="3693503" y="0"/>
                </a:lnTo>
                <a:lnTo>
                  <a:pt x="3693503" y="19050"/>
                </a:lnTo>
                <a:lnTo>
                  <a:pt x="3750653" y="19050"/>
                </a:lnTo>
                <a:lnTo>
                  <a:pt x="3750653" y="0"/>
                </a:lnTo>
                <a:close/>
              </a:path>
              <a:path w="5048250" h="2857500">
                <a:moveTo>
                  <a:pt x="3833076" y="2838450"/>
                </a:moveTo>
                <a:lnTo>
                  <a:pt x="3775926" y="2838450"/>
                </a:lnTo>
                <a:lnTo>
                  <a:pt x="3775926" y="2857500"/>
                </a:lnTo>
                <a:lnTo>
                  <a:pt x="3833076" y="2857500"/>
                </a:lnTo>
                <a:lnTo>
                  <a:pt x="3833076" y="2838450"/>
                </a:lnTo>
                <a:close/>
              </a:path>
              <a:path w="5048250" h="2857500">
                <a:moveTo>
                  <a:pt x="3845839" y="0"/>
                </a:moveTo>
                <a:lnTo>
                  <a:pt x="3788689" y="0"/>
                </a:lnTo>
                <a:lnTo>
                  <a:pt x="3788689" y="19050"/>
                </a:lnTo>
                <a:lnTo>
                  <a:pt x="3845839" y="19050"/>
                </a:lnTo>
                <a:lnTo>
                  <a:pt x="3845839" y="0"/>
                </a:lnTo>
                <a:close/>
              </a:path>
              <a:path w="5048250" h="2857500">
                <a:moveTo>
                  <a:pt x="3928275" y="2838450"/>
                </a:moveTo>
                <a:lnTo>
                  <a:pt x="3871125" y="2838450"/>
                </a:lnTo>
                <a:lnTo>
                  <a:pt x="3871125" y="2857500"/>
                </a:lnTo>
                <a:lnTo>
                  <a:pt x="3928275" y="2857500"/>
                </a:lnTo>
                <a:lnTo>
                  <a:pt x="3928275" y="2838450"/>
                </a:lnTo>
                <a:close/>
              </a:path>
              <a:path w="5048250" h="2857500">
                <a:moveTo>
                  <a:pt x="3941038" y="0"/>
                </a:moveTo>
                <a:lnTo>
                  <a:pt x="3883888" y="0"/>
                </a:lnTo>
                <a:lnTo>
                  <a:pt x="3883888" y="19050"/>
                </a:lnTo>
                <a:lnTo>
                  <a:pt x="3941038" y="19050"/>
                </a:lnTo>
                <a:lnTo>
                  <a:pt x="3941038" y="0"/>
                </a:lnTo>
                <a:close/>
              </a:path>
              <a:path w="5048250" h="2857500">
                <a:moveTo>
                  <a:pt x="4023461" y="2838450"/>
                </a:moveTo>
                <a:lnTo>
                  <a:pt x="3966311" y="2838450"/>
                </a:lnTo>
                <a:lnTo>
                  <a:pt x="3966311" y="2857500"/>
                </a:lnTo>
                <a:lnTo>
                  <a:pt x="4023461" y="2857500"/>
                </a:lnTo>
                <a:lnTo>
                  <a:pt x="4023461" y="2838450"/>
                </a:lnTo>
                <a:close/>
              </a:path>
              <a:path w="5048250" h="2857500">
                <a:moveTo>
                  <a:pt x="4036225" y="0"/>
                </a:moveTo>
                <a:lnTo>
                  <a:pt x="3979075" y="0"/>
                </a:lnTo>
                <a:lnTo>
                  <a:pt x="3979075" y="19050"/>
                </a:lnTo>
                <a:lnTo>
                  <a:pt x="4036225" y="19050"/>
                </a:lnTo>
                <a:lnTo>
                  <a:pt x="4036225" y="0"/>
                </a:lnTo>
                <a:close/>
              </a:path>
              <a:path w="5048250" h="2857500">
                <a:moveTo>
                  <a:pt x="4118660" y="2838450"/>
                </a:moveTo>
                <a:lnTo>
                  <a:pt x="4061510" y="2838450"/>
                </a:lnTo>
                <a:lnTo>
                  <a:pt x="4061510" y="2857500"/>
                </a:lnTo>
                <a:lnTo>
                  <a:pt x="4118660" y="2857500"/>
                </a:lnTo>
                <a:lnTo>
                  <a:pt x="4118660" y="2838450"/>
                </a:lnTo>
                <a:close/>
              </a:path>
              <a:path w="5048250" h="2857500">
                <a:moveTo>
                  <a:pt x="4131411" y="0"/>
                </a:moveTo>
                <a:lnTo>
                  <a:pt x="4074261" y="0"/>
                </a:lnTo>
                <a:lnTo>
                  <a:pt x="4074261" y="19050"/>
                </a:lnTo>
                <a:lnTo>
                  <a:pt x="4131411" y="19050"/>
                </a:lnTo>
                <a:lnTo>
                  <a:pt x="4131411" y="0"/>
                </a:lnTo>
                <a:close/>
              </a:path>
              <a:path w="5048250" h="2857500">
                <a:moveTo>
                  <a:pt x="4213847" y="2838450"/>
                </a:moveTo>
                <a:lnTo>
                  <a:pt x="4156697" y="2838450"/>
                </a:lnTo>
                <a:lnTo>
                  <a:pt x="4156697" y="2857500"/>
                </a:lnTo>
                <a:lnTo>
                  <a:pt x="4213847" y="2857500"/>
                </a:lnTo>
                <a:lnTo>
                  <a:pt x="4213847" y="2838450"/>
                </a:lnTo>
                <a:close/>
              </a:path>
              <a:path w="5048250" h="2857500">
                <a:moveTo>
                  <a:pt x="4226611" y="0"/>
                </a:moveTo>
                <a:lnTo>
                  <a:pt x="4169460" y="0"/>
                </a:lnTo>
                <a:lnTo>
                  <a:pt x="4169460" y="19050"/>
                </a:lnTo>
                <a:lnTo>
                  <a:pt x="4226611" y="19050"/>
                </a:lnTo>
                <a:lnTo>
                  <a:pt x="4226611" y="0"/>
                </a:lnTo>
                <a:close/>
              </a:path>
              <a:path w="5048250" h="2857500">
                <a:moveTo>
                  <a:pt x="4309034" y="2838450"/>
                </a:moveTo>
                <a:lnTo>
                  <a:pt x="4251884" y="2838450"/>
                </a:lnTo>
                <a:lnTo>
                  <a:pt x="4251884" y="2857500"/>
                </a:lnTo>
                <a:lnTo>
                  <a:pt x="4309034" y="2857500"/>
                </a:lnTo>
                <a:lnTo>
                  <a:pt x="4309034" y="2838450"/>
                </a:lnTo>
                <a:close/>
              </a:path>
              <a:path w="5048250" h="2857500">
                <a:moveTo>
                  <a:pt x="4321797" y="0"/>
                </a:moveTo>
                <a:lnTo>
                  <a:pt x="4264647" y="0"/>
                </a:lnTo>
                <a:lnTo>
                  <a:pt x="4264647" y="19050"/>
                </a:lnTo>
                <a:lnTo>
                  <a:pt x="4321797" y="19050"/>
                </a:lnTo>
                <a:lnTo>
                  <a:pt x="4321797" y="0"/>
                </a:lnTo>
                <a:close/>
              </a:path>
              <a:path w="5048250" h="2857500">
                <a:moveTo>
                  <a:pt x="4404233" y="2838450"/>
                </a:moveTo>
                <a:lnTo>
                  <a:pt x="4347083" y="2838450"/>
                </a:lnTo>
                <a:lnTo>
                  <a:pt x="4347083" y="2857500"/>
                </a:lnTo>
                <a:lnTo>
                  <a:pt x="4404233" y="2857500"/>
                </a:lnTo>
                <a:lnTo>
                  <a:pt x="4404233" y="2838450"/>
                </a:lnTo>
                <a:close/>
              </a:path>
              <a:path w="5048250" h="2857500">
                <a:moveTo>
                  <a:pt x="4416996" y="0"/>
                </a:moveTo>
                <a:lnTo>
                  <a:pt x="4359846" y="0"/>
                </a:lnTo>
                <a:lnTo>
                  <a:pt x="4359846" y="19050"/>
                </a:lnTo>
                <a:lnTo>
                  <a:pt x="4416996" y="19050"/>
                </a:lnTo>
                <a:lnTo>
                  <a:pt x="4416996" y="0"/>
                </a:lnTo>
                <a:close/>
              </a:path>
              <a:path w="5048250" h="2857500">
                <a:moveTo>
                  <a:pt x="4499419" y="2838450"/>
                </a:moveTo>
                <a:lnTo>
                  <a:pt x="4442269" y="2838450"/>
                </a:lnTo>
                <a:lnTo>
                  <a:pt x="4442269" y="2857500"/>
                </a:lnTo>
                <a:lnTo>
                  <a:pt x="4499419" y="2857500"/>
                </a:lnTo>
                <a:lnTo>
                  <a:pt x="4499419" y="2838450"/>
                </a:lnTo>
                <a:close/>
              </a:path>
              <a:path w="5048250" h="2857500">
                <a:moveTo>
                  <a:pt x="4512183" y="0"/>
                </a:moveTo>
                <a:lnTo>
                  <a:pt x="4455033" y="0"/>
                </a:lnTo>
                <a:lnTo>
                  <a:pt x="4455033" y="19050"/>
                </a:lnTo>
                <a:lnTo>
                  <a:pt x="4512183" y="19050"/>
                </a:lnTo>
                <a:lnTo>
                  <a:pt x="4512183" y="0"/>
                </a:lnTo>
                <a:close/>
              </a:path>
              <a:path w="5048250" h="2857500">
                <a:moveTo>
                  <a:pt x="4594618" y="2838450"/>
                </a:moveTo>
                <a:lnTo>
                  <a:pt x="4537468" y="2838450"/>
                </a:lnTo>
                <a:lnTo>
                  <a:pt x="4537468" y="2857500"/>
                </a:lnTo>
                <a:lnTo>
                  <a:pt x="4594618" y="2857500"/>
                </a:lnTo>
                <a:lnTo>
                  <a:pt x="4594618" y="2838450"/>
                </a:lnTo>
                <a:close/>
              </a:path>
              <a:path w="5048250" h="2857500">
                <a:moveTo>
                  <a:pt x="4607369" y="0"/>
                </a:moveTo>
                <a:lnTo>
                  <a:pt x="4550219" y="0"/>
                </a:lnTo>
                <a:lnTo>
                  <a:pt x="4550219" y="19050"/>
                </a:lnTo>
                <a:lnTo>
                  <a:pt x="4607369" y="19050"/>
                </a:lnTo>
                <a:lnTo>
                  <a:pt x="4607369" y="0"/>
                </a:lnTo>
                <a:close/>
              </a:path>
              <a:path w="5048250" h="2857500">
                <a:moveTo>
                  <a:pt x="4689805" y="2838450"/>
                </a:moveTo>
                <a:lnTo>
                  <a:pt x="4632655" y="2838450"/>
                </a:lnTo>
                <a:lnTo>
                  <a:pt x="4632655" y="2857500"/>
                </a:lnTo>
                <a:lnTo>
                  <a:pt x="4689805" y="2857500"/>
                </a:lnTo>
                <a:lnTo>
                  <a:pt x="4689805" y="2838450"/>
                </a:lnTo>
                <a:close/>
              </a:path>
              <a:path w="5048250" h="2857500">
                <a:moveTo>
                  <a:pt x="4702568" y="0"/>
                </a:moveTo>
                <a:lnTo>
                  <a:pt x="4645418" y="0"/>
                </a:lnTo>
                <a:lnTo>
                  <a:pt x="4645418" y="19050"/>
                </a:lnTo>
                <a:lnTo>
                  <a:pt x="4702568" y="19050"/>
                </a:lnTo>
                <a:lnTo>
                  <a:pt x="4702568" y="0"/>
                </a:lnTo>
                <a:close/>
              </a:path>
              <a:path w="5048250" h="2857500">
                <a:moveTo>
                  <a:pt x="4785004" y="2838450"/>
                </a:moveTo>
                <a:lnTo>
                  <a:pt x="4727854" y="2838450"/>
                </a:lnTo>
                <a:lnTo>
                  <a:pt x="4727854" y="2857500"/>
                </a:lnTo>
                <a:lnTo>
                  <a:pt x="4785004" y="2857500"/>
                </a:lnTo>
                <a:lnTo>
                  <a:pt x="4785004" y="2838450"/>
                </a:lnTo>
                <a:close/>
              </a:path>
              <a:path w="5048250" h="2857500">
                <a:moveTo>
                  <a:pt x="4797755" y="0"/>
                </a:moveTo>
                <a:lnTo>
                  <a:pt x="4740605" y="0"/>
                </a:lnTo>
                <a:lnTo>
                  <a:pt x="4740605" y="19050"/>
                </a:lnTo>
                <a:lnTo>
                  <a:pt x="4797755" y="19050"/>
                </a:lnTo>
                <a:lnTo>
                  <a:pt x="4797755" y="0"/>
                </a:lnTo>
                <a:close/>
              </a:path>
              <a:path w="5048250" h="2857500">
                <a:moveTo>
                  <a:pt x="4880191" y="2838450"/>
                </a:moveTo>
                <a:lnTo>
                  <a:pt x="4823041" y="2838450"/>
                </a:lnTo>
                <a:lnTo>
                  <a:pt x="4823041" y="2857500"/>
                </a:lnTo>
                <a:lnTo>
                  <a:pt x="4880191" y="2857500"/>
                </a:lnTo>
                <a:lnTo>
                  <a:pt x="4880191" y="2838450"/>
                </a:lnTo>
                <a:close/>
              </a:path>
              <a:path w="5048250" h="2857500">
                <a:moveTo>
                  <a:pt x="4892954" y="0"/>
                </a:moveTo>
                <a:lnTo>
                  <a:pt x="4835804" y="0"/>
                </a:lnTo>
                <a:lnTo>
                  <a:pt x="4835804" y="19050"/>
                </a:lnTo>
                <a:lnTo>
                  <a:pt x="4892954" y="19050"/>
                </a:lnTo>
                <a:lnTo>
                  <a:pt x="4892954" y="0"/>
                </a:lnTo>
                <a:close/>
              </a:path>
              <a:path w="5048250" h="2857500">
                <a:moveTo>
                  <a:pt x="4975669" y="2857335"/>
                </a:moveTo>
                <a:lnTo>
                  <a:pt x="4974780" y="2838450"/>
                </a:lnTo>
                <a:lnTo>
                  <a:pt x="4918240" y="2838450"/>
                </a:lnTo>
                <a:lnTo>
                  <a:pt x="4918240" y="2857500"/>
                </a:lnTo>
                <a:lnTo>
                  <a:pt x="4972050" y="2857500"/>
                </a:lnTo>
                <a:lnTo>
                  <a:pt x="4975669" y="2857335"/>
                </a:lnTo>
                <a:close/>
              </a:path>
              <a:path w="5048250" h="2857500">
                <a:moveTo>
                  <a:pt x="4989982" y="2222"/>
                </a:moveTo>
                <a:lnTo>
                  <a:pt x="4986921" y="1460"/>
                </a:lnTo>
                <a:lnTo>
                  <a:pt x="4979568" y="368"/>
                </a:lnTo>
                <a:lnTo>
                  <a:pt x="4972050" y="0"/>
                </a:lnTo>
                <a:lnTo>
                  <a:pt x="4930991" y="0"/>
                </a:lnTo>
                <a:lnTo>
                  <a:pt x="4930991" y="19050"/>
                </a:lnTo>
                <a:lnTo>
                  <a:pt x="4979632" y="19050"/>
                </a:lnTo>
                <a:lnTo>
                  <a:pt x="4985613" y="20243"/>
                </a:lnTo>
                <a:lnTo>
                  <a:pt x="4989982" y="2222"/>
                </a:lnTo>
                <a:close/>
              </a:path>
              <a:path w="5048250" h="2857500">
                <a:moveTo>
                  <a:pt x="5047958" y="2787358"/>
                </a:moveTo>
                <a:lnTo>
                  <a:pt x="5029200" y="2785872"/>
                </a:lnTo>
                <a:lnTo>
                  <a:pt x="5029200" y="2788818"/>
                </a:lnTo>
                <a:lnTo>
                  <a:pt x="5027752" y="2796171"/>
                </a:lnTo>
                <a:lnTo>
                  <a:pt x="5021948" y="2810179"/>
                </a:lnTo>
                <a:lnTo>
                  <a:pt x="5017821" y="2816352"/>
                </a:lnTo>
                <a:lnTo>
                  <a:pt x="5012461" y="2821711"/>
                </a:lnTo>
                <a:lnTo>
                  <a:pt x="5007102" y="2827070"/>
                </a:lnTo>
                <a:lnTo>
                  <a:pt x="5005616" y="2828074"/>
                </a:lnTo>
                <a:lnTo>
                  <a:pt x="5016449" y="2843161"/>
                </a:lnTo>
                <a:lnTo>
                  <a:pt x="5020373" y="2840240"/>
                </a:lnTo>
                <a:lnTo>
                  <a:pt x="5042560" y="2810179"/>
                </a:lnTo>
                <a:lnTo>
                  <a:pt x="5044999" y="2803398"/>
                </a:lnTo>
                <a:lnTo>
                  <a:pt x="5046802" y="2796171"/>
                </a:lnTo>
                <a:lnTo>
                  <a:pt x="5047894" y="2788818"/>
                </a:lnTo>
                <a:lnTo>
                  <a:pt x="5047958" y="2787358"/>
                </a:lnTo>
                <a:close/>
              </a:path>
              <a:path w="5048250" h="2857500">
                <a:moveTo>
                  <a:pt x="5048250" y="2691650"/>
                </a:moveTo>
                <a:lnTo>
                  <a:pt x="5029200" y="2691650"/>
                </a:lnTo>
                <a:lnTo>
                  <a:pt x="5029200" y="2748800"/>
                </a:lnTo>
                <a:lnTo>
                  <a:pt x="5048250" y="2748800"/>
                </a:lnTo>
                <a:lnTo>
                  <a:pt x="5048250" y="2691650"/>
                </a:lnTo>
                <a:close/>
              </a:path>
              <a:path w="5048250" h="2857500">
                <a:moveTo>
                  <a:pt x="5048250" y="2596464"/>
                </a:moveTo>
                <a:lnTo>
                  <a:pt x="5029200" y="2596464"/>
                </a:lnTo>
                <a:lnTo>
                  <a:pt x="5029200" y="2653614"/>
                </a:lnTo>
                <a:lnTo>
                  <a:pt x="5048250" y="2653614"/>
                </a:lnTo>
                <a:lnTo>
                  <a:pt x="5048250" y="2596464"/>
                </a:lnTo>
                <a:close/>
              </a:path>
              <a:path w="5048250" h="2857500">
                <a:moveTo>
                  <a:pt x="5048250" y="2501265"/>
                </a:moveTo>
                <a:lnTo>
                  <a:pt x="5029200" y="2501265"/>
                </a:lnTo>
                <a:lnTo>
                  <a:pt x="5029200" y="2558415"/>
                </a:lnTo>
                <a:lnTo>
                  <a:pt x="5048250" y="2558415"/>
                </a:lnTo>
                <a:lnTo>
                  <a:pt x="5048250" y="2501265"/>
                </a:lnTo>
                <a:close/>
              </a:path>
              <a:path w="5048250" h="2857500">
                <a:moveTo>
                  <a:pt x="5048250" y="2406078"/>
                </a:moveTo>
                <a:lnTo>
                  <a:pt x="5029200" y="2406078"/>
                </a:lnTo>
                <a:lnTo>
                  <a:pt x="5029200" y="2463228"/>
                </a:lnTo>
                <a:lnTo>
                  <a:pt x="5048250" y="2463228"/>
                </a:lnTo>
                <a:lnTo>
                  <a:pt x="5048250" y="2406078"/>
                </a:lnTo>
                <a:close/>
              </a:path>
              <a:path w="5048250" h="2857500">
                <a:moveTo>
                  <a:pt x="5048250" y="2310879"/>
                </a:moveTo>
                <a:lnTo>
                  <a:pt x="5029200" y="2310879"/>
                </a:lnTo>
                <a:lnTo>
                  <a:pt x="5029200" y="2368029"/>
                </a:lnTo>
                <a:lnTo>
                  <a:pt x="5048250" y="2368029"/>
                </a:lnTo>
                <a:lnTo>
                  <a:pt x="5048250" y="2310879"/>
                </a:lnTo>
                <a:close/>
              </a:path>
              <a:path w="5048250" h="2857500">
                <a:moveTo>
                  <a:pt x="5048250" y="2215692"/>
                </a:moveTo>
                <a:lnTo>
                  <a:pt x="5029200" y="2215692"/>
                </a:lnTo>
                <a:lnTo>
                  <a:pt x="5029200" y="2272842"/>
                </a:lnTo>
                <a:lnTo>
                  <a:pt x="5048250" y="2272842"/>
                </a:lnTo>
                <a:lnTo>
                  <a:pt x="5048250" y="2215692"/>
                </a:lnTo>
                <a:close/>
              </a:path>
              <a:path w="5048250" h="2857500">
                <a:moveTo>
                  <a:pt x="5048250" y="2120493"/>
                </a:moveTo>
                <a:lnTo>
                  <a:pt x="5029200" y="2120493"/>
                </a:lnTo>
                <a:lnTo>
                  <a:pt x="5029200" y="2177643"/>
                </a:lnTo>
                <a:lnTo>
                  <a:pt x="5048250" y="2177643"/>
                </a:lnTo>
                <a:lnTo>
                  <a:pt x="5048250" y="2120493"/>
                </a:lnTo>
                <a:close/>
              </a:path>
              <a:path w="5048250" h="2857500">
                <a:moveTo>
                  <a:pt x="5048250" y="2025307"/>
                </a:moveTo>
                <a:lnTo>
                  <a:pt x="5029200" y="2025307"/>
                </a:lnTo>
                <a:lnTo>
                  <a:pt x="5029200" y="2082457"/>
                </a:lnTo>
                <a:lnTo>
                  <a:pt x="5048250" y="2082457"/>
                </a:lnTo>
                <a:lnTo>
                  <a:pt x="5048250" y="2025307"/>
                </a:lnTo>
                <a:close/>
              </a:path>
              <a:path w="5048250" h="2857500">
                <a:moveTo>
                  <a:pt x="5048250" y="1930120"/>
                </a:moveTo>
                <a:lnTo>
                  <a:pt x="5029200" y="1930120"/>
                </a:lnTo>
                <a:lnTo>
                  <a:pt x="5029200" y="1987270"/>
                </a:lnTo>
                <a:lnTo>
                  <a:pt x="5048250" y="1987270"/>
                </a:lnTo>
                <a:lnTo>
                  <a:pt x="5048250" y="1930120"/>
                </a:lnTo>
                <a:close/>
              </a:path>
              <a:path w="5048250" h="2857500">
                <a:moveTo>
                  <a:pt x="5048250" y="1834921"/>
                </a:moveTo>
                <a:lnTo>
                  <a:pt x="5029200" y="1834921"/>
                </a:lnTo>
                <a:lnTo>
                  <a:pt x="5029200" y="1892071"/>
                </a:lnTo>
                <a:lnTo>
                  <a:pt x="5048250" y="1892071"/>
                </a:lnTo>
                <a:lnTo>
                  <a:pt x="5048250" y="1834921"/>
                </a:lnTo>
                <a:close/>
              </a:path>
              <a:path w="5048250" h="2857500">
                <a:moveTo>
                  <a:pt x="5048250" y="1739734"/>
                </a:moveTo>
                <a:lnTo>
                  <a:pt x="5029200" y="1739734"/>
                </a:lnTo>
                <a:lnTo>
                  <a:pt x="5029200" y="1796884"/>
                </a:lnTo>
                <a:lnTo>
                  <a:pt x="5048250" y="1796884"/>
                </a:lnTo>
                <a:lnTo>
                  <a:pt x="5048250" y="1739734"/>
                </a:lnTo>
                <a:close/>
              </a:path>
              <a:path w="5048250" h="2857500">
                <a:moveTo>
                  <a:pt x="5048250" y="1644535"/>
                </a:moveTo>
                <a:lnTo>
                  <a:pt x="5029200" y="1644535"/>
                </a:lnTo>
                <a:lnTo>
                  <a:pt x="5029200" y="1701685"/>
                </a:lnTo>
                <a:lnTo>
                  <a:pt x="5048250" y="1701685"/>
                </a:lnTo>
                <a:lnTo>
                  <a:pt x="5048250" y="1644535"/>
                </a:lnTo>
                <a:close/>
              </a:path>
              <a:path w="5048250" h="2857500">
                <a:moveTo>
                  <a:pt x="5048250" y="1549349"/>
                </a:moveTo>
                <a:lnTo>
                  <a:pt x="5029200" y="1549349"/>
                </a:lnTo>
                <a:lnTo>
                  <a:pt x="5029200" y="1606499"/>
                </a:lnTo>
                <a:lnTo>
                  <a:pt x="5048250" y="1606499"/>
                </a:lnTo>
                <a:lnTo>
                  <a:pt x="5048250" y="1549349"/>
                </a:lnTo>
                <a:close/>
              </a:path>
              <a:path w="5048250" h="2857500">
                <a:moveTo>
                  <a:pt x="5048250" y="1454162"/>
                </a:moveTo>
                <a:lnTo>
                  <a:pt x="5029200" y="1454162"/>
                </a:lnTo>
                <a:lnTo>
                  <a:pt x="5029200" y="1511312"/>
                </a:lnTo>
                <a:lnTo>
                  <a:pt x="5048250" y="1511312"/>
                </a:lnTo>
                <a:lnTo>
                  <a:pt x="5048250" y="1454162"/>
                </a:lnTo>
                <a:close/>
              </a:path>
              <a:path w="5048250" h="2857500">
                <a:moveTo>
                  <a:pt x="5048250" y="1358963"/>
                </a:moveTo>
                <a:lnTo>
                  <a:pt x="5029200" y="1358963"/>
                </a:lnTo>
                <a:lnTo>
                  <a:pt x="5029200" y="1416113"/>
                </a:lnTo>
                <a:lnTo>
                  <a:pt x="5048250" y="1416113"/>
                </a:lnTo>
                <a:lnTo>
                  <a:pt x="5048250" y="1358963"/>
                </a:lnTo>
                <a:close/>
              </a:path>
              <a:path w="5048250" h="2857500">
                <a:moveTo>
                  <a:pt x="5048250" y="1263777"/>
                </a:moveTo>
                <a:lnTo>
                  <a:pt x="5029200" y="1263777"/>
                </a:lnTo>
                <a:lnTo>
                  <a:pt x="5029200" y="1320927"/>
                </a:lnTo>
                <a:lnTo>
                  <a:pt x="5048250" y="1320927"/>
                </a:lnTo>
                <a:lnTo>
                  <a:pt x="5048250" y="1263777"/>
                </a:lnTo>
                <a:close/>
              </a:path>
              <a:path w="5048250" h="2857500">
                <a:moveTo>
                  <a:pt x="5048250" y="1168577"/>
                </a:moveTo>
                <a:lnTo>
                  <a:pt x="5029200" y="1168577"/>
                </a:lnTo>
                <a:lnTo>
                  <a:pt x="5029200" y="1225727"/>
                </a:lnTo>
                <a:lnTo>
                  <a:pt x="5048250" y="1225727"/>
                </a:lnTo>
                <a:lnTo>
                  <a:pt x="5048250" y="1168577"/>
                </a:lnTo>
                <a:close/>
              </a:path>
              <a:path w="5048250" h="2857500">
                <a:moveTo>
                  <a:pt x="5048250" y="1073391"/>
                </a:moveTo>
                <a:lnTo>
                  <a:pt x="5029200" y="1073391"/>
                </a:lnTo>
                <a:lnTo>
                  <a:pt x="5029200" y="1130541"/>
                </a:lnTo>
                <a:lnTo>
                  <a:pt x="5048250" y="1130541"/>
                </a:lnTo>
                <a:lnTo>
                  <a:pt x="5048250" y="1073391"/>
                </a:lnTo>
                <a:close/>
              </a:path>
              <a:path w="5048250" h="2857500">
                <a:moveTo>
                  <a:pt x="5048250" y="978192"/>
                </a:moveTo>
                <a:lnTo>
                  <a:pt x="5029200" y="978192"/>
                </a:lnTo>
                <a:lnTo>
                  <a:pt x="5029200" y="1035342"/>
                </a:lnTo>
                <a:lnTo>
                  <a:pt x="5048250" y="1035342"/>
                </a:lnTo>
                <a:lnTo>
                  <a:pt x="5048250" y="978192"/>
                </a:lnTo>
                <a:close/>
              </a:path>
              <a:path w="5048250" h="2857500">
                <a:moveTo>
                  <a:pt x="5048250" y="883005"/>
                </a:moveTo>
                <a:lnTo>
                  <a:pt x="5029200" y="883005"/>
                </a:lnTo>
                <a:lnTo>
                  <a:pt x="5029200" y="940155"/>
                </a:lnTo>
                <a:lnTo>
                  <a:pt x="5048250" y="940155"/>
                </a:lnTo>
                <a:lnTo>
                  <a:pt x="5048250" y="883005"/>
                </a:lnTo>
                <a:close/>
              </a:path>
              <a:path w="5048250" h="2857500">
                <a:moveTo>
                  <a:pt x="5048250" y="787819"/>
                </a:moveTo>
                <a:lnTo>
                  <a:pt x="5029200" y="787819"/>
                </a:lnTo>
                <a:lnTo>
                  <a:pt x="5029200" y="844969"/>
                </a:lnTo>
                <a:lnTo>
                  <a:pt x="5048250" y="844969"/>
                </a:lnTo>
                <a:lnTo>
                  <a:pt x="5048250" y="787819"/>
                </a:lnTo>
                <a:close/>
              </a:path>
              <a:path w="5048250" h="2857500">
                <a:moveTo>
                  <a:pt x="5048250" y="692619"/>
                </a:moveTo>
                <a:lnTo>
                  <a:pt x="5029200" y="692619"/>
                </a:lnTo>
                <a:lnTo>
                  <a:pt x="5029200" y="749769"/>
                </a:lnTo>
                <a:lnTo>
                  <a:pt x="5048250" y="749769"/>
                </a:lnTo>
                <a:lnTo>
                  <a:pt x="5048250" y="692619"/>
                </a:lnTo>
                <a:close/>
              </a:path>
              <a:path w="5048250" h="2857500">
                <a:moveTo>
                  <a:pt x="5048250" y="597433"/>
                </a:moveTo>
                <a:lnTo>
                  <a:pt x="5029200" y="597433"/>
                </a:lnTo>
                <a:lnTo>
                  <a:pt x="5029200" y="654583"/>
                </a:lnTo>
                <a:lnTo>
                  <a:pt x="5048250" y="654583"/>
                </a:lnTo>
                <a:lnTo>
                  <a:pt x="5048250" y="597433"/>
                </a:lnTo>
                <a:close/>
              </a:path>
              <a:path w="5048250" h="2857500">
                <a:moveTo>
                  <a:pt x="5048250" y="502234"/>
                </a:moveTo>
                <a:lnTo>
                  <a:pt x="5029200" y="502234"/>
                </a:lnTo>
                <a:lnTo>
                  <a:pt x="5029200" y="559384"/>
                </a:lnTo>
                <a:lnTo>
                  <a:pt x="5048250" y="559384"/>
                </a:lnTo>
                <a:lnTo>
                  <a:pt x="5048250" y="502234"/>
                </a:lnTo>
                <a:close/>
              </a:path>
              <a:path w="5048250" h="2857500">
                <a:moveTo>
                  <a:pt x="5048250" y="407047"/>
                </a:moveTo>
                <a:lnTo>
                  <a:pt x="5029200" y="407047"/>
                </a:lnTo>
                <a:lnTo>
                  <a:pt x="5029200" y="464197"/>
                </a:lnTo>
                <a:lnTo>
                  <a:pt x="5048250" y="464197"/>
                </a:lnTo>
                <a:lnTo>
                  <a:pt x="5048250" y="407047"/>
                </a:lnTo>
                <a:close/>
              </a:path>
              <a:path w="5048250" h="2857500">
                <a:moveTo>
                  <a:pt x="5048250" y="311848"/>
                </a:moveTo>
                <a:lnTo>
                  <a:pt x="5029200" y="311848"/>
                </a:lnTo>
                <a:lnTo>
                  <a:pt x="5029200" y="368998"/>
                </a:lnTo>
                <a:lnTo>
                  <a:pt x="5048250" y="368998"/>
                </a:lnTo>
                <a:lnTo>
                  <a:pt x="5048250" y="311848"/>
                </a:lnTo>
                <a:close/>
              </a:path>
              <a:path w="5048250" h="2857500">
                <a:moveTo>
                  <a:pt x="5048250" y="216662"/>
                </a:moveTo>
                <a:lnTo>
                  <a:pt x="5029200" y="216662"/>
                </a:lnTo>
                <a:lnTo>
                  <a:pt x="5029200" y="273812"/>
                </a:lnTo>
                <a:lnTo>
                  <a:pt x="5048250" y="273812"/>
                </a:lnTo>
                <a:lnTo>
                  <a:pt x="5048250" y="216662"/>
                </a:lnTo>
                <a:close/>
              </a:path>
              <a:path w="5048250" h="2857500">
                <a:moveTo>
                  <a:pt x="5048250" y="121475"/>
                </a:moveTo>
                <a:lnTo>
                  <a:pt x="5029200" y="121475"/>
                </a:lnTo>
                <a:lnTo>
                  <a:pt x="5029200" y="178625"/>
                </a:lnTo>
                <a:lnTo>
                  <a:pt x="5048250" y="178625"/>
                </a:lnTo>
                <a:lnTo>
                  <a:pt x="5048250" y="121475"/>
                </a:lnTo>
                <a:close/>
              </a:path>
              <a:path w="5048250" h="2857500">
                <a:moveTo>
                  <a:pt x="5048250" y="76200"/>
                </a:moveTo>
                <a:lnTo>
                  <a:pt x="5035423" y="33858"/>
                </a:lnTo>
                <a:lnTo>
                  <a:pt x="5027587" y="24142"/>
                </a:lnTo>
                <a:lnTo>
                  <a:pt x="5013769" y="37096"/>
                </a:lnTo>
                <a:lnTo>
                  <a:pt x="5017821" y="41148"/>
                </a:lnTo>
                <a:lnTo>
                  <a:pt x="5021948" y="47332"/>
                </a:lnTo>
                <a:lnTo>
                  <a:pt x="5027752" y="61341"/>
                </a:lnTo>
                <a:lnTo>
                  <a:pt x="5029200" y="68630"/>
                </a:lnTo>
                <a:lnTo>
                  <a:pt x="5029200" y="83426"/>
                </a:lnTo>
                <a:lnTo>
                  <a:pt x="5048250" y="83426"/>
                </a:lnTo>
                <a:lnTo>
                  <a:pt x="5048250" y="76200"/>
                </a:lnTo>
                <a:close/>
              </a:path>
            </a:pathLst>
          </a:custGeom>
          <a:solidFill>
            <a:srgbClr val="CCCCCC"/>
          </a:solidFill>
        </p:spPr>
        <p:txBody>
          <a:bodyPr wrap="square" lIns="0" tIns="0" rIns="0" bIns="0" rtlCol="0"/>
          <a:lstStyle/>
          <a:p>
            <a:endParaRPr/>
          </a:p>
        </p:txBody>
      </p:sp>
      <p:sp>
        <p:nvSpPr>
          <p:cNvPr id="4" name="object 4"/>
          <p:cNvSpPr txBox="1"/>
          <p:nvPr/>
        </p:nvSpPr>
        <p:spPr>
          <a:xfrm>
            <a:off x="7161113" y="1949450"/>
            <a:ext cx="2346960" cy="1393190"/>
          </a:xfrm>
          <a:prstGeom prst="rect">
            <a:avLst/>
          </a:prstGeom>
        </p:spPr>
        <p:txBody>
          <a:bodyPr vert="horz" wrap="square" lIns="0" tIns="12700" rIns="0" bIns="0" rtlCol="0">
            <a:spAutoFit/>
          </a:bodyPr>
          <a:lstStyle/>
          <a:p>
            <a:pPr algn="ctr">
              <a:lnSpc>
                <a:spcPct val="100000"/>
              </a:lnSpc>
              <a:spcBef>
                <a:spcPts val="100"/>
              </a:spcBef>
            </a:pPr>
            <a:r>
              <a:rPr sz="5700" spc="235" dirty="0">
                <a:solidFill>
                  <a:srgbClr val="00205B"/>
                </a:solidFill>
                <a:latin typeface="Segoe UI Symbol"/>
                <a:cs typeface="Segoe UI Symbol"/>
              </a:rPr>
              <a:t>📊</a:t>
            </a:r>
            <a:endParaRPr sz="5700">
              <a:latin typeface="Segoe UI Symbol"/>
              <a:cs typeface="Segoe UI Symbol"/>
            </a:endParaRPr>
          </a:p>
          <a:p>
            <a:pPr algn="ctr">
              <a:lnSpc>
                <a:spcPct val="100000"/>
              </a:lnSpc>
              <a:spcBef>
                <a:spcPts val="2360"/>
              </a:spcBef>
            </a:pPr>
            <a:r>
              <a:rPr sz="1300" spc="-50" dirty="0">
                <a:solidFill>
                  <a:srgbClr val="6A7280"/>
                </a:solidFill>
                <a:latin typeface="Roboto"/>
                <a:cs typeface="Roboto"/>
              </a:rPr>
              <a:t>Real-</a:t>
            </a:r>
            <a:r>
              <a:rPr sz="1300" spc="-55" dirty="0">
                <a:solidFill>
                  <a:srgbClr val="6A7280"/>
                </a:solidFill>
                <a:latin typeface="Roboto"/>
                <a:cs typeface="Roboto"/>
              </a:rPr>
              <a:t>time</a:t>
            </a:r>
            <a:r>
              <a:rPr sz="1300" spc="5" dirty="0">
                <a:solidFill>
                  <a:srgbClr val="6A7280"/>
                </a:solidFill>
                <a:latin typeface="Roboto"/>
                <a:cs typeface="Roboto"/>
              </a:rPr>
              <a:t> </a:t>
            </a:r>
            <a:r>
              <a:rPr sz="1300" spc="-60" dirty="0">
                <a:solidFill>
                  <a:srgbClr val="6A7280"/>
                </a:solidFill>
                <a:latin typeface="Roboto"/>
                <a:cs typeface="Roboto"/>
              </a:rPr>
              <a:t>Dashboard</a:t>
            </a:r>
            <a:r>
              <a:rPr sz="1300" spc="5" dirty="0">
                <a:solidFill>
                  <a:srgbClr val="6A7280"/>
                </a:solidFill>
                <a:latin typeface="Roboto"/>
                <a:cs typeface="Roboto"/>
              </a:rPr>
              <a:t> </a:t>
            </a:r>
            <a:r>
              <a:rPr sz="1300" spc="-35" dirty="0">
                <a:solidFill>
                  <a:srgbClr val="6A7280"/>
                </a:solidFill>
                <a:latin typeface="Roboto"/>
                <a:cs typeface="Roboto"/>
              </a:rPr>
              <a:t>Visualization</a:t>
            </a:r>
            <a:endParaRPr sz="1300">
              <a:latin typeface="Roboto"/>
              <a:cs typeface="Roboto"/>
            </a:endParaRPr>
          </a:p>
        </p:txBody>
      </p:sp>
      <p:sp>
        <p:nvSpPr>
          <p:cNvPr id="5" name="object 5"/>
          <p:cNvSpPr txBox="1"/>
          <p:nvPr/>
        </p:nvSpPr>
        <p:spPr>
          <a:xfrm>
            <a:off x="6595119" y="3420348"/>
            <a:ext cx="3478529"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9CA2AF"/>
                </a:solidFill>
                <a:latin typeface="Roboto"/>
                <a:cs typeface="Roboto"/>
              </a:rPr>
              <a:t>8-</a:t>
            </a:r>
            <a:r>
              <a:rPr sz="1150" spc="-60" dirty="0">
                <a:solidFill>
                  <a:srgbClr val="9CA2AF"/>
                </a:solidFill>
                <a:latin typeface="Roboto"/>
                <a:cs typeface="Roboto"/>
              </a:rPr>
              <a:t>panel</a:t>
            </a:r>
            <a:r>
              <a:rPr sz="1150" spc="-5" dirty="0">
                <a:solidFill>
                  <a:srgbClr val="9CA2AF"/>
                </a:solidFill>
                <a:latin typeface="Roboto"/>
                <a:cs typeface="Roboto"/>
              </a:rPr>
              <a:t> </a:t>
            </a:r>
            <a:r>
              <a:rPr sz="1150" spc="-45" dirty="0">
                <a:solidFill>
                  <a:srgbClr val="9CA2AF"/>
                </a:solidFill>
                <a:latin typeface="Roboto"/>
                <a:cs typeface="Roboto"/>
              </a:rPr>
              <a:t>Chart.js</a:t>
            </a:r>
            <a:r>
              <a:rPr sz="1150" dirty="0">
                <a:solidFill>
                  <a:srgbClr val="9CA2AF"/>
                </a:solidFill>
                <a:latin typeface="Roboto"/>
                <a:cs typeface="Roboto"/>
              </a:rPr>
              <a:t> </a:t>
            </a:r>
            <a:r>
              <a:rPr sz="1150" spc="-45" dirty="0">
                <a:solidFill>
                  <a:srgbClr val="9CA2AF"/>
                </a:solidFill>
                <a:latin typeface="Roboto"/>
                <a:cs typeface="Roboto"/>
              </a:rPr>
              <a:t>grid</a:t>
            </a:r>
            <a:r>
              <a:rPr sz="1150" dirty="0">
                <a:solidFill>
                  <a:srgbClr val="9CA2AF"/>
                </a:solidFill>
                <a:latin typeface="Roboto"/>
                <a:cs typeface="Roboto"/>
              </a:rPr>
              <a:t> </a:t>
            </a:r>
            <a:r>
              <a:rPr sz="1150" spc="-55" dirty="0">
                <a:solidFill>
                  <a:srgbClr val="9CA2AF"/>
                </a:solidFill>
                <a:latin typeface="Roboto"/>
                <a:cs typeface="Roboto"/>
              </a:rPr>
              <a:t>showing</a:t>
            </a:r>
            <a:r>
              <a:rPr sz="1150" dirty="0">
                <a:solidFill>
                  <a:srgbClr val="9CA2AF"/>
                </a:solidFill>
                <a:latin typeface="Roboto"/>
                <a:cs typeface="Roboto"/>
              </a:rPr>
              <a:t> </a:t>
            </a:r>
            <a:r>
              <a:rPr sz="1150" spc="-45" dirty="0">
                <a:solidFill>
                  <a:srgbClr val="9CA2AF"/>
                </a:solidFill>
                <a:latin typeface="Roboto"/>
                <a:cs typeface="Roboto"/>
              </a:rPr>
              <a:t>signals</a:t>
            </a:r>
            <a:r>
              <a:rPr sz="1150" dirty="0">
                <a:solidFill>
                  <a:srgbClr val="9CA2AF"/>
                </a:solidFill>
                <a:latin typeface="Roboto"/>
                <a:cs typeface="Roboto"/>
              </a:rPr>
              <a:t> </a:t>
            </a:r>
            <a:r>
              <a:rPr sz="1150" spc="-60" dirty="0">
                <a:solidFill>
                  <a:srgbClr val="9CA2AF"/>
                </a:solidFill>
                <a:latin typeface="Roboto"/>
                <a:cs typeface="Roboto"/>
              </a:rPr>
              <a:t>and</a:t>
            </a:r>
            <a:r>
              <a:rPr sz="1150" dirty="0">
                <a:solidFill>
                  <a:srgbClr val="9CA2AF"/>
                </a:solidFill>
                <a:latin typeface="Roboto"/>
                <a:cs typeface="Roboto"/>
              </a:rPr>
              <a:t> </a:t>
            </a:r>
            <a:r>
              <a:rPr sz="1150" spc="-60" dirty="0">
                <a:solidFill>
                  <a:srgbClr val="9CA2AF"/>
                </a:solidFill>
                <a:latin typeface="Roboto"/>
                <a:cs typeface="Roboto"/>
              </a:rPr>
              <a:t>impedance</a:t>
            </a:r>
            <a:r>
              <a:rPr sz="1150" dirty="0">
                <a:solidFill>
                  <a:srgbClr val="9CA2AF"/>
                </a:solidFill>
                <a:latin typeface="Roboto"/>
                <a:cs typeface="Roboto"/>
              </a:rPr>
              <a:t> </a:t>
            </a:r>
            <a:r>
              <a:rPr sz="1150" spc="-35" dirty="0">
                <a:solidFill>
                  <a:srgbClr val="9CA2AF"/>
                </a:solidFill>
                <a:latin typeface="Roboto"/>
                <a:cs typeface="Roboto"/>
              </a:rPr>
              <a:t>plots</a:t>
            </a:r>
            <a:endParaRPr sz="1150">
              <a:latin typeface="Roboto"/>
              <a:cs typeface="Roboto"/>
            </a:endParaRPr>
          </a:p>
        </p:txBody>
      </p:sp>
      <p:sp>
        <p:nvSpPr>
          <p:cNvPr id="8" name="object 8"/>
          <p:cNvSpPr txBox="1"/>
          <p:nvPr/>
        </p:nvSpPr>
        <p:spPr>
          <a:xfrm>
            <a:off x="558800" y="1349422"/>
            <a:ext cx="4560570" cy="558800"/>
          </a:xfrm>
          <a:prstGeom prst="rect">
            <a:avLst/>
          </a:prstGeom>
        </p:spPr>
        <p:txBody>
          <a:bodyPr vert="horz" wrap="square" lIns="0" tIns="12700" rIns="0" bIns="0" rtlCol="0">
            <a:spAutoFit/>
          </a:bodyPr>
          <a:lstStyle/>
          <a:p>
            <a:pPr marL="297815" marR="5080" indent="-285750">
              <a:lnSpc>
                <a:spcPct val="116700"/>
              </a:lnSpc>
              <a:spcBef>
                <a:spcPts val="100"/>
              </a:spcBef>
              <a:buClr>
                <a:srgbClr val="00205B"/>
              </a:buClr>
              <a:buSzPct val="113333"/>
              <a:buFont typeface="Arial"/>
              <a:buChar char="•"/>
              <a:tabLst>
                <a:tab pos="297815" algn="l"/>
              </a:tabLst>
            </a:pPr>
            <a:r>
              <a:rPr sz="1500" spc="-80" dirty="0">
                <a:solidFill>
                  <a:srgbClr val="333333"/>
                </a:solidFill>
                <a:latin typeface="Roboto"/>
                <a:cs typeface="Roboto"/>
              </a:rPr>
              <a:t>Python</a:t>
            </a:r>
            <a:r>
              <a:rPr sz="1500" spc="-15" dirty="0">
                <a:solidFill>
                  <a:srgbClr val="333333"/>
                </a:solidFill>
                <a:latin typeface="Roboto"/>
                <a:cs typeface="Roboto"/>
              </a:rPr>
              <a:t> </a:t>
            </a:r>
            <a:r>
              <a:rPr sz="1500" spc="-85" dirty="0">
                <a:solidFill>
                  <a:srgbClr val="333333"/>
                </a:solidFill>
                <a:latin typeface="Roboto"/>
                <a:cs typeface="Roboto"/>
              </a:rPr>
              <a:t>Flask</a:t>
            </a:r>
            <a:r>
              <a:rPr sz="1500" spc="-10" dirty="0">
                <a:solidFill>
                  <a:srgbClr val="333333"/>
                </a:solidFill>
                <a:latin typeface="Roboto"/>
                <a:cs typeface="Roboto"/>
              </a:rPr>
              <a:t> </a:t>
            </a:r>
            <a:r>
              <a:rPr sz="1500" spc="-85" dirty="0">
                <a:solidFill>
                  <a:srgbClr val="333333"/>
                </a:solidFill>
                <a:latin typeface="Roboto"/>
                <a:cs typeface="Roboto"/>
              </a:rPr>
              <a:t>back-</a:t>
            </a:r>
            <a:r>
              <a:rPr sz="1500" spc="-95" dirty="0">
                <a:solidFill>
                  <a:srgbClr val="333333"/>
                </a:solidFill>
                <a:latin typeface="Roboto"/>
                <a:cs typeface="Roboto"/>
              </a:rPr>
              <a:t>end</a:t>
            </a:r>
            <a:r>
              <a:rPr sz="1500" spc="-10" dirty="0">
                <a:solidFill>
                  <a:srgbClr val="333333"/>
                </a:solidFill>
                <a:latin typeface="Roboto"/>
                <a:cs typeface="Roboto"/>
              </a:rPr>
              <a:t> </a:t>
            </a:r>
            <a:r>
              <a:rPr sz="1500" spc="-90" dirty="0">
                <a:solidFill>
                  <a:srgbClr val="333333"/>
                </a:solidFill>
                <a:latin typeface="Roboto"/>
                <a:cs typeface="Roboto"/>
              </a:rPr>
              <a:t>parses</a:t>
            </a:r>
            <a:r>
              <a:rPr sz="1500" spc="-10" dirty="0">
                <a:solidFill>
                  <a:srgbClr val="333333"/>
                </a:solidFill>
                <a:latin typeface="Roboto"/>
                <a:cs typeface="Roboto"/>
              </a:rPr>
              <a:t> </a:t>
            </a:r>
            <a:r>
              <a:rPr sz="1500" spc="-85" dirty="0">
                <a:solidFill>
                  <a:srgbClr val="333333"/>
                </a:solidFill>
                <a:latin typeface="Roboto"/>
                <a:cs typeface="Roboto"/>
              </a:rPr>
              <a:t>incoming</a:t>
            </a:r>
            <a:r>
              <a:rPr sz="1500" spc="-10" dirty="0">
                <a:solidFill>
                  <a:srgbClr val="333333"/>
                </a:solidFill>
                <a:latin typeface="Roboto"/>
                <a:cs typeface="Roboto"/>
              </a:rPr>
              <a:t> </a:t>
            </a:r>
            <a:r>
              <a:rPr sz="1500" spc="-75" dirty="0">
                <a:solidFill>
                  <a:srgbClr val="333333"/>
                </a:solidFill>
                <a:latin typeface="Roboto"/>
                <a:cs typeface="Roboto"/>
              </a:rPr>
              <a:t>data,</a:t>
            </a:r>
            <a:r>
              <a:rPr sz="1500" spc="-10" dirty="0">
                <a:solidFill>
                  <a:srgbClr val="333333"/>
                </a:solidFill>
                <a:latin typeface="Roboto"/>
                <a:cs typeface="Roboto"/>
              </a:rPr>
              <a:t> </a:t>
            </a:r>
            <a:r>
              <a:rPr sz="1500" spc="-65" dirty="0">
                <a:solidFill>
                  <a:srgbClr val="333333"/>
                </a:solidFill>
                <a:latin typeface="Roboto"/>
                <a:cs typeface="Roboto"/>
              </a:rPr>
              <a:t>computes </a:t>
            </a:r>
            <a:r>
              <a:rPr sz="1500" spc="-90" dirty="0">
                <a:solidFill>
                  <a:srgbClr val="333333"/>
                </a:solidFill>
                <a:latin typeface="Roboto"/>
                <a:cs typeface="Roboto"/>
              </a:rPr>
              <a:t>impedance</a:t>
            </a:r>
            <a:r>
              <a:rPr sz="1500" spc="-30" dirty="0">
                <a:solidFill>
                  <a:srgbClr val="333333"/>
                </a:solidFill>
                <a:latin typeface="Roboto"/>
                <a:cs typeface="Roboto"/>
              </a:rPr>
              <a:t> </a:t>
            </a:r>
            <a:r>
              <a:rPr sz="1500" spc="-85" dirty="0">
                <a:solidFill>
                  <a:srgbClr val="333333"/>
                </a:solidFill>
                <a:latin typeface="Roboto"/>
                <a:cs typeface="Roboto"/>
              </a:rPr>
              <a:t>(Z</a:t>
            </a:r>
            <a:r>
              <a:rPr sz="1500" spc="-25" dirty="0">
                <a:solidFill>
                  <a:srgbClr val="333333"/>
                </a:solidFill>
                <a:latin typeface="Roboto"/>
                <a:cs typeface="Roboto"/>
              </a:rPr>
              <a:t> </a:t>
            </a:r>
            <a:r>
              <a:rPr sz="1500" spc="-85" dirty="0">
                <a:solidFill>
                  <a:srgbClr val="333333"/>
                </a:solidFill>
                <a:latin typeface="Roboto"/>
                <a:cs typeface="Roboto"/>
              </a:rPr>
              <a:t>=</a:t>
            </a:r>
            <a:r>
              <a:rPr sz="1500" spc="-30" dirty="0">
                <a:solidFill>
                  <a:srgbClr val="333333"/>
                </a:solidFill>
                <a:latin typeface="Roboto"/>
                <a:cs typeface="Roboto"/>
              </a:rPr>
              <a:t> </a:t>
            </a:r>
            <a:r>
              <a:rPr sz="1500" spc="-85" dirty="0">
                <a:solidFill>
                  <a:srgbClr val="333333"/>
                </a:solidFill>
                <a:latin typeface="Roboto"/>
                <a:cs typeface="Roboto"/>
              </a:rPr>
              <a:t>Vbat/Vcurr</a:t>
            </a:r>
            <a:r>
              <a:rPr sz="1500" spc="-25" dirty="0">
                <a:solidFill>
                  <a:srgbClr val="333333"/>
                </a:solidFill>
                <a:latin typeface="Roboto"/>
                <a:cs typeface="Roboto"/>
              </a:rPr>
              <a:t> </a:t>
            </a:r>
            <a:r>
              <a:rPr sz="1500" spc="-95" dirty="0">
                <a:solidFill>
                  <a:srgbClr val="333333"/>
                </a:solidFill>
                <a:latin typeface="Roboto"/>
                <a:cs typeface="Roboto"/>
              </a:rPr>
              <a:t>×</a:t>
            </a:r>
            <a:r>
              <a:rPr sz="1500" spc="-30" dirty="0">
                <a:solidFill>
                  <a:srgbClr val="333333"/>
                </a:solidFill>
                <a:latin typeface="Roboto"/>
                <a:cs typeface="Roboto"/>
              </a:rPr>
              <a:t> </a:t>
            </a:r>
            <a:r>
              <a:rPr sz="1500" spc="-20" dirty="0">
                <a:solidFill>
                  <a:srgbClr val="333333"/>
                </a:solidFill>
                <a:latin typeface="Roboto"/>
                <a:cs typeface="Roboto"/>
              </a:rPr>
              <a:t>0.01)</a:t>
            </a:r>
            <a:endParaRPr sz="1500">
              <a:latin typeface="Roboto"/>
              <a:cs typeface="Roboto"/>
            </a:endParaRPr>
          </a:p>
        </p:txBody>
      </p:sp>
      <p:sp>
        <p:nvSpPr>
          <p:cNvPr id="9" name="object 9"/>
          <p:cNvSpPr txBox="1"/>
          <p:nvPr/>
        </p:nvSpPr>
        <p:spPr>
          <a:xfrm>
            <a:off x="558800" y="2111422"/>
            <a:ext cx="4914900" cy="558800"/>
          </a:xfrm>
          <a:prstGeom prst="rect">
            <a:avLst/>
          </a:prstGeom>
        </p:spPr>
        <p:txBody>
          <a:bodyPr vert="horz" wrap="square" lIns="0" tIns="12700" rIns="0" bIns="0" rtlCol="0">
            <a:spAutoFit/>
          </a:bodyPr>
          <a:lstStyle/>
          <a:p>
            <a:pPr marL="297815" marR="5080" indent="-285750">
              <a:lnSpc>
                <a:spcPct val="116700"/>
              </a:lnSpc>
              <a:spcBef>
                <a:spcPts val="100"/>
              </a:spcBef>
              <a:buClr>
                <a:srgbClr val="00205B"/>
              </a:buClr>
              <a:buSzPct val="113333"/>
              <a:buFont typeface="Arial"/>
              <a:buChar char="•"/>
              <a:tabLst>
                <a:tab pos="297815" algn="l"/>
              </a:tabLst>
            </a:pPr>
            <a:r>
              <a:rPr sz="1500" spc="-75" dirty="0">
                <a:solidFill>
                  <a:srgbClr val="333333"/>
                </a:solidFill>
                <a:latin typeface="Roboto"/>
                <a:cs typeface="Roboto"/>
              </a:rPr>
              <a:t>Real-</a:t>
            </a:r>
            <a:r>
              <a:rPr sz="1500" spc="-85" dirty="0">
                <a:solidFill>
                  <a:srgbClr val="333333"/>
                </a:solidFill>
                <a:latin typeface="Roboto"/>
                <a:cs typeface="Roboto"/>
              </a:rPr>
              <a:t>time</a:t>
            </a:r>
            <a:r>
              <a:rPr sz="1500" spc="-20" dirty="0">
                <a:solidFill>
                  <a:srgbClr val="333333"/>
                </a:solidFill>
                <a:latin typeface="Roboto"/>
                <a:cs typeface="Roboto"/>
              </a:rPr>
              <a:t> </a:t>
            </a:r>
            <a:r>
              <a:rPr sz="1500" spc="-85" dirty="0">
                <a:solidFill>
                  <a:srgbClr val="333333"/>
                </a:solidFill>
                <a:latin typeface="Roboto"/>
                <a:cs typeface="Roboto"/>
              </a:rPr>
              <a:t>browser</a:t>
            </a:r>
            <a:r>
              <a:rPr sz="1500" spc="-20" dirty="0">
                <a:solidFill>
                  <a:srgbClr val="333333"/>
                </a:solidFill>
                <a:latin typeface="Roboto"/>
                <a:cs typeface="Roboto"/>
              </a:rPr>
              <a:t> </a:t>
            </a:r>
            <a:r>
              <a:rPr sz="1500" spc="-90" dirty="0">
                <a:solidFill>
                  <a:srgbClr val="333333"/>
                </a:solidFill>
                <a:latin typeface="Roboto"/>
                <a:cs typeface="Roboto"/>
              </a:rPr>
              <a:t>dashboard</a:t>
            </a:r>
            <a:r>
              <a:rPr sz="1500" spc="-20" dirty="0">
                <a:solidFill>
                  <a:srgbClr val="333333"/>
                </a:solidFill>
                <a:latin typeface="Roboto"/>
                <a:cs typeface="Roboto"/>
              </a:rPr>
              <a:t> </a:t>
            </a:r>
            <a:r>
              <a:rPr sz="1500" spc="-65" dirty="0">
                <a:solidFill>
                  <a:srgbClr val="333333"/>
                </a:solidFill>
                <a:latin typeface="Roboto"/>
                <a:cs typeface="Roboto"/>
              </a:rPr>
              <a:t>(Chart.js)</a:t>
            </a:r>
            <a:r>
              <a:rPr sz="1500" spc="-15" dirty="0">
                <a:solidFill>
                  <a:srgbClr val="333333"/>
                </a:solidFill>
                <a:latin typeface="Roboto"/>
                <a:cs typeface="Roboto"/>
              </a:rPr>
              <a:t> </a:t>
            </a:r>
            <a:r>
              <a:rPr sz="1500" spc="-85" dirty="0">
                <a:solidFill>
                  <a:srgbClr val="333333"/>
                </a:solidFill>
                <a:latin typeface="Roboto"/>
                <a:cs typeface="Roboto"/>
              </a:rPr>
              <a:t>animates</a:t>
            </a:r>
            <a:r>
              <a:rPr sz="1500" spc="-20" dirty="0">
                <a:solidFill>
                  <a:srgbClr val="333333"/>
                </a:solidFill>
                <a:latin typeface="Roboto"/>
                <a:cs typeface="Roboto"/>
              </a:rPr>
              <a:t> </a:t>
            </a:r>
            <a:r>
              <a:rPr sz="1500" spc="-100" dirty="0">
                <a:solidFill>
                  <a:srgbClr val="333333"/>
                </a:solidFill>
                <a:latin typeface="Roboto"/>
                <a:cs typeface="Roboto"/>
              </a:rPr>
              <a:t>7</a:t>
            </a:r>
            <a:r>
              <a:rPr sz="1500" spc="-20" dirty="0">
                <a:solidFill>
                  <a:srgbClr val="333333"/>
                </a:solidFill>
                <a:latin typeface="Roboto"/>
                <a:cs typeface="Roboto"/>
              </a:rPr>
              <a:t> </a:t>
            </a:r>
            <a:r>
              <a:rPr sz="1500" spc="-75" dirty="0">
                <a:solidFill>
                  <a:srgbClr val="333333"/>
                </a:solidFill>
                <a:latin typeface="Roboto"/>
                <a:cs typeface="Roboto"/>
              </a:rPr>
              <a:t>signals</a:t>
            </a:r>
            <a:r>
              <a:rPr sz="1500" spc="-20" dirty="0">
                <a:solidFill>
                  <a:srgbClr val="333333"/>
                </a:solidFill>
                <a:latin typeface="Roboto"/>
                <a:cs typeface="Roboto"/>
              </a:rPr>
              <a:t> </a:t>
            </a:r>
            <a:r>
              <a:rPr sz="1500" spc="-50" dirty="0">
                <a:solidFill>
                  <a:srgbClr val="333333"/>
                </a:solidFill>
                <a:latin typeface="Roboto"/>
                <a:cs typeface="Roboto"/>
              </a:rPr>
              <a:t>+ </a:t>
            </a:r>
            <a:r>
              <a:rPr sz="1500" spc="-90" dirty="0">
                <a:solidFill>
                  <a:srgbClr val="333333"/>
                </a:solidFill>
                <a:latin typeface="Roboto"/>
                <a:cs typeface="Roboto"/>
              </a:rPr>
              <a:t>impedance</a:t>
            </a:r>
            <a:r>
              <a:rPr sz="1500" spc="-25" dirty="0">
                <a:solidFill>
                  <a:srgbClr val="333333"/>
                </a:solidFill>
                <a:latin typeface="Roboto"/>
                <a:cs typeface="Roboto"/>
              </a:rPr>
              <a:t> </a:t>
            </a:r>
            <a:r>
              <a:rPr sz="1500" spc="-75" dirty="0">
                <a:solidFill>
                  <a:srgbClr val="333333"/>
                </a:solidFill>
                <a:latin typeface="Roboto"/>
                <a:cs typeface="Roboto"/>
              </a:rPr>
              <a:t>plot</a:t>
            </a:r>
            <a:r>
              <a:rPr sz="1500" spc="-25" dirty="0">
                <a:solidFill>
                  <a:srgbClr val="333333"/>
                </a:solidFill>
                <a:latin typeface="Roboto"/>
                <a:cs typeface="Roboto"/>
              </a:rPr>
              <a:t> </a:t>
            </a:r>
            <a:r>
              <a:rPr sz="1500" spc="-70" dirty="0">
                <a:solidFill>
                  <a:srgbClr val="333333"/>
                </a:solidFill>
                <a:latin typeface="Roboto"/>
                <a:cs typeface="Roboto"/>
              </a:rPr>
              <a:t>at</a:t>
            </a:r>
            <a:r>
              <a:rPr sz="1500" spc="-25" dirty="0">
                <a:solidFill>
                  <a:srgbClr val="333333"/>
                </a:solidFill>
                <a:latin typeface="Roboto"/>
                <a:cs typeface="Roboto"/>
              </a:rPr>
              <a:t> </a:t>
            </a:r>
            <a:r>
              <a:rPr sz="1500" spc="-100" dirty="0">
                <a:solidFill>
                  <a:srgbClr val="333333"/>
                </a:solidFill>
                <a:latin typeface="Roboto"/>
                <a:cs typeface="Roboto"/>
              </a:rPr>
              <a:t>100</a:t>
            </a:r>
            <a:r>
              <a:rPr sz="1500" spc="-20" dirty="0">
                <a:solidFill>
                  <a:srgbClr val="333333"/>
                </a:solidFill>
                <a:latin typeface="Roboto"/>
                <a:cs typeface="Roboto"/>
              </a:rPr>
              <a:t> </a:t>
            </a:r>
            <a:r>
              <a:rPr sz="1500" spc="-120" dirty="0">
                <a:solidFill>
                  <a:srgbClr val="333333"/>
                </a:solidFill>
                <a:latin typeface="Roboto"/>
                <a:cs typeface="Roboto"/>
              </a:rPr>
              <a:t>ms</a:t>
            </a:r>
            <a:r>
              <a:rPr sz="1500" spc="-25" dirty="0">
                <a:solidFill>
                  <a:srgbClr val="333333"/>
                </a:solidFill>
                <a:latin typeface="Roboto"/>
                <a:cs typeface="Roboto"/>
              </a:rPr>
              <a:t> </a:t>
            </a:r>
            <a:r>
              <a:rPr sz="1500" spc="-10" dirty="0">
                <a:solidFill>
                  <a:srgbClr val="333333"/>
                </a:solidFill>
                <a:latin typeface="Roboto"/>
                <a:cs typeface="Roboto"/>
              </a:rPr>
              <a:t>intervals</a:t>
            </a:r>
            <a:endParaRPr sz="1500">
              <a:latin typeface="Roboto"/>
              <a:cs typeface="Roboto"/>
            </a:endParaRPr>
          </a:p>
        </p:txBody>
      </p:sp>
      <p:sp>
        <p:nvSpPr>
          <p:cNvPr id="10" name="object 10"/>
          <p:cNvSpPr txBox="1"/>
          <p:nvPr/>
        </p:nvSpPr>
        <p:spPr>
          <a:xfrm>
            <a:off x="558800" y="2873422"/>
            <a:ext cx="4838700" cy="558800"/>
          </a:xfrm>
          <a:prstGeom prst="rect">
            <a:avLst/>
          </a:prstGeom>
        </p:spPr>
        <p:txBody>
          <a:bodyPr vert="horz" wrap="square" lIns="0" tIns="12700" rIns="0" bIns="0" rtlCol="0">
            <a:spAutoFit/>
          </a:bodyPr>
          <a:lstStyle/>
          <a:p>
            <a:pPr marL="297815" marR="5080" indent="-285750">
              <a:lnSpc>
                <a:spcPct val="116700"/>
              </a:lnSpc>
              <a:spcBef>
                <a:spcPts val="100"/>
              </a:spcBef>
              <a:buClr>
                <a:srgbClr val="00205B"/>
              </a:buClr>
              <a:buSzPct val="113333"/>
              <a:buFont typeface="Arial"/>
              <a:buChar char="•"/>
              <a:tabLst>
                <a:tab pos="297815" algn="l"/>
              </a:tabLst>
            </a:pPr>
            <a:r>
              <a:rPr sz="1500" spc="-85" dirty="0">
                <a:solidFill>
                  <a:srgbClr val="333333"/>
                </a:solidFill>
                <a:latin typeface="Roboto"/>
                <a:cs typeface="Roboto"/>
              </a:rPr>
              <a:t>User</a:t>
            </a:r>
            <a:r>
              <a:rPr sz="1500" spc="-15" dirty="0">
                <a:solidFill>
                  <a:srgbClr val="333333"/>
                </a:solidFill>
                <a:latin typeface="Roboto"/>
                <a:cs typeface="Roboto"/>
              </a:rPr>
              <a:t> </a:t>
            </a:r>
            <a:r>
              <a:rPr sz="1500" spc="-70" dirty="0">
                <a:solidFill>
                  <a:srgbClr val="333333"/>
                </a:solidFill>
                <a:latin typeface="Roboto"/>
                <a:cs typeface="Roboto"/>
              </a:rPr>
              <a:t>interface</a:t>
            </a:r>
            <a:r>
              <a:rPr sz="1500" spc="-15" dirty="0">
                <a:solidFill>
                  <a:srgbClr val="333333"/>
                </a:solidFill>
                <a:latin typeface="Roboto"/>
                <a:cs typeface="Roboto"/>
              </a:rPr>
              <a:t> </a:t>
            </a:r>
            <a:r>
              <a:rPr sz="1500" spc="-70" dirty="0">
                <a:solidFill>
                  <a:srgbClr val="333333"/>
                </a:solidFill>
                <a:latin typeface="Roboto"/>
                <a:cs typeface="Roboto"/>
              </a:rPr>
              <a:t>built</a:t>
            </a:r>
            <a:r>
              <a:rPr sz="1500" spc="-10" dirty="0">
                <a:solidFill>
                  <a:srgbClr val="333333"/>
                </a:solidFill>
                <a:latin typeface="Roboto"/>
                <a:cs typeface="Roboto"/>
              </a:rPr>
              <a:t> </a:t>
            </a:r>
            <a:r>
              <a:rPr sz="1500" spc="-70" dirty="0">
                <a:solidFill>
                  <a:srgbClr val="333333"/>
                </a:solidFill>
                <a:latin typeface="Roboto"/>
                <a:cs typeface="Roboto"/>
              </a:rPr>
              <a:t>in</a:t>
            </a:r>
            <a:r>
              <a:rPr sz="1500" spc="-15" dirty="0">
                <a:solidFill>
                  <a:srgbClr val="333333"/>
                </a:solidFill>
                <a:latin typeface="Roboto"/>
                <a:cs typeface="Roboto"/>
              </a:rPr>
              <a:t> </a:t>
            </a:r>
            <a:r>
              <a:rPr sz="1500" spc="-90" dirty="0">
                <a:solidFill>
                  <a:srgbClr val="333333"/>
                </a:solidFill>
                <a:latin typeface="Roboto"/>
                <a:cs typeface="Roboto"/>
              </a:rPr>
              <a:t>HTML/CSS/JS;</a:t>
            </a:r>
            <a:r>
              <a:rPr sz="1500" spc="-10" dirty="0">
                <a:solidFill>
                  <a:srgbClr val="333333"/>
                </a:solidFill>
                <a:latin typeface="Roboto"/>
                <a:cs typeface="Roboto"/>
              </a:rPr>
              <a:t> </a:t>
            </a:r>
            <a:r>
              <a:rPr sz="1500" spc="-80" dirty="0">
                <a:solidFill>
                  <a:srgbClr val="333333"/>
                </a:solidFill>
                <a:latin typeface="Roboto"/>
                <a:cs typeface="Roboto"/>
              </a:rPr>
              <a:t>supports</a:t>
            </a:r>
            <a:r>
              <a:rPr sz="1500" spc="-15" dirty="0">
                <a:solidFill>
                  <a:srgbClr val="333333"/>
                </a:solidFill>
                <a:latin typeface="Roboto"/>
                <a:cs typeface="Roboto"/>
              </a:rPr>
              <a:t> </a:t>
            </a:r>
            <a:r>
              <a:rPr sz="1500" spc="-90" dirty="0">
                <a:solidFill>
                  <a:srgbClr val="333333"/>
                </a:solidFill>
                <a:latin typeface="Roboto"/>
                <a:cs typeface="Roboto"/>
              </a:rPr>
              <a:t>data</a:t>
            </a:r>
            <a:r>
              <a:rPr sz="1500" spc="-10" dirty="0">
                <a:solidFill>
                  <a:srgbClr val="333333"/>
                </a:solidFill>
                <a:latin typeface="Roboto"/>
                <a:cs typeface="Roboto"/>
              </a:rPr>
              <a:t> </a:t>
            </a:r>
            <a:r>
              <a:rPr sz="1500" spc="-50" dirty="0">
                <a:solidFill>
                  <a:srgbClr val="333333"/>
                </a:solidFill>
                <a:latin typeface="Roboto"/>
                <a:cs typeface="Roboto"/>
              </a:rPr>
              <a:t>logging </a:t>
            </a:r>
            <a:r>
              <a:rPr sz="1500" spc="-100" dirty="0">
                <a:solidFill>
                  <a:srgbClr val="333333"/>
                </a:solidFill>
                <a:latin typeface="Roboto"/>
                <a:cs typeface="Roboto"/>
              </a:rPr>
              <a:t>and</a:t>
            </a:r>
            <a:r>
              <a:rPr sz="1500" spc="-15" dirty="0">
                <a:solidFill>
                  <a:srgbClr val="333333"/>
                </a:solidFill>
                <a:latin typeface="Roboto"/>
                <a:cs typeface="Roboto"/>
              </a:rPr>
              <a:t> </a:t>
            </a:r>
            <a:r>
              <a:rPr sz="1500" spc="-10" dirty="0">
                <a:solidFill>
                  <a:srgbClr val="333333"/>
                </a:solidFill>
                <a:latin typeface="Roboto"/>
                <a:cs typeface="Roboto"/>
              </a:rPr>
              <a:t>playback</a:t>
            </a:r>
            <a:endParaRPr sz="1500">
              <a:latin typeface="Roboto"/>
              <a:cs typeface="Roboto"/>
            </a:endParaRPr>
          </a:p>
        </p:txBody>
      </p:sp>
      <p:sp>
        <p:nvSpPr>
          <p:cNvPr id="15" name="object 15"/>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8" name="Picture 17" descr="A black background with green text&#10;&#10;AI-generated content may be incorrect.">
            <a:extLst>
              <a:ext uri="{FF2B5EF4-FFF2-40B4-BE49-F238E27FC236}">
                <a16:creationId xmlns:a16="http://schemas.microsoft.com/office/drawing/2014/main" id="{B90FF01B-FA68-7A00-CBF1-42BBFA85B4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9" name="Slide Number Placeholder 18">
            <a:extLst>
              <a:ext uri="{FF2B5EF4-FFF2-40B4-BE49-F238E27FC236}">
                <a16:creationId xmlns:a16="http://schemas.microsoft.com/office/drawing/2014/main" id="{9532C504-E81C-E3E4-D115-D12EC5390B46}"/>
              </a:ext>
            </a:extLst>
          </p:cNvPr>
          <p:cNvSpPr>
            <a:spLocks noGrp="1"/>
          </p:cNvSpPr>
          <p:nvPr>
            <p:ph type="sldNum" sz="quarter" idx="7"/>
          </p:nvPr>
        </p:nvSpPr>
        <p:spPr/>
        <p:txBody>
          <a:bodyPr/>
          <a:lstStyle/>
          <a:p>
            <a:fld id="{B6F15528-21DE-4FAA-801E-634DDDAF4B2B}" type="slidenum">
              <a:rPr lang="fr-FR" smtClean="0"/>
              <a:t>13</a:t>
            </a:fld>
            <a:endParaRPr lang="fr-FR"/>
          </a:p>
        </p:txBody>
      </p:sp>
      <p:pic>
        <p:nvPicPr>
          <p:cNvPr id="6" name="Picture 5">
            <a:extLst>
              <a:ext uri="{FF2B5EF4-FFF2-40B4-BE49-F238E27FC236}">
                <a16:creationId xmlns:a16="http://schemas.microsoft.com/office/drawing/2014/main" id="{08B3CD78-EAB7-C918-6AD4-759D331D3B56}"/>
              </a:ext>
            </a:extLst>
          </p:cNvPr>
          <p:cNvPicPr>
            <a:picLocks noChangeAspect="1"/>
          </p:cNvPicPr>
          <p:nvPr/>
        </p:nvPicPr>
        <p:blipFill>
          <a:blip r:embed="rId4"/>
          <a:stretch>
            <a:fillRect/>
          </a:stretch>
        </p:blipFill>
        <p:spPr>
          <a:xfrm>
            <a:off x="5652771" y="1349422"/>
            <a:ext cx="5624830" cy="3413203"/>
          </a:xfrm>
          <a:prstGeom prst="rect">
            <a:avLst/>
          </a:prstGeom>
        </p:spPr>
      </p:pic>
      <p:pic>
        <p:nvPicPr>
          <p:cNvPr id="7" name="Picture 6">
            <a:extLst>
              <a:ext uri="{FF2B5EF4-FFF2-40B4-BE49-F238E27FC236}">
                <a16:creationId xmlns:a16="http://schemas.microsoft.com/office/drawing/2014/main" id="{6B252FF2-B28B-1D81-0AB7-E92D2F4E7B6F}"/>
              </a:ext>
            </a:extLst>
          </p:cNvPr>
          <p:cNvPicPr>
            <a:picLocks noChangeAspect="1"/>
          </p:cNvPicPr>
          <p:nvPr/>
        </p:nvPicPr>
        <p:blipFill>
          <a:blip r:embed="rId5"/>
          <a:stretch>
            <a:fillRect/>
          </a:stretch>
        </p:blipFill>
        <p:spPr>
          <a:xfrm>
            <a:off x="914400" y="3572122"/>
            <a:ext cx="2641600" cy="2042187"/>
          </a:xfrm>
          <a:prstGeom prst="rect">
            <a:avLst/>
          </a:prstGeom>
        </p:spPr>
      </p:pic>
      <p:sp>
        <p:nvSpPr>
          <p:cNvPr id="11" name="TextBox 10">
            <a:extLst>
              <a:ext uri="{FF2B5EF4-FFF2-40B4-BE49-F238E27FC236}">
                <a16:creationId xmlns:a16="http://schemas.microsoft.com/office/drawing/2014/main" id="{1138BEF2-666D-575C-2539-391C34044CA4}"/>
              </a:ext>
            </a:extLst>
          </p:cNvPr>
          <p:cNvSpPr txBox="1"/>
          <p:nvPr/>
        </p:nvSpPr>
        <p:spPr>
          <a:xfrm>
            <a:off x="7251600" y="4846447"/>
            <a:ext cx="4648200" cy="261610"/>
          </a:xfrm>
          <a:prstGeom prst="rect">
            <a:avLst/>
          </a:prstGeom>
          <a:noFill/>
        </p:spPr>
        <p:txBody>
          <a:bodyPr wrap="square" rtlCol="0">
            <a:spAutoFit/>
          </a:bodyPr>
          <a:lstStyle/>
          <a:p>
            <a:r>
              <a:rPr lang="fr-FR" sz="1100" dirty="0"/>
              <a:t>Figure 12 : </a:t>
            </a:r>
            <a:r>
              <a:rPr lang="fr-FR" sz="1100" dirty="0" err="1"/>
              <a:t>Rasberry</a:t>
            </a:r>
            <a:r>
              <a:rPr lang="fr-FR" sz="1100" dirty="0"/>
              <a:t> pi visualisation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481994"/>
            <a:ext cx="6146800" cy="483870"/>
          </a:xfrm>
          <a:prstGeom prst="rect">
            <a:avLst/>
          </a:prstGeom>
        </p:spPr>
        <p:txBody>
          <a:bodyPr vert="horz" wrap="square" lIns="0" tIns="13335" rIns="0" bIns="0" rtlCol="0">
            <a:spAutoFit/>
          </a:bodyPr>
          <a:lstStyle/>
          <a:p>
            <a:pPr marL="12700">
              <a:lnSpc>
                <a:spcPct val="100000"/>
              </a:lnSpc>
              <a:spcBef>
                <a:spcPts val="105"/>
              </a:spcBef>
            </a:pPr>
            <a:r>
              <a:rPr sz="3000" spc="-165" dirty="0"/>
              <a:t>Conclusion</a:t>
            </a:r>
            <a:r>
              <a:rPr sz="3000" spc="-45" dirty="0"/>
              <a:t> </a:t>
            </a:r>
            <a:r>
              <a:rPr sz="3000" spc="-204" dirty="0"/>
              <a:t>&amp;</a:t>
            </a:r>
            <a:r>
              <a:rPr sz="3000" spc="-45" dirty="0"/>
              <a:t> </a:t>
            </a:r>
            <a:r>
              <a:rPr sz="3000" spc="-170" dirty="0"/>
              <a:t>Future</a:t>
            </a:r>
            <a:r>
              <a:rPr sz="3000" spc="-45" dirty="0"/>
              <a:t> </a:t>
            </a:r>
            <a:r>
              <a:rPr sz="3000" spc="-145" dirty="0"/>
              <a:t>Work</a:t>
            </a:r>
            <a:endParaRPr sz="3000" dirty="0"/>
          </a:p>
        </p:txBody>
      </p:sp>
      <p:sp>
        <p:nvSpPr>
          <p:cNvPr id="5" name="object 5"/>
          <p:cNvSpPr txBox="1"/>
          <p:nvPr/>
        </p:nvSpPr>
        <p:spPr>
          <a:xfrm>
            <a:off x="558800" y="1387236"/>
            <a:ext cx="10026650" cy="1546642"/>
          </a:xfrm>
          <a:prstGeom prst="rect">
            <a:avLst/>
          </a:prstGeom>
        </p:spPr>
        <p:txBody>
          <a:bodyPr vert="horz" wrap="square" lIns="0" tIns="12700" rIns="0" bIns="0" rtlCol="0">
            <a:spAutoFit/>
          </a:bodyPr>
          <a:lstStyle/>
          <a:p>
            <a:pPr marL="297815" indent="-285115">
              <a:lnSpc>
                <a:spcPct val="100000"/>
              </a:lnSpc>
              <a:spcBef>
                <a:spcPts val="100"/>
              </a:spcBef>
              <a:buClr>
                <a:srgbClr val="00205B"/>
              </a:buClr>
              <a:buSzPct val="113333"/>
              <a:buFont typeface="Arial"/>
              <a:buChar char="•"/>
              <a:tabLst>
                <a:tab pos="297815" algn="l"/>
              </a:tabLst>
            </a:pPr>
            <a:r>
              <a:rPr sz="1500" spc="-85" dirty="0">
                <a:solidFill>
                  <a:srgbClr val="333333"/>
                </a:solidFill>
                <a:latin typeface="Roboto"/>
                <a:cs typeface="Roboto"/>
              </a:rPr>
              <a:t>Developed/simulated</a:t>
            </a:r>
            <a:r>
              <a:rPr sz="1500" spc="-5" dirty="0">
                <a:solidFill>
                  <a:srgbClr val="333333"/>
                </a:solidFill>
                <a:latin typeface="Roboto"/>
                <a:cs typeface="Roboto"/>
              </a:rPr>
              <a:t> </a:t>
            </a:r>
            <a:r>
              <a:rPr sz="1500" spc="-85" dirty="0">
                <a:solidFill>
                  <a:srgbClr val="333333"/>
                </a:solidFill>
                <a:latin typeface="Roboto"/>
                <a:cs typeface="Roboto"/>
              </a:rPr>
              <a:t>complete</a:t>
            </a:r>
            <a:r>
              <a:rPr sz="1500" spc="-5" dirty="0">
                <a:solidFill>
                  <a:srgbClr val="333333"/>
                </a:solidFill>
                <a:latin typeface="Roboto"/>
                <a:cs typeface="Roboto"/>
              </a:rPr>
              <a:t> </a:t>
            </a:r>
            <a:r>
              <a:rPr sz="1500" spc="-95" dirty="0">
                <a:solidFill>
                  <a:srgbClr val="333333"/>
                </a:solidFill>
                <a:latin typeface="Roboto"/>
                <a:cs typeface="Roboto"/>
              </a:rPr>
              <a:t>modular</a:t>
            </a:r>
            <a:r>
              <a:rPr sz="1500" dirty="0">
                <a:solidFill>
                  <a:srgbClr val="333333"/>
                </a:solidFill>
                <a:latin typeface="Roboto"/>
                <a:cs typeface="Roboto"/>
              </a:rPr>
              <a:t> </a:t>
            </a:r>
            <a:r>
              <a:rPr sz="1500" spc="-95" dirty="0">
                <a:solidFill>
                  <a:srgbClr val="333333"/>
                </a:solidFill>
                <a:latin typeface="Roboto"/>
                <a:cs typeface="Roboto"/>
              </a:rPr>
              <a:t>embedded</a:t>
            </a:r>
            <a:r>
              <a:rPr sz="1500" spc="-5" dirty="0">
                <a:solidFill>
                  <a:srgbClr val="333333"/>
                </a:solidFill>
                <a:latin typeface="Roboto"/>
                <a:cs typeface="Roboto"/>
              </a:rPr>
              <a:t> </a:t>
            </a:r>
            <a:r>
              <a:rPr sz="1500" spc="-80" dirty="0">
                <a:solidFill>
                  <a:srgbClr val="333333"/>
                </a:solidFill>
                <a:latin typeface="Roboto"/>
                <a:cs typeface="Roboto"/>
              </a:rPr>
              <a:t>system;</a:t>
            </a:r>
            <a:r>
              <a:rPr sz="1500" dirty="0">
                <a:solidFill>
                  <a:srgbClr val="333333"/>
                </a:solidFill>
                <a:latin typeface="Roboto"/>
                <a:cs typeface="Roboto"/>
              </a:rPr>
              <a:t> </a:t>
            </a:r>
            <a:r>
              <a:rPr sz="1500" spc="-80" dirty="0">
                <a:solidFill>
                  <a:srgbClr val="333333"/>
                </a:solidFill>
                <a:latin typeface="Roboto"/>
                <a:cs typeface="Roboto"/>
              </a:rPr>
              <a:t>verified</a:t>
            </a:r>
            <a:r>
              <a:rPr sz="1500" spc="-5" dirty="0">
                <a:solidFill>
                  <a:srgbClr val="333333"/>
                </a:solidFill>
                <a:latin typeface="Roboto"/>
                <a:cs typeface="Roboto"/>
              </a:rPr>
              <a:t> </a:t>
            </a:r>
            <a:r>
              <a:rPr sz="1500" spc="-95" dirty="0">
                <a:solidFill>
                  <a:srgbClr val="333333"/>
                </a:solidFill>
                <a:latin typeface="Roboto"/>
                <a:cs typeface="Roboto"/>
              </a:rPr>
              <a:t>VCCS,</a:t>
            </a:r>
            <a:r>
              <a:rPr sz="1500" dirty="0">
                <a:solidFill>
                  <a:srgbClr val="333333"/>
                </a:solidFill>
                <a:latin typeface="Roboto"/>
                <a:cs typeface="Roboto"/>
              </a:rPr>
              <a:t> </a:t>
            </a:r>
            <a:r>
              <a:rPr sz="1500" spc="-95" dirty="0">
                <a:solidFill>
                  <a:srgbClr val="333333"/>
                </a:solidFill>
                <a:latin typeface="Roboto"/>
                <a:cs typeface="Roboto"/>
              </a:rPr>
              <a:t>STM32,</a:t>
            </a:r>
            <a:r>
              <a:rPr sz="1500" spc="-5" dirty="0">
                <a:solidFill>
                  <a:srgbClr val="333333"/>
                </a:solidFill>
                <a:latin typeface="Roboto"/>
                <a:cs typeface="Roboto"/>
              </a:rPr>
              <a:t> </a:t>
            </a:r>
            <a:r>
              <a:rPr sz="1500" spc="-100" dirty="0">
                <a:solidFill>
                  <a:srgbClr val="333333"/>
                </a:solidFill>
                <a:latin typeface="Roboto"/>
                <a:cs typeface="Roboto"/>
              </a:rPr>
              <a:t>and</a:t>
            </a:r>
            <a:r>
              <a:rPr sz="1500" dirty="0">
                <a:solidFill>
                  <a:srgbClr val="333333"/>
                </a:solidFill>
                <a:latin typeface="Roboto"/>
                <a:cs typeface="Roboto"/>
              </a:rPr>
              <a:t> </a:t>
            </a:r>
            <a:r>
              <a:rPr sz="1500" spc="-80" dirty="0">
                <a:solidFill>
                  <a:srgbClr val="333333"/>
                </a:solidFill>
                <a:latin typeface="Roboto"/>
                <a:cs typeface="Roboto"/>
              </a:rPr>
              <a:t>software</a:t>
            </a:r>
            <a:r>
              <a:rPr sz="1500" spc="-5" dirty="0">
                <a:solidFill>
                  <a:srgbClr val="333333"/>
                </a:solidFill>
                <a:latin typeface="Roboto"/>
                <a:cs typeface="Roboto"/>
              </a:rPr>
              <a:t> </a:t>
            </a:r>
            <a:r>
              <a:rPr sz="1500" spc="-85" dirty="0">
                <a:solidFill>
                  <a:srgbClr val="333333"/>
                </a:solidFill>
                <a:latin typeface="Roboto"/>
                <a:cs typeface="Roboto"/>
              </a:rPr>
              <a:t>chain</a:t>
            </a:r>
            <a:r>
              <a:rPr sz="1500" dirty="0">
                <a:solidFill>
                  <a:srgbClr val="333333"/>
                </a:solidFill>
                <a:latin typeface="Roboto"/>
                <a:cs typeface="Roboto"/>
              </a:rPr>
              <a:t> </a:t>
            </a:r>
            <a:r>
              <a:rPr sz="1500" spc="-70" dirty="0">
                <a:solidFill>
                  <a:srgbClr val="333333"/>
                </a:solidFill>
                <a:latin typeface="Roboto"/>
                <a:cs typeface="Roboto"/>
              </a:rPr>
              <a:t>in</a:t>
            </a:r>
            <a:r>
              <a:rPr sz="1500" spc="-5" dirty="0">
                <a:solidFill>
                  <a:srgbClr val="333333"/>
                </a:solidFill>
                <a:latin typeface="Roboto"/>
                <a:cs typeface="Roboto"/>
              </a:rPr>
              <a:t> </a:t>
            </a:r>
            <a:r>
              <a:rPr sz="1500" spc="-10" dirty="0">
                <a:solidFill>
                  <a:srgbClr val="333333"/>
                </a:solidFill>
                <a:latin typeface="Roboto"/>
                <a:cs typeface="Roboto"/>
              </a:rPr>
              <a:t>hardware</a:t>
            </a:r>
            <a:endParaRPr sz="1500" dirty="0">
              <a:latin typeface="Roboto"/>
              <a:cs typeface="Roboto"/>
            </a:endParaRPr>
          </a:p>
          <a:p>
            <a:pPr>
              <a:lnSpc>
                <a:spcPct val="100000"/>
              </a:lnSpc>
              <a:spcBef>
                <a:spcPts val="480"/>
              </a:spcBef>
              <a:buClr>
                <a:srgbClr val="00205B"/>
              </a:buClr>
              <a:buFont typeface="Arial"/>
              <a:buChar char="•"/>
            </a:pPr>
            <a:endParaRPr sz="1500" dirty="0">
              <a:latin typeface="Roboto"/>
              <a:cs typeface="Roboto"/>
            </a:endParaRPr>
          </a:p>
          <a:p>
            <a:pPr marL="297815" indent="-285115">
              <a:lnSpc>
                <a:spcPct val="100000"/>
              </a:lnSpc>
              <a:buClr>
                <a:srgbClr val="00205B"/>
              </a:buClr>
              <a:buSzPct val="113333"/>
              <a:buFont typeface="Arial"/>
              <a:buChar char="•"/>
              <a:tabLst>
                <a:tab pos="297815" algn="l"/>
              </a:tabLst>
            </a:pPr>
            <a:r>
              <a:rPr sz="1500" spc="-90" dirty="0">
                <a:solidFill>
                  <a:srgbClr val="333333"/>
                </a:solidFill>
                <a:latin typeface="Roboto"/>
                <a:cs typeface="Roboto"/>
              </a:rPr>
              <a:t>Achieved</a:t>
            </a:r>
            <a:r>
              <a:rPr sz="1500" spc="-10" dirty="0">
                <a:solidFill>
                  <a:srgbClr val="333333"/>
                </a:solidFill>
                <a:latin typeface="Roboto"/>
                <a:cs typeface="Roboto"/>
              </a:rPr>
              <a:t> </a:t>
            </a:r>
            <a:r>
              <a:rPr sz="1500" spc="-80" dirty="0">
                <a:solidFill>
                  <a:srgbClr val="333333"/>
                </a:solidFill>
                <a:latin typeface="Roboto"/>
                <a:cs typeface="Roboto"/>
              </a:rPr>
              <a:t>high</a:t>
            </a:r>
            <a:r>
              <a:rPr sz="1500" spc="-5" dirty="0">
                <a:solidFill>
                  <a:srgbClr val="333333"/>
                </a:solidFill>
                <a:latin typeface="Roboto"/>
                <a:cs typeface="Roboto"/>
              </a:rPr>
              <a:t> </a:t>
            </a:r>
            <a:r>
              <a:rPr sz="1500" spc="-75" dirty="0">
                <a:solidFill>
                  <a:srgbClr val="333333"/>
                </a:solidFill>
                <a:latin typeface="Roboto"/>
                <a:cs typeface="Roboto"/>
              </a:rPr>
              <a:t>precision</a:t>
            </a:r>
            <a:r>
              <a:rPr sz="1500" spc="-10" dirty="0">
                <a:solidFill>
                  <a:srgbClr val="333333"/>
                </a:solidFill>
                <a:latin typeface="Roboto"/>
                <a:cs typeface="Roboto"/>
              </a:rPr>
              <a:t> </a:t>
            </a:r>
            <a:r>
              <a:rPr sz="1500" spc="-90" dirty="0">
                <a:solidFill>
                  <a:srgbClr val="333333"/>
                </a:solidFill>
                <a:latin typeface="Roboto"/>
                <a:cs typeface="Roboto"/>
              </a:rPr>
              <a:t>(±1%)</a:t>
            </a:r>
            <a:r>
              <a:rPr sz="1500" spc="-5" dirty="0">
                <a:solidFill>
                  <a:srgbClr val="333333"/>
                </a:solidFill>
                <a:latin typeface="Roboto"/>
                <a:cs typeface="Roboto"/>
              </a:rPr>
              <a:t> </a:t>
            </a:r>
            <a:r>
              <a:rPr sz="1500" spc="-100" dirty="0">
                <a:solidFill>
                  <a:srgbClr val="333333"/>
                </a:solidFill>
                <a:latin typeface="Roboto"/>
                <a:cs typeface="Roboto"/>
              </a:rPr>
              <a:t>and</a:t>
            </a:r>
            <a:r>
              <a:rPr sz="1500" spc="-10" dirty="0">
                <a:solidFill>
                  <a:srgbClr val="333333"/>
                </a:solidFill>
                <a:latin typeface="Roboto"/>
                <a:cs typeface="Roboto"/>
              </a:rPr>
              <a:t> </a:t>
            </a:r>
            <a:r>
              <a:rPr sz="1500" spc="-90" dirty="0">
                <a:solidFill>
                  <a:srgbClr val="333333"/>
                </a:solidFill>
                <a:latin typeface="Roboto"/>
                <a:cs typeface="Roboto"/>
              </a:rPr>
              <a:t>robust</a:t>
            </a:r>
            <a:r>
              <a:rPr sz="1500" spc="-5" dirty="0">
                <a:solidFill>
                  <a:srgbClr val="333333"/>
                </a:solidFill>
                <a:latin typeface="Roboto"/>
                <a:cs typeface="Roboto"/>
              </a:rPr>
              <a:t> </a:t>
            </a:r>
            <a:r>
              <a:rPr sz="1500" spc="-85" dirty="0">
                <a:solidFill>
                  <a:srgbClr val="333333"/>
                </a:solidFill>
                <a:latin typeface="Roboto"/>
                <a:cs typeface="Roboto"/>
              </a:rPr>
              <a:t>bandwidth</a:t>
            </a:r>
            <a:r>
              <a:rPr sz="1500" spc="-5" dirty="0">
                <a:solidFill>
                  <a:srgbClr val="333333"/>
                </a:solidFill>
                <a:latin typeface="Roboto"/>
                <a:cs typeface="Roboto"/>
              </a:rPr>
              <a:t> </a:t>
            </a:r>
            <a:r>
              <a:rPr sz="1500" spc="-70" dirty="0">
                <a:solidFill>
                  <a:srgbClr val="333333"/>
                </a:solidFill>
                <a:latin typeface="Roboto"/>
                <a:cs typeface="Roboto"/>
              </a:rPr>
              <a:t>in</a:t>
            </a:r>
            <a:r>
              <a:rPr sz="1500" spc="-10" dirty="0">
                <a:solidFill>
                  <a:srgbClr val="333333"/>
                </a:solidFill>
                <a:latin typeface="Roboto"/>
                <a:cs typeface="Roboto"/>
              </a:rPr>
              <a:t> </a:t>
            </a:r>
            <a:r>
              <a:rPr sz="1500" spc="-85" dirty="0">
                <a:solidFill>
                  <a:srgbClr val="333333"/>
                </a:solidFill>
                <a:latin typeface="Roboto"/>
                <a:cs typeface="Roboto"/>
              </a:rPr>
              <a:t>shunt</a:t>
            </a:r>
            <a:r>
              <a:rPr sz="1500" spc="-5" dirty="0">
                <a:solidFill>
                  <a:srgbClr val="333333"/>
                </a:solidFill>
                <a:latin typeface="Roboto"/>
                <a:cs typeface="Roboto"/>
              </a:rPr>
              <a:t> </a:t>
            </a:r>
            <a:r>
              <a:rPr sz="1500" spc="-10" dirty="0">
                <a:solidFill>
                  <a:srgbClr val="333333"/>
                </a:solidFill>
                <a:latin typeface="Roboto"/>
                <a:cs typeface="Roboto"/>
              </a:rPr>
              <a:t>simulations</a:t>
            </a:r>
            <a:endParaRPr sz="1500" dirty="0">
              <a:latin typeface="Roboto"/>
              <a:cs typeface="Roboto"/>
            </a:endParaRPr>
          </a:p>
          <a:p>
            <a:pPr>
              <a:lnSpc>
                <a:spcPct val="100000"/>
              </a:lnSpc>
              <a:spcBef>
                <a:spcPts val="180"/>
              </a:spcBef>
              <a:buClr>
                <a:srgbClr val="00205B"/>
              </a:buClr>
              <a:buFont typeface="Arial"/>
              <a:buChar char="•"/>
            </a:pPr>
            <a:endParaRPr sz="1500" dirty="0">
              <a:latin typeface="Roboto"/>
              <a:cs typeface="Roboto"/>
            </a:endParaRPr>
          </a:p>
          <a:p>
            <a:pPr marL="297815" marR="5080" indent="-285750">
              <a:lnSpc>
                <a:spcPct val="116700"/>
              </a:lnSpc>
              <a:buClr>
                <a:srgbClr val="00205B"/>
              </a:buClr>
              <a:buSzPct val="113333"/>
              <a:buFont typeface="Arial"/>
              <a:buChar char="•"/>
              <a:tabLst>
                <a:tab pos="297815" algn="l"/>
              </a:tabLst>
            </a:pPr>
            <a:r>
              <a:rPr sz="1500" spc="-85" dirty="0">
                <a:solidFill>
                  <a:srgbClr val="333333"/>
                </a:solidFill>
                <a:latin typeface="Roboto"/>
                <a:cs typeface="Roboto"/>
              </a:rPr>
              <a:t>Next</a:t>
            </a:r>
            <a:r>
              <a:rPr sz="1500" spc="-15" dirty="0">
                <a:solidFill>
                  <a:srgbClr val="333333"/>
                </a:solidFill>
                <a:latin typeface="Roboto"/>
                <a:cs typeface="Roboto"/>
              </a:rPr>
              <a:t> </a:t>
            </a:r>
            <a:r>
              <a:rPr sz="1500" spc="-80" dirty="0">
                <a:solidFill>
                  <a:srgbClr val="333333"/>
                </a:solidFill>
                <a:latin typeface="Roboto"/>
                <a:cs typeface="Roboto"/>
              </a:rPr>
              <a:t>steps:</a:t>
            </a:r>
            <a:r>
              <a:rPr sz="1500" spc="-10" dirty="0">
                <a:solidFill>
                  <a:srgbClr val="333333"/>
                </a:solidFill>
                <a:latin typeface="Roboto"/>
                <a:cs typeface="Roboto"/>
              </a:rPr>
              <a:t> </a:t>
            </a:r>
            <a:r>
              <a:rPr sz="1500" spc="-90" dirty="0">
                <a:solidFill>
                  <a:srgbClr val="333333"/>
                </a:solidFill>
                <a:latin typeface="Roboto"/>
                <a:cs typeface="Roboto"/>
              </a:rPr>
              <a:t>Deploy</a:t>
            </a:r>
            <a:r>
              <a:rPr sz="1500" spc="-10" dirty="0">
                <a:solidFill>
                  <a:srgbClr val="333333"/>
                </a:solidFill>
                <a:latin typeface="Roboto"/>
                <a:cs typeface="Roboto"/>
              </a:rPr>
              <a:t> </a:t>
            </a:r>
            <a:r>
              <a:rPr sz="1500" spc="-55" dirty="0">
                <a:solidFill>
                  <a:srgbClr val="333333"/>
                </a:solidFill>
                <a:latin typeface="Roboto"/>
                <a:cs typeface="Roboto"/>
              </a:rPr>
              <a:t>full</a:t>
            </a:r>
            <a:r>
              <a:rPr sz="1500" spc="-10" dirty="0">
                <a:solidFill>
                  <a:srgbClr val="333333"/>
                </a:solidFill>
                <a:latin typeface="Roboto"/>
                <a:cs typeface="Roboto"/>
              </a:rPr>
              <a:t> </a:t>
            </a:r>
            <a:r>
              <a:rPr sz="1500" spc="-90" dirty="0">
                <a:solidFill>
                  <a:srgbClr val="333333"/>
                </a:solidFill>
                <a:latin typeface="Roboto"/>
                <a:cs typeface="Roboto"/>
              </a:rPr>
              <a:t>analog</a:t>
            </a:r>
            <a:r>
              <a:rPr sz="1500" spc="-10" dirty="0">
                <a:solidFill>
                  <a:srgbClr val="333333"/>
                </a:solidFill>
                <a:latin typeface="Roboto"/>
                <a:cs typeface="Roboto"/>
              </a:rPr>
              <a:t> </a:t>
            </a:r>
            <a:r>
              <a:rPr sz="1500" spc="-80" dirty="0">
                <a:solidFill>
                  <a:srgbClr val="333333"/>
                </a:solidFill>
                <a:latin typeface="Roboto"/>
                <a:cs typeface="Roboto"/>
              </a:rPr>
              <a:t>signal</a:t>
            </a:r>
            <a:r>
              <a:rPr sz="1500" spc="-10" dirty="0">
                <a:solidFill>
                  <a:srgbClr val="333333"/>
                </a:solidFill>
                <a:latin typeface="Roboto"/>
                <a:cs typeface="Roboto"/>
              </a:rPr>
              <a:t> </a:t>
            </a:r>
            <a:r>
              <a:rPr sz="1500" spc="-85" dirty="0">
                <a:solidFill>
                  <a:srgbClr val="333333"/>
                </a:solidFill>
                <a:latin typeface="Roboto"/>
                <a:cs typeface="Roboto"/>
              </a:rPr>
              <a:t>chain</a:t>
            </a:r>
            <a:r>
              <a:rPr sz="1500" spc="-10" dirty="0">
                <a:solidFill>
                  <a:srgbClr val="333333"/>
                </a:solidFill>
                <a:latin typeface="Roboto"/>
                <a:cs typeface="Roboto"/>
              </a:rPr>
              <a:t> </a:t>
            </a:r>
            <a:r>
              <a:rPr sz="1500" spc="-70" dirty="0">
                <a:solidFill>
                  <a:srgbClr val="333333"/>
                </a:solidFill>
                <a:latin typeface="Roboto"/>
                <a:cs typeface="Roboto"/>
              </a:rPr>
              <a:t>in</a:t>
            </a:r>
            <a:r>
              <a:rPr sz="1500" spc="-10" dirty="0">
                <a:solidFill>
                  <a:srgbClr val="333333"/>
                </a:solidFill>
                <a:latin typeface="Roboto"/>
                <a:cs typeface="Roboto"/>
              </a:rPr>
              <a:t> </a:t>
            </a:r>
            <a:r>
              <a:rPr sz="1500" spc="-80" dirty="0">
                <a:solidFill>
                  <a:srgbClr val="333333"/>
                </a:solidFill>
                <a:latin typeface="Roboto"/>
                <a:cs typeface="Roboto"/>
              </a:rPr>
              <a:t>hardware,</a:t>
            </a:r>
            <a:r>
              <a:rPr sz="1500" spc="-10" dirty="0">
                <a:solidFill>
                  <a:srgbClr val="333333"/>
                </a:solidFill>
                <a:latin typeface="Roboto"/>
                <a:cs typeface="Roboto"/>
              </a:rPr>
              <a:t> </a:t>
            </a:r>
            <a:r>
              <a:rPr sz="1500" spc="-70" dirty="0">
                <a:solidFill>
                  <a:srgbClr val="333333"/>
                </a:solidFill>
                <a:latin typeface="Roboto"/>
                <a:cs typeface="Roboto"/>
              </a:rPr>
              <a:t>validate</a:t>
            </a:r>
            <a:r>
              <a:rPr sz="1500" spc="-10" dirty="0">
                <a:solidFill>
                  <a:srgbClr val="333333"/>
                </a:solidFill>
                <a:latin typeface="Roboto"/>
                <a:cs typeface="Roboto"/>
              </a:rPr>
              <a:t> </a:t>
            </a:r>
            <a:r>
              <a:rPr sz="1500" spc="-90" dirty="0">
                <a:solidFill>
                  <a:srgbClr val="333333"/>
                </a:solidFill>
                <a:latin typeface="Roboto"/>
                <a:cs typeface="Roboto"/>
              </a:rPr>
              <a:t>under</a:t>
            </a:r>
            <a:r>
              <a:rPr sz="1500" spc="-10" dirty="0">
                <a:solidFill>
                  <a:srgbClr val="333333"/>
                </a:solidFill>
                <a:latin typeface="Roboto"/>
                <a:cs typeface="Roboto"/>
              </a:rPr>
              <a:t> </a:t>
            </a:r>
            <a:r>
              <a:rPr sz="1500" spc="-75" dirty="0">
                <a:solidFill>
                  <a:srgbClr val="333333"/>
                </a:solidFill>
                <a:latin typeface="Roboto"/>
                <a:cs typeface="Roboto"/>
              </a:rPr>
              <a:t>noise/real</a:t>
            </a:r>
            <a:r>
              <a:rPr sz="1500" spc="-15" dirty="0">
                <a:solidFill>
                  <a:srgbClr val="333333"/>
                </a:solidFill>
                <a:latin typeface="Roboto"/>
                <a:cs typeface="Roboto"/>
              </a:rPr>
              <a:t> </a:t>
            </a:r>
            <a:r>
              <a:rPr sz="1500" spc="-70" dirty="0">
                <a:solidFill>
                  <a:srgbClr val="333333"/>
                </a:solidFill>
                <a:latin typeface="Roboto"/>
                <a:cs typeface="Roboto"/>
              </a:rPr>
              <a:t>battery</a:t>
            </a:r>
            <a:r>
              <a:rPr sz="1500" spc="-10" dirty="0">
                <a:solidFill>
                  <a:srgbClr val="333333"/>
                </a:solidFill>
                <a:latin typeface="Roboto"/>
                <a:cs typeface="Roboto"/>
              </a:rPr>
              <a:t> </a:t>
            </a:r>
            <a:r>
              <a:rPr sz="1500" spc="-75" dirty="0">
                <a:solidFill>
                  <a:srgbClr val="333333"/>
                </a:solidFill>
                <a:latin typeface="Roboto"/>
                <a:cs typeface="Roboto"/>
              </a:rPr>
              <a:t>conditions,</a:t>
            </a:r>
            <a:r>
              <a:rPr sz="1500" spc="-10" dirty="0">
                <a:solidFill>
                  <a:srgbClr val="333333"/>
                </a:solidFill>
                <a:latin typeface="Roboto"/>
                <a:cs typeface="Roboto"/>
              </a:rPr>
              <a:t> </a:t>
            </a:r>
            <a:r>
              <a:rPr sz="1500" spc="-90" dirty="0">
                <a:solidFill>
                  <a:srgbClr val="333333"/>
                </a:solidFill>
                <a:latin typeface="Roboto"/>
                <a:cs typeface="Roboto"/>
              </a:rPr>
              <a:t>benchmark</a:t>
            </a:r>
            <a:r>
              <a:rPr sz="1500" spc="-10" dirty="0">
                <a:solidFill>
                  <a:srgbClr val="333333"/>
                </a:solidFill>
                <a:latin typeface="Roboto"/>
                <a:cs typeface="Roboto"/>
              </a:rPr>
              <a:t> </a:t>
            </a:r>
            <a:r>
              <a:rPr sz="1500" spc="-85" dirty="0">
                <a:solidFill>
                  <a:srgbClr val="333333"/>
                </a:solidFill>
                <a:latin typeface="Roboto"/>
                <a:cs typeface="Roboto"/>
              </a:rPr>
              <a:t>against</a:t>
            </a:r>
            <a:r>
              <a:rPr sz="1500" spc="-10" dirty="0">
                <a:solidFill>
                  <a:srgbClr val="333333"/>
                </a:solidFill>
                <a:latin typeface="Roboto"/>
                <a:cs typeface="Roboto"/>
              </a:rPr>
              <a:t> industry analyzers</a:t>
            </a:r>
            <a:endParaRPr sz="1500" dirty="0">
              <a:latin typeface="Roboto"/>
              <a:cs typeface="Roboto"/>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2" name="Picture 11" descr="A black background with green text&#10;&#10;AI-generated content may be incorrect.">
            <a:extLst>
              <a:ext uri="{FF2B5EF4-FFF2-40B4-BE49-F238E27FC236}">
                <a16:creationId xmlns:a16="http://schemas.microsoft.com/office/drawing/2014/main" id="{97668D5A-7772-3D04-844D-EA4BCF0064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3" name="Slide Number Placeholder 12">
            <a:extLst>
              <a:ext uri="{FF2B5EF4-FFF2-40B4-BE49-F238E27FC236}">
                <a16:creationId xmlns:a16="http://schemas.microsoft.com/office/drawing/2014/main" id="{CE9A530B-AF78-5990-CD28-D2E80E829254}"/>
              </a:ext>
            </a:extLst>
          </p:cNvPr>
          <p:cNvSpPr>
            <a:spLocks noGrp="1"/>
          </p:cNvSpPr>
          <p:nvPr>
            <p:ph type="sldNum" sz="quarter" idx="7"/>
          </p:nvPr>
        </p:nvSpPr>
        <p:spPr/>
        <p:txBody>
          <a:bodyPr/>
          <a:lstStyle/>
          <a:p>
            <a:fld id="{B6F15528-21DE-4FAA-801E-634DDDAF4B2B}" type="slidenum">
              <a:rPr lang="fr-FR" smtClean="0"/>
              <a:t>14</a:t>
            </a:fld>
            <a:endParaRPr lang="fr-FR"/>
          </a:p>
        </p:txBody>
      </p:sp>
      <p:sp>
        <p:nvSpPr>
          <p:cNvPr id="4" name="TextBox 3">
            <a:extLst>
              <a:ext uri="{FF2B5EF4-FFF2-40B4-BE49-F238E27FC236}">
                <a16:creationId xmlns:a16="http://schemas.microsoft.com/office/drawing/2014/main" id="{B52B1A4A-5E64-2F65-5317-4C7D8135137C}"/>
              </a:ext>
            </a:extLst>
          </p:cNvPr>
          <p:cNvSpPr txBox="1"/>
          <p:nvPr/>
        </p:nvSpPr>
        <p:spPr>
          <a:xfrm>
            <a:off x="685800" y="3122791"/>
            <a:ext cx="10403936" cy="1438855"/>
          </a:xfrm>
          <a:prstGeom prst="rect">
            <a:avLst/>
          </a:prstGeom>
          <a:noFill/>
        </p:spPr>
        <p:txBody>
          <a:bodyPr wrap="square">
            <a:spAutoFit/>
          </a:bodyPr>
          <a:lstStyle/>
          <a:p>
            <a:pPr marL="0" marR="0">
              <a:lnSpc>
                <a:spcPct val="150000"/>
              </a:lnSpc>
              <a:spcBef>
                <a:spcPts val="1200"/>
              </a:spcBef>
              <a:spcAft>
                <a:spcPts val="0"/>
              </a:spcAft>
            </a:pPr>
            <a:r>
              <a:rPr lang="en-US" sz="1500" dirty="0">
                <a:effectLst/>
                <a:latin typeface="Roboto" panose="02000000000000000000" pitchFamily="2" charset="0"/>
                <a:ea typeface="Roboto" panose="02000000000000000000" pitchFamily="2" charset="0"/>
                <a:cs typeface="Roboto" panose="02000000000000000000" pitchFamily="2" charset="0"/>
              </a:rPr>
              <a:t>In the future, the measuring circuits should be activated and commissioned. Subsequent measurements can then be performed to confirm or refute the simulation results. For example, real-world electrical noise may negatively impact system performance. If any performance or accuracy degradation is observed between simulation and actual hardware, these issues will need to be investigated further and appropriate solutions developed.</a:t>
            </a:r>
            <a:endParaRPr lang="fr-FR" sz="1500" dirty="0">
              <a:effectLst/>
              <a:latin typeface="Roboto" panose="02000000000000000000" pitchFamily="2" charset="0"/>
              <a:ea typeface="Roboto" panose="02000000000000000000" pitchFamily="2" charset="0"/>
              <a:cs typeface="Roboto" panose="02000000000000000000" pitchFamily="2"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85" dirty="0"/>
              <a:t>References</a:t>
            </a:r>
          </a:p>
        </p:txBody>
      </p:sp>
      <p:sp>
        <p:nvSpPr>
          <p:cNvPr id="3" name="object 3"/>
          <p:cNvSpPr txBox="1"/>
          <p:nvPr/>
        </p:nvSpPr>
        <p:spPr>
          <a:xfrm>
            <a:off x="558800" y="1370330"/>
            <a:ext cx="9871075" cy="2931315"/>
          </a:xfrm>
          <a:prstGeom prst="rect">
            <a:avLst/>
          </a:prstGeom>
        </p:spPr>
        <p:txBody>
          <a:bodyPr vert="horz" wrap="square" lIns="0" tIns="5080" rIns="0" bIns="0" rtlCol="0">
            <a:spAutoFit/>
          </a:bodyPr>
          <a:lstStyle/>
          <a:p>
            <a:pPr marL="354965" marR="445134" indent="-342900">
              <a:lnSpc>
                <a:spcPct val="106100"/>
              </a:lnSpc>
              <a:spcBef>
                <a:spcPts val="40"/>
              </a:spcBef>
              <a:buClr>
                <a:srgbClr val="00205B"/>
              </a:buClr>
              <a:buFont typeface="Kartika"/>
              <a:buAutoNum type="arabicPlain"/>
              <a:tabLst>
                <a:tab pos="354965" algn="l"/>
              </a:tabLst>
            </a:pPr>
            <a:r>
              <a:rPr sz="1300" spc="-55" dirty="0">
                <a:solidFill>
                  <a:srgbClr val="333333"/>
                </a:solidFill>
                <a:latin typeface="Roboto"/>
                <a:cs typeface="Roboto"/>
              </a:rPr>
              <a:t>Kanoun,</a:t>
            </a:r>
            <a:r>
              <a:rPr sz="1300" spc="-5" dirty="0">
                <a:solidFill>
                  <a:srgbClr val="333333"/>
                </a:solidFill>
                <a:latin typeface="Roboto"/>
                <a:cs typeface="Roboto"/>
              </a:rPr>
              <a:t> </a:t>
            </a:r>
            <a:r>
              <a:rPr sz="1300" spc="-60" dirty="0">
                <a:solidFill>
                  <a:srgbClr val="333333"/>
                </a:solidFill>
                <a:latin typeface="Roboto"/>
                <a:cs typeface="Roboto"/>
              </a:rPr>
              <a:t>O.,</a:t>
            </a:r>
            <a:r>
              <a:rPr sz="1300" dirty="0">
                <a:solidFill>
                  <a:srgbClr val="333333"/>
                </a:solidFill>
                <a:latin typeface="Roboto"/>
                <a:cs typeface="Roboto"/>
              </a:rPr>
              <a:t> </a:t>
            </a:r>
            <a:r>
              <a:rPr sz="1300" spc="-35" dirty="0">
                <a:solidFill>
                  <a:srgbClr val="333333"/>
                </a:solidFill>
                <a:latin typeface="Roboto"/>
                <a:cs typeface="Roboto"/>
              </a:rPr>
              <a:t>Kallel,</a:t>
            </a:r>
            <a:r>
              <a:rPr sz="1300" dirty="0">
                <a:solidFill>
                  <a:srgbClr val="333333"/>
                </a:solidFill>
                <a:latin typeface="Roboto"/>
                <a:cs typeface="Roboto"/>
              </a:rPr>
              <a:t> </a:t>
            </a:r>
            <a:r>
              <a:rPr sz="1300" spc="-85" dirty="0">
                <a:solidFill>
                  <a:srgbClr val="333333"/>
                </a:solidFill>
                <a:latin typeface="Roboto"/>
                <a:cs typeface="Roboto"/>
              </a:rPr>
              <a:t>A.Y.</a:t>
            </a:r>
            <a:r>
              <a:rPr sz="1300" dirty="0">
                <a:solidFill>
                  <a:srgbClr val="333333"/>
                </a:solidFill>
                <a:latin typeface="Roboto"/>
                <a:cs typeface="Roboto"/>
              </a:rPr>
              <a:t> </a:t>
            </a:r>
            <a:r>
              <a:rPr sz="1300" spc="-55" dirty="0">
                <a:solidFill>
                  <a:srgbClr val="333333"/>
                </a:solidFill>
                <a:latin typeface="Roboto"/>
                <a:cs typeface="Roboto"/>
              </a:rPr>
              <a:t>(2024).</a:t>
            </a:r>
            <a:r>
              <a:rPr sz="1300" dirty="0">
                <a:solidFill>
                  <a:srgbClr val="333333"/>
                </a:solidFill>
                <a:latin typeface="Roboto"/>
                <a:cs typeface="Roboto"/>
              </a:rPr>
              <a:t> </a:t>
            </a:r>
            <a:r>
              <a:rPr sz="1300" spc="-55" dirty="0">
                <a:solidFill>
                  <a:srgbClr val="333333"/>
                </a:solidFill>
                <a:latin typeface="Roboto"/>
                <a:cs typeface="Roboto"/>
              </a:rPr>
              <a:t>High-performance</a:t>
            </a:r>
            <a:r>
              <a:rPr sz="1300" dirty="0">
                <a:solidFill>
                  <a:srgbClr val="333333"/>
                </a:solidFill>
                <a:latin typeface="Roboto"/>
                <a:cs typeface="Roboto"/>
              </a:rPr>
              <a:t> </a:t>
            </a:r>
            <a:r>
              <a:rPr sz="1300" spc="-55" dirty="0">
                <a:solidFill>
                  <a:srgbClr val="333333"/>
                </a:solidFill>
                <a:latin typeface="Roboto"/>
                <a:cs typeface="Roboto"/>
              </a:rPr>
              <a:t>efficient</a:t>
            </a:r>
            <a:r>
              <a:rPr sz="1300" dirty="0">
                <a:solidFill>
                  <a:srgbClr val="333333"/>
                </a:solidFill>
                <a:latin typeface="Roboto"/>
                <a:cs typeface="Roboto"/>
              </a:rPr>
              <a:t> </a:t>
            </a:r>
            <a:r>
              <a:rPr sz="1300" spc="-70" dirty="0">
                <a:solidFill>
                  <a:srgbClr val="333333"/>
                </a:solidFill>
                <a:latin typeface="Roboto"/>
                <a:cs typeface="Roboto"/>
              </a:rPr>
              <a:t>embedded</a:t>
            </a:r>
            <a:r>
              <a:rPr sz="1300" spc="-5" dirty="0">
                <a:solidFill>
                  <a:srgbClr val="333333"/>
                </a:solidFill>
                <a:latin typeface="Roboto"/>
                <a:cs typeface="Roboto"/>
              </a:rPr>
              <a:t> </a:t>
            </a:r>
            <a:r>
              <a:rPr sz="1300" spc="-65" dirty="0">
                <a:solidFill>
                  <a:srgbClr val="333333"/>
                </a:solidFill>
                <a:latin typeface="Roboto"/>
                <a:cs typeface="Roboto"/>
              </a:rPr>
              <a:t>systems</a:t>
            </a:r>
            <a:r>
              <a:rPr sz="1300" dirty="0">
                <a:solidFill>
                  <a:srgbClr val="333333"/>
                </a:solidFill>
                <a:latin typeface="Roboto"/>
                <a:cs typeface="Roboto"/>
              </a:rPr>
              <a:t> </a:t>
            </a:r>
            <a:r>
              <a:rPr sz="1300" spc="-40" dirty="0">
                <a:solidFill>
                  <a:srgbClr val="333333"/>
                </a:solidFill>
                <a:latin typeface="Roboto"/>
                <a:cs typeface="Roboto"/>
              </a:rPr>
              <a:t>for</a:t>
            </a:r>
            <a:r>
              <a:rPr sz="1300" dirty="0">
                <a:solidFill>
                  <a:srgbClr val="333333"/>
                </a:solidFill>
                <a:latin typeface="Roboto"/>
                <a:cs typeface="Roboto"/>
              </a:rPr>
              <a:t> </a:t>
            </a:r>
            <a:r>
              <a:rPr sz="1300" spc="-60" dirty="0">
                <a:solidFill>
                  <a:srgbClr val="333333"/>
                </a:solidFill>
                <a:latin typeface="Roboto"/>
                <a:cs typeface="Roboto"/>
              </a:rPr>
              <a:t>impedance</a:t>
            </a:r>
            <a:r>
              <a:rPr sz="1300" dirty="0">
                <a:solidFill>
                  <a:srgbClr val="333333"/>
                </a:solidFill>
                <a:latin typeface="Roboto"/>
                <a:cs typeface="Roboto"/>
              </a:rPr>
              <a:t> </a:t>
            </a:r>
            <a:r>
              <a:rPr sz="1300" spc="-55" dirty="0">
                <a:solidFill>
                  <a:srgbClr val="333333"/>
                </a:solidFill>
                <a:latin typeface="Roboto"/>
                <a:cs typeface="Roboto"/>
              </a:rPr>
              <a:t>spectroscopy:</a:t>
            </a:r>
            <a:r>
              <a:rPr sz="1300" dirty="0">
                <a:solidFill>
                  <a:srgbClr val="333333"/>
                </a:solidFill>
                <a:latin typeface="Roboto"/>
                <a:cs typeface="Roboto"/>
              </a:rPr>
              <a:t> </a:t>
            </a:r>
            <a:r>
              <a:rPr sz="1300" spc="-50" dirty="0">
                <a:solidFill>
                  <a:srgbClr val="333333"/>
                </a:solidFill>
                <a:latin typeface="Roboto"/>
                <a:cs typeface="Roboto"/>
              </a:rPr>
              <a:t>Challenges</a:t>
            </a:r>
            <a:r>
              <a:rPr sz="1300" dirty="0">
                <a:solidFill>
                  <a:srgbClr val="333333"/>
                </a:solidFill>
                <a:latin typeface="Roboto"/>
                <a:cs typeface="Roboto"/>
              </a:rPr>
              <a:t> </a:t>
            </a:r>
            <a:r>
              <a:rPr sz="1300" spc="-60" dirty="0">
                <a:solidFill>
                  <a:srgbClr val="333333"/>
                </a:solidFill>
                <a:latin typeface="Roboto"/>
                <a:cs typeface="Roboto"/>
              </a:rPr>
              <a:t>and</a:t>
            </a:r>
            <a:r>
              <a:rPr sz="1300" dirty="0">
                <a:solidFill>
                  <a:srgbClr val="333333"/>
                </a:solidFill>
                <a:latin typeface="Roboto"/>
                <a:cs typeface="Roboto"/>
              </a:rPr>
              <a:t> </a:t>
            </a:r>
            <a:r>
              <a:rPr sz="1300" spc="-20" dirty="0">
                <a:solidFill>
                  <a:srgbClr val="333333"/>
                </a:solidFill>
                <a:latin typeface="Roboto"/>
                <a:cs typeface="Roboto"/>
              </a:rPr>
              <a:t>potentials. </a:t>
            </a:r>
            <a:r>
              <a:rPr sz="1350" b="0" i="1" spc="-70" dirty="0">
                <a:solidFill>
                  <a:srgbClr val="333333"/>
                </a:solidFill>
                <a:latin typeface="Roboto Medium"/>
                <a:cs typeface="Roboto Medium"/>
              </a:rPr>
              <a:t>Researchgate</a:t>
            </a:r>
            <a:r>
              <a:rPr sz="1300" spc="-70" dirty="0">
                <a:solidFill>
                  <a:srgbClr val="333333"/>
                </a:solidFill>
                <a:latin typeface="Roboto"/>
                <a:cs typeface="Roboto"/>
              </a:rPr>
              <a:t>.</a:t>
            </a:r>
            <a:r>
              <a:rPr sz="1300" spc="5" dirty="0">
                <a:solidFill>
                  <a:srgbClr val="333333"/>
                </a:solidFill>
                <a:latin typeface="Roboto"/>
                <a:cs typeface="Roboto"/>
              </a:rPr>
              <a:t> </a:t>
            </a:r>
            <a:r>
              <a:rPr sz="1300" spc="-50" dirty="0">
                <a:solidFill>
                  <a:srgbClr val="333333"/>
                </a:solidFill>
                <a:latin typeface="Roboto"/>
                <a:cs typeface="Roboto"/>
              </a:rPr>
              <a:t>Retrieved</a:t>
            </a:r>
            <a:r>
              <a:rPr sz="1300" spc="5" dirty="0">
                <a:solidFill>
                  <a:srgbClr val="333333"/>
                </a:solidFill>
                <a:latin typeface="Roboto"/>
                <a:cs typeface="Roboto"/>
              </a:rPr>
              <a:t> </a:t>
            </a:r>
            <a:r>
              <a:rPr sz="1300" spc="-60" dirty="0">
                <a:solidFill>
                  <a:srgbClr val="333333"/>
                </a:solidFill>
                <a:latin typeface="Roboto"/>
                <a:cs typeface="Roboto"/>
              </a:rPr>
              <a:t>from:</a:t>
            </a:r>
            <a:r>
              <a:rPr sz="1300" spc="10" dirty="0">
                <a:solidFill>
                  <a:srgbClr val="333333"/>
                </a:solidFill>
                <a:latin typeface="Roboto"/>
                <a:cs typeface="Roboto"/>
              </a:rPr>
              <a:t> </a:t>
            </a:r>
            <a:r>
              <a:rPr sz="1300" spc="-40" dirty="0">
                <a:solidFill>
                  <a:srgbClr val="333333"/>
                </a:solidFill>
                <a:latin typeface="Roboto"/>
                <a:cs typeface="Roboto"/>
                <a:hlinkClick r:id="rId2"/>
              </a:rPr>
              <a:t>https://www.researchgate.net/publication/380232368_High-</a:t>
            </a:r>
            <a:r>
              <a:rPr sz="1300" spc="-40" dirty="0">
                <a:solidFill>
                  <a:srgbClr val="333333"/>
                </a:solidFill>
                <a:latin typeface="Roboto"/>
                <a:cs typeface="Roboto"/>
              </a:rPr>
              <a:t> </a:t>
            </a:r>
            <a:r>
              <a:rPr sz="1300" spc="-45" dirty="0">
                <a:solidFill>
                  <a:srgbClr val="333333"/>
                </a:solidFill>
                <a:latin typeface="Roboto"/>
                <a:cs typeface="Roboto"/>
              </a:rPr>
              <a:t>performance_efficient_embedded_systems_for_impedance_spectroscopy_Challenges_and_potentials</a:t>
            </a:r>
            <a:endParaRPr sz="1300" dirty="0">
              <a:latin typeface="Roboto"/>
              <a:cs typeface="Roboto"/>
            </a:endParaRPr>
          </a:p>
          <a:p>
            <a:pPr>
              <a:lnSpc>
                <a:spcPct val="100000"/>
              </a:lnSpc>
              <a:spcBef>
                <a:spcPts val="95"/>
              </a:spcBef>
              <a:buClr>
                <a:srgbClr val="00205B"/>
              </a:buClr>
              <a:buFont typeface="Kartika"/>
              <a:buAutoNum type="arabicPlain"/>
            </a:pPr>
            <a:endParaRPr sz="1200" dirty="0">
              <a:latin typeface="Roboto"/>
              <a:cs typeface="Roboto"/>
            </a:endParaRPr>
          </a:p>
          <a:p>
            <a:pPr marL="354965" indent="-342265">
              <a:lnSpc>
                <a:spcPct val="100000"/>
              </a:lnSpc>
              <a:spcBef>
                <a:spcPts val="5"/>
              </a:spcBef>
              <a:buClr>
                <a:srgbClr val="00205B"/>
              </a:buClr>
              <a:buFont typeface="Kartika"/>
              <a:buAutoNum type="arabicPlain"/>
              <a:tabLst>
                <a:tab pos="354965" algn="l"/>
              </a:tabLst>
            </a:pPr>
            <a:r>
              <a:rPr sz="1300" spc="-35" dirty="0">
                <a:solidFill>
                  <a:srgbClr val="333333"/>
                </a:solidFill>
                <a:latin typeface="Roboto"/>
                <a:cs typeface="Roboto"/>
              </a:rPr>
              <a:t>Kallel,</a:t>
            </a:r>
            <a:r>
              <a:rPr sz="1300" spc="-5" dirty="0">
                <a:solidFill>
                  <a:srgbClr val="333333"/>
                </a:solidFill>
                <a:latin typeface="Roboto"/>
                <a:cs typeface="Roboto"/>
              </a:rPr>
              <a:t> </a:t>
            </a:r>
            <a:r>
              <a:rPr sz="1300" spc="-85" dirty="0">
                <a:solidFill>
                  <a:srgbClr val="333333"/>
                </a:solidFill>
                <a:latin typeface="Roboto"/>
                <a:cs typeface="Roboto"/>
              </a:rPr>
              <a:t>A.Y.</a:t>
            </a:r>
            <a:r>
              <a:rPr sz="1300" spc="-5" dirty="0">
                <a:solidFill>
                  <a:srgbClr val="333333"/>
                </a:solidFill>
                <a:latin typeface="Roboto"/>
                <a:cs typeface="Roboto"/>
              </a:rPr>
              <a:t> </a:t>
            </a:r>
            <a:r>
              <a:rPr sz="1300" spc="-55" dirty="0">
                <a:solidFill>
                  <a:srgbClr val="333333"/>
                </a:solidFill>
                <a:latin typeface="Roboto"/>
                <a:cs typeface="Roboto"/>
              </a:rPr>
              <a:t>(2024).</a:t>
            </a:r>
            <a:r>
              <a:rPr sz="1300" spc="-5" dirty="0">
                <a:solidFill>
                  <a:srgbClr val="333333"/>
                </a:solidFill>
                <a:latin typeface="Roboto"/>
                <a:cs typeface="Roboto"/>
              </a:rPr>
              <a:t> </a:t>
            </a:r>
            <a:r>
              <a:rPr sz="1300" spc="-60" dirty="0">
                <a:solidFill>
                  <a:srgbClr val="333333"/>
                </a:solidFill>
                <a:latin typeface="Roboto"/>
                <a:cs typeface="Roboto"/>
              </a:rPr>
              <a:t>Design</a:t>
            </a:r>
            <a:r>
              <a:rPr sz="1300" spc="-5" dirty="0">
                <a:solidFill>
                  <a:srgbClr val="333333"/>
                </a:solidFill>
                <a:latin typeface="Roboto"/>
                <a:cs typeface="Roboto"/>
              </a:rPr>
              <a:t> </a:t>
            </a:r>
            <a:r>
              <a:rPr sz="1300" spc="-50" dirty="0">
                <a:solidFill>
                  <a:srgbClr val="333333"/>
                </a:solidFill>
                <a:latin typeface="Roboto"/>
                <a:cs typeface="Roboto"/>
              </a:rPr>
              <a:t>of</a:t>
            </a:r>
            <a:r>
              <a:rPr sz="1300" spc="-5" dirty="0">
                <a:solidFill>
                  <a:srgbClr val="333333"/>
                </a:solidFill>
                <a:latin typeface="Roboto"/>
                <a:cs typeface="Roboto"/>
              </a:rPr>
              <a:t> </a:t>
            </a:r>
            <a:r>
              <a:rPr sz="1300" spc="-55" dirty="0">
                <a:solidFill>
                  <a:srgbClr val="333333"/>
                </a:solidFill>
                <a:latin typeface="Roboto"/>
                <a:cs typeface="Roboto"/>
              </a:rPr>
              <a:t>Optimized</a:t>
            </a:r>
            <a:r>
              <a:rPr sz="1300" spc="-5" dirty="0">
                <a:solidFill>
                  <a:srgbClr val="333333"/>
                </a:solidFill>
                <a:latin typeface="Roboto"/>
                <a:cs typeface="Roboto"/>
              </a:rPr>
              <a:t> </a:t>
            </a:r>
            <a:r>
              <a:rPr sz="1300" spc="-60" dirty="0">
                <a:solidFill>
                  <a:srgbClr val="333333"/>
                </a:solidFill>
                <a:latin typeface="Roboto"/>
                <a:cs typeface="Roboto"/>
              </a:rPr>
              <a:t>Broadband</a:t>
            </a:r>
            <a:r>
              <a:rPr sz="1300" spc="-5" dirty="0">
                <a:solidFill>
                  <a:srgbClr val="333333"/>
                </a:solidFill>
                <a:latin typeface="Roboto"/>
                <a:cs typeface="Roboto"/>
              </a:rPr>
              <a:t> </a:t>
            </a:r>
            <a:r>
              <a:rPr sz="1300" spc="-50" dirty="0">
                <a:solidFill>
                  <a:srgbClr val="333333"/>
                </a:solidFill>
                <a:latin typeface="Roboto"/>
                <a:cs typeface="Roboto"/>
              </a:rPr>
              <a:t>Excitation</a:t>
            </a:r>
            <a:r>
              <a:rPr sz="1300" spc="-5" dirty="0">
                <a:solidFill>
                  <a:srgbClr val="333333"/>
                </a:solidFill>
                <a:latin typeface="Roboto"/>
                <a:cs typeface="Roboto"/>
              </a:rPr>
              <a:t> </a:t>
            </a:r>
            <a:r>
              <a:rPr sz="1300" spc="-50" dirty="0">
                <a:solidFill>
                  <a:srgbClr val="333333"/>
                </a:solidFill>
                <a:latin typeface="Roboto"/>
                <a:cs typeface="Roboto"/>
              </a:rPr>
              <a:t>Signals</a:t>
            </a:r>
            <a:r>
              <a:rPr sz="1300" spc="-5" dirty="0">
                <a:solidFill>
                  <a:srgbClr val="333333"/>
                </a:solidFill>
                <a:latin typeface="Roboto"/>
                <a:cs typeface="Roboto"/>
              </a:rPr>
              <a:t> </a:t>
            </a:r>
            <a:r>
              <a:rPr sz="1300" spc="-40" dirty="0">
                <a:solidFill>
                  <a:srgbClr val="333333"/>
                </a:solidFill>
                <a:latin typeface="Roboto"/>
                <a:cs typeface="Roboto"/>
              </a:rPr>
              <a:t>for</a:t>
            </a:r>
            <a:r>
              <a:rPr sz="1300" spc="-5" dirty="0">
                <a:solidFill>
                  <a:srgbClr val="333333"/>
                </a:solidFill>
                <a:latin typeface="Roboto"/>
                <a:cs typeface="Roboto"/>
              </a:rPr>
              <a:t> </a:t>
            </a:r>
            <a:r>
              <a:rPr sz="1300" spc="-50" dirty="0">
                <a:solidFill>
                  <a:srgbClr val="333333"/>
                </a:solidFill>
                <a:latin typeface="Roboto"/>
                <a:cs typeface="Roboto"/>
              </a:rPr>
              <a:t>Consistent</a:t>
            </a:r>
            <a:r>
              <a:rPr sz="1300" dirty="0">
                <a:solidFill>
                  <a:srgbClr val="333333"/>
                </a:solidFill>
                <a:latin typeface="Roboto"/>
                <a:cs typeface="Roboto"/>
              </a:rPr>
              <a:t> </a:t>
            </a:r>
            <a:r>
              <a:rPr sz="1300" spc="-60" dirty="0">
                <a:solidFill>
                  <a:srgbClr val="333333"/>
                </a:solidFill>
                <a:latin typeface="Roboto"/>
                <a:cs typeface="Roboto"/>
              </a:rPr>
              <a:t>Impedance</a:t>
            </a:r>
            <a:r>
              <a:rPr sz="1300" spc="-5" dirty="0">
                <a:solidFill>
                  <a:srgbClr val="333333"/>
                </a:solidFill>
                <a:latin typeface="Roboto"/>
                <a:cs typeface="Roboto"/>
              </a:rPr>
              <a:t> </a:t>
            </a:r>
            <a:r>
              <a:rPr sz="1300" spc="-60" dirty="0">
                <a:solidFill>
                  <a:srgbClr val="333333"/>
                </a:solidFill>
                <a:latin typeface="Roboto"/>
                <a:cs typeface="Roboto"/>
              </a:rPr>
              <a:t>Spectroscopy</a:t>
            </a:r>
            <a:r>
              <a:rPr sz="1300" spc="-5" dirty="0">
                <a:solidFill>
                  <a:srgbClr val="333333"/>
                </a:solidFill>
                <a:latin typeface="Roboto"/>
                <a:cs typeface="Roboto"/>
              </a:rPr>
              <a:t> </a:t>
            </a:r>
            <a:r>
              <a:rPr sz="1300" spc="-60" dirty="0">
                <a:solidFill>
                  <a:srgbClr val="333333"/>
                </a:solidFill>
                <a:latin typeface="Roboto"/>
                <a:cs typeface="Roboto"/>
              </a:rPr>
              <a:t>Measurements.</a:t>
            </a:r>
            <a:r>
              <a:rPr sz="1300" spc="-5" dirty="0">
                <a:solidFill>
                  <a:srgbClr val="333333"/>
                </a:solidFill>
                <a:latin typeface="Roboto"/>
                <a:cs typeface="Roboto"/>
              </a:rPr>
              <a:t> </a:t>
            </a:r>
            <a:r>
              <a:rPr sz="1350" b="0" i="1" spc="-40" dirty="0">
                <a:solidFill>
                  <a:srgbClr val="333333"/>
                </a:solidFill>
                <a:latin typeface="Roboto Medium"/>
                <a:cs typeface="Roboto Medium"/>
              </a:rPr>
              <a:t>Researchgate</a:t>
            </a:r>
            <a:r>
              <a:rPr sz="1300" spc="-40" dirty="0">
                <a:solidFill>
                  <a:srgbClr val="333333"/>
                </a:solidFill>
                <a:latin typeface="Roboto"/>
                <a:cs typeface="Roboto"/>
              </a:rPr>
              <a:t>.</a:t>
            </a:r>
            <a:endParaRPr sz="1300" dirty="0">
              <a:latin typeface="Roboto"/>
              <a:cs typeface="Roboto"/>
            </a:endParaRPr>
          </a:p>
          <a:p>
            <a:pPr>
              <a:lnSpc>
                <a:spcPct val="100000"/>
              </a:lnSpc>
              <a:spcBef>
                <a:spcPts val="210"/>
              </a:spcBef>
              <a:buClr>
                <a:srgbClr val="00205B"/>
              </a:buClr>
              <a:buFont typeface="Kartika"/>
              <a:buAutoNum type="arabicPlain"/>
            </a:pPr>
            <a:endParaRPr sz="1200" dirty="0">
              <a:latin typeface="Roboto"/>
              <a:cs typeface="Roboto"/>
            </a:endParaRPr>
          </a:p>
          <a:p>
            <a:pPr marL="354965" indent="-342265">
              <a:lnSpc>
                <a:spcPct val="100000"/>
              </a:lnSpc>
              <a:spcBef>
                <a:spcPts val="5"/>
              </a:spcBef>
              <a:buClr>
                <a:srgbClr val="00205B"/>
              </a:buClr>
              <a:buFont typeface="Kartika"/>
              <a:buAutoNum type="arabicPlain"/>
              <a:tabLst>
                <a:tab pos="354965" algn="l"/>
              </a:tabLst>
            </a:pPr>
            <a:r>
              <a:rPr sz="1300" spc="-80" dirty="0">
                <a:solidFill>
                  <a:srgbClr val="333333"/>
                </a:solidFill>
                <a:latin typeface="Roboto"/>
                <a:cs typeface="Roboto"/>
              </a:rPr>
              <a:t>Texas</a:t>
            </a:r>
            <a:r>
              <a:rPr sz="1300" dirty="0">
                <a:solidFill>
                  <a:srgbClr val="333333"/>
                </a:solidFill>
                <a:latin typeface="Roboto"/>
                <a:cs typeface="Roboto"/>
              </a:rPr>
              <a:t> </a:t>
            </a:r>
            <a:r>
              <a:rPr sz="1300" spc="-50" dirty="0">
                <a:solidFill>
                  <a:srgbClr val="333333"/>
                </a:solidFill>
                <a:latin typeface="Roboto"/>
                <a:cs typeface="Roboto"/>
              </a:rPr>
              <a:t>Instruments.</a:t>
            </a:r>
            <a:r>
              <a:rPr sz="1300" dirty="0">
                <a:solidFill>
                  <a:srgbClr val="333333"/>
                </a:solidFill>
                <a:latin typeface="Roboto"/>
                <a:cs typeface="Roboto"/>
              </a:rPr>
              <a:t> </a:t>
            </a:r>
            <a:r>
              <a:rPr sz="1300" spc="-75" dirty="0">
                <a:solidFill>
                  <a:srgbClr val="333333"/>
                </a:solidFill>
                <a:latin typeface="Roboto"/>
                <a:cs typeface="Roboto"/>
              </a:rPr>
              <a:t>An</a:t>
            </a:r>
            <a:r>
              <a:rPr sz="1300" spc="5" dirty="0">
                <a:solidFill>
                  <a:srgbClr val="333333"/>
                </a:solidFill>
                <a:latin typeface="Roboto"/>
                <a:cs typeface="Roboto"/>
              </a:rPr>
              <a:t> </a:t>
            </a:r>
            <a:r>
              <a:rPr sz="1300" spc="-55" dirty="0">
                <a:solidFill>
                  <a:srgbClr val="333333"/>
                </a:solidFill>
                <a:latin typeface="Roboto"/>
                <a:cs typeface="Roboto"/>
              </a:rPr>
              <a:t>engineer's</a:t>
            </a:r>
            <a:r>
              <a:rPr sz="1300" dirty="0">
                <a:solidFill>
                  <a:srgbClr val="333333"/>
                </a:solidFill>
                <a:latin typeface="Roboto"/>
                <a:cs typeface="Roboto"/>
              </a:rPr>
              <a:t> </a:t>
            </a:r>
            <a:r>
              <a:rPr sz="1300" spc="-55" dirty="0">
                <a:solidFill>
                  <a:srgbClr val="333333"/>
                </a:solidFill>
                <a:latin typeface="Roboto"/>
                <a:cs typeface="Roboto"/>
              </a:rPr>
              <a:t>guide</a:t>
            </a:r>
            <a:r>
              <a:rPr sz="1300" spc="5" dirty="0">
                <a:solidFill>
                  <a:srgbClr val="333333"/>
                </a:solidFill>
                <a:latin typeface="Roboto"/>
                <a:cs typeface="Roboto"/>
              </a:rPr>
              <a:t> </a:t>
            </a:r>
            <a:r>
              <a:rPr sz="1300" spc="-55" dirty="0">
                <a:solidFill>
                  <a:srgbClr val="333333"/>
                </a:solidFill>
                <a:latin typeface="Roboto"/>
                <a:cs typeface="Roboto"/>
              </a:rPr>
              <a:t>to</a:t>
            </a:r>
            <a:r>
              <a:rPr sz="1300" dirty="0">
                <a:solidFill>
                  <a:srgbClr val="333333"/>
                </a:solidFill>
                <a:latin typeface="Roboto"/>
                <a:cs typeface="Roboto"/>
              </a:rPr>
              <a:t> </a:t>
            </a:r>
            <a:r>
              <a:rPr sz="1300" spc="-55" dirty="0">
                <a:solidFill>
                  <a:srgbClr val="333333"/>
                </a:solidFill>
                <a:latin typeface="Roboto"/>
                <a:cs typeface="Roboto"/>
              </a:rPr>
              <a:t>current</a:t>
            </a:r>
            <a:r>
              <a:rPr sz="1300" spc="5" dirty="0">
                <a:solidFill>
                  <a:srgbClr val="333333"/>
                </a:solidFill>
                <a:latin typeface="Roboto"/>
                <a:cs typeface="Roboto"/>
              </a:rPr>
              <a:t> </a:t>
            </a:r>
            <a:r>
              <a:rPr sz="1300" spc="-60" dirty="0">
                <a:solidFill>
                  <a:srgbClr val="333333"/>
                </a:solidFill>
                <a:latin typeface="Roboto"/>
                <a:cs typeface="Roboto"/>
              </a:rPr>
              <a:t>sensing</a:t>
            </a:r>
            <a:r>
              <a:rPr sz="1300" dirty="0">
                <a:solidFill>
                  <a:srgbClr val="333333"/>
                </a:solidFill>
                <a:latin typeface="Roboto"/>
                <a:cs typeface="Roboto"/>
              </a:rPr>
              <a:t> </a:t>
            </a:r>
            <a:r>
              <a:rPr sz="1300" spc="-70" dirty="0">
                <a:solidFill>
                  <a:srgbClr val="333333"/>
                </a:solidFill>
                <a:latin typeface="Roboto"/>
                <a:cs typeface="Roboto"/>
              </a:rPr>
              <a:t>(Rev.</a:t>
            </a:r>
            <a:r>
              <a:rPr sz="1300" spc="5" dirty="0">
                <a:solidFill>
                  <a:srgbClr val="333333"/>
                </a:solidFill>
                <a:latin typeface="Roboto"/>
                <a:cs typeface="Roboto"/>
              </a:rPr>
              <a:t> </a:t>
            </a:r>
            <a:r>
              <a:rPr sz="1300" spc="-40" dirty="0">
                <a:solidFill>
                  <a:srgbClr val="333333"/>
                </a:solidFill>
                <a:latin typeface="Roboto"/>
                <a:cs typeface="Roboto"/>
              </a:rPr>
              <a:t>B).</a:t>
            </a:r>
            <a:r>
              <a:rPr sz="1300" dirty="0">
                <a:solidFill>
                  <a:srgbClr val="333333"/>
                </a:solidFill>
                <a:latin typeface="Roboto"/>
                <a:cs typeface="Roboto"/>
              </a:rPr>
              <a:t> </a:t>
            </a:r>
            <a:r>
              <a:rPr sz="1300" spc="-50" dirty="0">
                <a:solidFill>
                  <a:srgbClr val="333333"/>
                </a:solidFill>
                <a:latin typeface="Roboto"/>
                <a:cs typeface="Roboto"/>
              </a:rPr>
              <a:t>Retrieved</a:t>
            </a:r>
            <a:r>
              <a:rPr sz="1300" spc="5" dirty="0">
                <a:solidFill>
                  <a:srgbClr val="333333"/>
                </a:solidFill>
                <a:latin typeface="Roboto"/>
                <a:cs typeface="Roboto"/>
              </a:rPr>
              <a:t> </a:t>
            </a:r>
            <a:r>
              <a:rPr sz="1300" spc="-60" dirty="0">
                <a:solidFill>
                  <a:srgbClr val="333333"/>
                </a:solidFill>
                <a:latin typeface="Roboto"/>
                <a:cs typeface="Roboto"/>
              </a:rPr>
              <a:t>from:</a:t>
            </a:r>
            <a:r>
              <a:rPr sz="1300" dirty="0">
                <a:solidFill>
                  <a:srgbClr val="333333"/>
                </a:solidFill>
                <a:latin typeface="Roboto"/>
                <a:cs typeface="Roboto"/>
              </a:rPr>
              <a:t> </a:t>
            </a:r>
            <a:r>
              <a:rPr sz="1300" spc="-35" dirty="0">
                <a:solidFill>
                  <a:srgbClr val="333333"/>
                </a:solidFill>
                <a:latin typeface="Roboto"/>
                <a:cs typeface="Roboto"/>
                <a:hlinkClick r:id="rId3"/>
              </a:rPr>
              <a:t>https://www.ti.com/lit/eb/slyy154b/slyy154b.pdf</a:t>
            </a:r>
            <a:endParaRPr sz="1300" dirty="0">
              <a:latin typeface="Roboto"/>
              <a:cs typeface="Roboto"/>
            </a:endParaRPr>
          </a:p>
          <a:p>
            <a:pPr>
              <a:lnSpc>
                <a:spcPct val="100000"/>
              </a:lnSpc>
              <a:spcBef>
                <a:spcPts val="55"/>
              </a:spcBef>
              <a:buClr>
                <a:srgbClr val="00205B"/>
              </a:buClr>
              <a:buFont typeface="Kartika"/>
              <a:buAutoNum type="arabicPlain"/>
            </a:pPr>
            <a:endParaRPr sz="1200" dirty="0">
              <a:latin typeface="Roboto"/>
              <a:cs typeface="Roboto"/>
            </a:endParaRPr>
          </a:p>
          <a:p>
            <a:pPr marL="354965" marR="447040" indent="-342900">
              <a:lnSpc>
                <a:spcPct val="105800"/>
              </a:lnSpc>
              <a:buClr>
                <a:srgbClr val="00205B"/>
              </a:buClr>
              <a:buFont typeface="Kartika"/>
              <a:buAutoNum type="arabicPlain"/>
              <a:tabLst>
                <a:tab pos="354965" algn="l"/>
              </a:tabLst>
            </a:pPr>
            <a:r>
              <a:rPr sz="1300" spc="-65" dirty="0">
                <a:solidFill>
                  <a:srgbClr val="333333"/>
                </a:solidFill>
                <a:latin typeface="Roboto"/>
                <a:cs typeface="Roboto"/>
              </a:rPr>
              <a:t>Analog</a:t>
            </a:r>
            <a:r>
              <a:rPr sz="1300" spc="20" dirty="0">
                <a:solidFill>
                  <a:srgbClr val="333333"/>
                </a:solidFill>
                <a:latin typeface="Roboto"/>
                <a:cs typeface="Roboto"/>
              </a:rPr>
              <a:t> </a:t>
            </a:r>
            <a:r>
              <a:rPr sz="1300" spc="-55" dirty="0">
                <a:solidFill>
                  <a:srgbClr val="333333"/>
                </a:solidFill>
                <a:latin typeface="Roboto"/>
                <a:cs typeface="Roboto"/>
              </a:rPr>
              <a:t>Devices</a:t>
            </a:r>
            <a:r>
              <a:rPr sz="1300" spc="20" dirty="0">
                <a:solidFill>
                  <a:srgbClr val="333333"/>
                </a:solidFill>
                <a:latin typeface="Roboto"/>
                <a:cs typeface="Roboto"/>
              </a:rPr>
              <a:t> </a:t>
            </a:r>
            <a:r>
              <a:rPr sz="1300" spc="-55" dirty="0">
                <a:solidFill>
                  <a:srgbClr val="333333"/>
                </a:solidFill>
                <a:latin typeface="Roboto"/>
                <a:cs typeface="Roboto"/>
              </a:rPr>
              <a:t>(2025).</a:t>
            </a:r>
            <a:r>
              <a:rPr sz="1300" spc="20" dirty="0">
                <a:solidFill>
                  <a:srgbClr val="333333"/>
                </a:solidFill>
                <a:latin typeface="Roboto"/>
                <a:cs typeface="Roboto"/>
              </a:rPr>
              <a:t> </a:t>
            </a:r>
            <a:r>
              <a:rPr sz="1300" spc="-55" dirty="0">
                <a:solidFill>
                  <a:srgbClr val="333333"/>
                </a:solidFill>
                <a:latin typeface="Roboto"/>
                <a:cs typeface="Roboto"/>
              </a:rPr>
              <a:t>Data</a:t>
            </a:r>
            <a:r>
              <a:rPr sz="1300" spc="20" dirty="0">
                <a:solidFill>
                  <a:srgbClr val="333333"/>
                </a:solidFill>
                <a:latin typeface="Roboto"/>
                <a:cs typeface="Roboto"/>
              </a:rPr>
              <a:t> </a:t>
            </a:r>
            <a:r>
              <a:rPr sz="1300" spc="-60" dirty="0">
                <a:solidFill>
                  <a:srgbClr val="333333"/>
                </a:solidFill>
                <a:latin typeface="Roboto"/>
                <a:cs typeface="Roboto"/>
              </a:rPr>
              <a:t>Sheet</a:t>
            </a:r>
            <a:r>
              <a:rPr sz="1300" spc="20" dirty="0">
                <a:solidFill>
                  <a:srgbClr val="333333"/>
                </a:solidFill>
                <a:latin typeface="Roboto"/>
                <a:cs typeface="Roboto"/>
              </a:rPr>
              <a:t> </a:t>
            </a:r>
            <a:r>
              <a:rPr sz="1300" spc="-70" dirty="0">
                <a:solidFill>
                  <a:srgbClr val="333333"/>
                </a:solidFill>
                <a:latin typeface="Roboto"/>
                <a:cs typeface="Roboto"/>
              </a:rPr>
              <a:t>ADA4522-</a:t>
            </a:r>
            <a:r>
              <a:rPr sz="1300" spc="-65" dirty="0">
                <a:solidFill>
                  <a:srgbClr val="333333"/>
                </a:solidFill>
                <a:latin typeface="Roboto"/>
                <a:cs typeface="Roboto"/>
              </a:rPr>
              <a:t>1/ADA4522-2/ADA4522-</a:t>
            </a:r>
            <a:r>
              <a:rPr sz="1300" spc="-30" dirty="0">
                <a:solidFill>
                  <a:srgbClr val="333333"/>
                </a:solidFill>
                <a:latin typeface="Roboto"/>
                <a:cs typeface="Roboto"/>
              </a:rPr>
              <a:t>4.</a:t>
            </a:r>
            <a:r>
              <a:rPr sz="1300" spc="25" dirty="0">
                <a:solidFill>
                  <a:srgbClr val="333333"/>
                </a:solidFill>
                <a:latin typeface="Roboto"/>
                <a:cs typeface="Roboto"/>
              </a:rPr>
              <a:t> </a:t>
            </a:r>
            <a:r>
              <a:rPr sz="1300" spc="-50" dirty="0">
                <a:solidFill>
                  <a:srgbClr val="333333"/>
                </a:solidFill>
                <a:latin typeface="Roboto"/>
                <a:cs typeface="Roboto"/>
              </a:rPr>
              <a:t>Retrieved</a:t>
            </a:r>
            <a:r>
              <a:rPr sz="1300" spc="20" dirty="0">
                <a:solidFill>
                  <a:srgbClr val="333333"/>
                </a:solidFill>
                <a:latin typeface="Roboto"/>
                <a:cs typeface="Roboto"/>
              </a:rPr>
              <a:t> </a:t>
            </a:r>
            <a:r>
              <a:rPr sz="1300" spc="-60" dirty="0">
                <a:solidFill>
                  <a:srgbClr val="333333"/>
                </a:solidFill>
                <a:latin typeface="Roboto"/>
                <a:cs typeface="Roboto"/>
              </a:rPr>
              <a:t>from:</a:t>
            </a:r>
            <a:r>
              <a:rPr sz="1300" spc="20" dirty="0">
                <a:solidFill>
                  <a:srgbClr val="333333"/>
                </a:solidFill>
                <a:latin typeface="Roboto"/>
                <a:cs typeface="Roboto"/>
              </a:rPr>
              <a:t> </a:t>
            </a:r>
            <a:r>
              <a:rPr sz="1300" spc="-55" dirty="0">
                <a:solidFill>
                  <a:srgbClr val="333333"/>
                </a:solidFill>
                <a:latin typeface="Roboto"/>
                <a:cs typeface="Roboto"/>
                <a:hlinkClick r:id="rId4"/>
              </a:rPr>
              <a:t>https://www.analog.com/media/en/technical-</a:t>
            </a:r>
            <a:r>
              <a:rPr sz="1300" spc="-55" dirty="0">
                <a:solidFill>
                  <a:srgbClr val="333333"/>
                </a:solidFill>
                <a:latin typeface="Roboto"/>
                <a:cs typeface="Roboto"/>
              </a:rPr>
              <a:t> </a:t>
            </a:r>
            <a:r>
              <a:rPr sz="1300" spc="-60" dirty="0">
                <a:solidFill>
                  <a:srgbClr val="333333"/>
                </a:solidFill>
                <a:latin typeface="Roboto"/>
                <a:cs typeface="Roboto"/>
              </a:rPr>
              <a:t>documentation/data-sheets/ada4522-1_4522-2_4522-</a:t>
            </a:r>
            <a:r>
              <a:rPr sz="1300" spc="-10" dirty="0">
                <a:solidFill>
                  <a:srgbClr val="333333"/>
                </a:solidFill>
                <a:latin typeface="Roboto"/>
                <a:cs typeface="Roboto"/>
              </a:rPr>
              <a:t>4.pdf</a:t>
            </a:r>
            <a:endParaRPr sz="1300" dirty="0">
              <a:latin typeface="Roboto"/>
              <a:cs typeface="Roboto"/>
            </a:endParaRPr>
          </a:p>
          <a:p>
            <a:pPr>
              <a:lnSpc>
                <a:spcPct val="100000"/>
              </a:lnSpc>
              <a:spcBef>
                <a:spcPts val="135"/>
              </a:spcBef>
              <a:buClr>
                <a:srgbClr val="00205B"/>
              </a:buClr>
              <a:buFont typeface="Kartika"/>
              <a:buAutoNum type="arabicPlain"/>
            </a:pPr>
            <a:endParaRPr sz="1200" dirty="0">
              <a:latin typeface="Roboto"/>
              <a:cs typeface="Roboto"/>
            </a:endParaRPr>
          </a:p>
          <a:p>
            <a:pPr marL="354965" marR="250190" indent="-342900">
              <a:lnSpc>
                <a:spcPct val="105800"/>
              </a:lnSpc>
              <a:buClr>
                <a:srgbClr val="00205B"/>
              </a:buClr>
              <a:buFont typeface="Kartika"/>
              <a:buAutoNum type="arabicPlain"/>
              <a:tabLst>
                <a:tab pos="354965" algn="l"/>
              </a:tabLst>
            </a:pPr>
            <a:r>
              <a:rPr sz="1300" spc="-70" dirty="0">
                <a:solidFill>
                  <a:srgbClr val="333333"/>
                </a:solidFill>
                <a:latin typeface="Roboto"/>
                <a:cs typeface="Roboto"/>
              </a:rPr>
              <a:t>ST</a:t>
            </a:r>
            <a:r>
              <a:rPr sz="1300" spc="-25" dirty="0">
                <a:solidFill>
                  <a:srgbClr val="333333"/>
                </a:solidFill>
                <a:latin typeface="Roboto"/>
                <a:cs typeface="Roboto"/>
              </a:rPr>
              <a:t> </a:t>
            </a:r>
            <a:r>
              <a:rPr sz="1300" spc="-55" dirty="0">
                <a:solidFill>
                  <a:srgbClr val="333333"/>
                </a:solidFill>
                <a:latin typeface="Roboto"/>
                <a:cs typeface="Roboto"/>
              </a:rPr>
              <a:t>Microelectronics.</a:t>
            </a:r>
            <a:r>
              <a:rPr sz="1300" spc="5" dirty="0">
                <a:solidFill>
                  <a:srgbClr val="333333"/>
                </a:solidFill>
                <a:latin typeface="Roboto"/>
                <a:cs typeface="Roboto"/>
              </a:rPr>
              <a:t> </a:t>
            </a:r>
            <a:r>
              <a:rPr sz="1300" spc="-75" dirty="0">
                <a:solidFill>
                  <a:srgbClr val="333333"/>
                </a:solidFill>
                <a:latin typeface="Roboto"/>
                <a:cs typeface="Roboto"/>
              </a:rPr>
              <a:t>STM32</a:t>
            </a:r>
            <a:r>
              <a:rPr sz="1300" spc="10" dirty="0">
                <a:solidFill>
                  <a:srgbClr val="333333"/>
                </a:solidFill>
                <a:latin typeface="Roboto"/>
                <a:cs typeface="Roboto"/>
              </a:rPr>
              <a:t> </a:t>
            </a:r>
            <a:r>
              <a:rPr sz="1300" spc="-50" dirty="0">
                <a:solidFill>
                  <a:srgbClr val="333333"/>
                </a:solidFill>
                <a:latin typeface="Roboto"/>
                <a:cs typeface="Roboto"/>
              </a:rPr>
              <a:t>Nucleo-</a:t>
            </a:r>
            <a:r>
              <a:rPr sz="1300" spc="-60" dirty="0">
                <a:solidFill>
                  <a:srgbClr val="333333"/>
                </a:solidFill>
                <a:latin typeface="Roboto"/>
                <a:cs typeface="Roboto"/>
              </a:rPr>
              <a:t>64</a:t>
            </a:r>
            <a:r>
              <a:rPr sz="1300" spc="5" dirty="0">
                <a:solidFill>
                  <a:srgbClr val="333333"/>
                </a:solidFill>
                <a:latin typeface="Roboto"/>
                <a:cs typeface="Roboto"/>
              </a:rPr>
              <a:t> </a:t>
            </a:r>
            <a:r>
              <a:rPr sz="1300" spc="-60" dirty="0">
                <a:solidFill>
                  <a:srgbClr val="333333"/>
                </a:solidFill>
                <a:latin typeface="Roboto"/>
                <a:cs typeface="Roboto"/>
              </a:rPr>
              <a:t>development</a:t>
            </a:r>
            <a:r>
              <a:rPr sz="1300" spc="5" dirty="0">
                <a:solidFill>
                  <a:srgbClr val="333333"/>
                </a:solidFill>
                <a:latin typeface="Roboto"/>
                <a:cs typeface="Roboto"/>
              </a:rPr>
              <a:t> </a:t>
            </a:r>
            <a:r>
              <a:rPr sz="1300" spc="-65" dirty="0">
                <a:solidFill>
                  <a:srgbClr val="333333"/>
                </a:solidFill>
                <a:latin typeface="Roboto"/>
                <a:cs typeface="Roboto"/>
              </a:rPr>
              <a:t>board</a:t>
            </a:r>
            <a:r>
              <a:rPr sz="1300" spc="5" dirty="0">
                <a:solidFill>
                  <a:srgbClr val="333333"/>
                </a:solidFill>
                <a:latin typeface="Roboto"/>
                <a:cs typeface="Roboto"/>
              </a:rPr>
              <a:t> </a:t>
            </a:r>
            <a:r>
              <a:rPr sz="1300" spc="-50" dirty="0">
                <a:solidFill>
                  <a:srgbClr val="333333"/>
                </a:solidFill>
                <a:latin typeface="Roboto"/>
                <a:cs typeface="Roboto"/>
              </a:rPr>
              <a:t>with</a:t>
            </a:r>
            <a:r>
              <a:rPr sz="1300" spc="5" dirty="0">
                <a:solidFill>
                  <a:srgbClr val="333333"/>
                </a:solidFill>
                <a:latin typeface="Roboto"/>
                <a:cs typeface="Roboto"/>
              </a:rPr>
              <a:t> </a:t>
            </a:r>
            <a:r>
              <a:rPr sz="1300" spc="-65" dirty="0">
                <a:solidFill>
                  <a:srgbClr val="333333"/>
                </a:solidFill>
                <a:latin typeface="Roboto"/>
                <a:cs typeface="Roboto"/>
              </a:rPr>
              <a:t>STM32G474RE</a:t>
            </a:r>
            <a:r>
              <a:rPr sz="1300" spc="10" dirty="0">
                <a:solidFill>
                  <a:srgbClr val="333333"/>
                </a:solidFill>
                <a:latin typeface="Roboto"/>
                <a:cs typeface="Roboto"/>
              </a:rPr>
              <a:t> </a:t>
            </a:r>
            <a:r>
              <a:rPr sz="1300" spc="-65" dirty="0">
                <a:solidFill>
                  <a:srgbClr val="333333"/>
                </a:solidFill>
                <a:latin typeface="Roboto"/>
                <a:cs typeface="Roboto"/>
              </a:rPr>
              <a:t>MCU.</a:t>
            </a:r>
            <a:r>
              <a:rPr sz="1300" spc="5" dirty="0">
                <a:solidFill>
                  <a:srgbClr val="333333"/>
                </a:solidFill>
                <a:latin typeface="Roboto"/>
                <a:cs typeface="Roboto"/>
              </a:rPr>
              <a:t> </a:t>
            </a:r>
            <a:r>
              <a:rPr sz="1300" spc="-50" dirty="0">
                <a:solidFill>
                  <a:srgbClr val="333333"/>
                </a:solidFill>
                <a:latin typeface="Roboto"/>
                <a:cs typeface="Roboto"/>
              </a:rPr>
              <a:t>Retrieved</a:t>
            </a:r>
            <a:r>
              <a:rPr sz="1300" spc="5" dirty="0">
                <a:solidFill>
                  <a:srgbClr val="333333"/>
                </a:solidFill>
                <a:latin typeface="Roboto"/>
                <a:cs typeface="Roboto"/>
              </a:rPr>
              <a:t> </a:t>
            </a:r>
            <a:r>
              <a:rPr sz="1300" spc="-60" dirty="0">
                <a:solidFill>
                  <a:srgbClr val="333333"/>
                </a:solidFill>
                <a:latin typeface="Roboto"/>
                <a:cs typeface="Roboto"/>
              </a:rPr>
              <a:t>from:</a:t>
            </a:r>
            <a:r>
              <a:rPr sz="1300" spc="5" dirty="0">
                <a:solidFill>
                  <a:srgbClr val="333333"/>
                </a:solidFill>
                <a:latin typeface="Roboto"/>
                <a:cs typeface="Roboto"/>
              </a:rPr>
              <a:t> </a:t>
            </a:r>
            <a:r>
              <a:rPr sz="1300" spc="-50" dirty="0">
                <a:solidFill>
                  <a:srgbClr val="333333"/>
                </a:solidFill>
                <a:latin typeface="Roboto"/>
                <a:cs typeface="Roboto"/>
                <a:hlinkClick r:id="rId5"/>
              </a:rPr>
              <a:t>https://www.st.com/en/evaluation-</a:t>
            </a:r>
            <a:r>
              <a:rPr sz="1300" spc="-50" dirty="0">
                <a:solidFill>
                  <a:srgbClr val="333333"/>
                </a:solidFill>
                <a:latin typeface="Roboto"/>
                <a:cs typeface="Roboto"/>
              </a:rPr>
              <a:t> </a:t>
            </a:r>
            <a:r>
              <a:rPr sz="1300" spc="-55" dirty="0">
                <a:solidFill>
                  <a:srgbClr val="333333"/>
                </a:solidFill>
                <a:latin typeface="Roboto"/>
                <a:cs typeface="Roboto"/>
              </a:rPr>
              <a:t>tools/nucleo-</a:t>
            </a:r>
            <a:r>
              <a:rPr sz="1300" spc="-10" dirty="0">
                <a:solidFill>
                  <a:srgbClr val="333333"/>
                </a:solidFill>
                <a:latin typeface="Roboto"/>
                <a:cs typeface="Roboto"/>
              </a:rPr>
              <a:t>g474re.html</a:t>
            </a:r>
            <a:endParaRPr sz="1300" dirty="0">
              <a:latin typeface="Roboto"/>
              <a:cs typeface="Roboto"/>
            </a:endParaRPr>
          </a:p>
          <a:p>
            <a:pPr>
              <a:lnSpc>
                <a:spcPct val="100000"/>
              </a:lnSpc>
              <a:spcBef>
                <a:spcPts val="300"/>
              </a:spcBef>
            </a:pPr>
            <a:endParaRPr sz="1200" dirty="0">
              <a:latin typeface="Roboto"/>
              <a:cs typeface="Roboto"/>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2" name="Picture 11" descr="A black background with green text&#10;&#10;AI-generated content may be incorrect.">
            <a:extLst>
              <a:ext uri="{FF2B5EF4-FFF2-40B4-BE49-F238E27FC236}">
                <a16:creationId xmlns:a16="http://schemas.microsoft.com/office/drawing/2014/main" id="{91BFB3D2-ACE0-45F6-D0D2-5104B9124D2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3" name="Slide Number Placeholder 12">
            <a:extLst>
              <a:ext uri="{FF2B5EF4-FFF2-40B4-BE49-F238E27FC236}">
                <a16:creationId xmlns:a16="http://schemas.microsoft.com/office/drawing/2014/main" id="{8B4393C6-0A28-4E76-4EB5-BE7BE2632872}"/>
              </a:ext>
            </a:extLst>
          </p:cNvPr>
          <p:cNvSpPr>
            <a:spLocks noGrp="1"/>
          </p:cNvSpPr>
          <p:nvPr>
            <p:ph type="sldNum" sz="quarter" idx="7"/>
          </p:nvPr>
        </p:nvSpPr>
        <p:spPr/>
        <p:txBody>
          <a:bodyPr/>
          <a:lstStyle/>
          <a:p>
            <a:fld id="{B6F15528-21DE-4FAA-801E-634DDDAF4B2B}" type="slidenum">
              <a:rPr lang="fr-FR" smtClean="0"/>
              <a:t>15</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spc="-215" dirty="0"/>
              <a:t>Table</a:t>
            </a:r>
            <a:r>
              <a:rPr sz="3000" spc="-50" dirty="0"/>
              <a:t> </a:t>
            </a:r>
            <a:r>
              <a:rPr sz="3000" spc="-155" dirty="0"/>
              <a:t>of</a:t>
            </a:r>
            <a:r>
              <a:rPr sz="3000" spc="-45" dirty="0"/>
              <a:t> </a:t>
            </a:r>
            <a:r>
              <a:rPr sz="3000" spc="-145" dirty="0"/>
              <a:t>Contents</a:t>
            </a:r>
            <a:endParaRPr sz="3000" dirty="0"/>
          </a:p>
        </p:txBody>
      </p:sp>
      <p:sp>
        <p:nvSpPr>
          <p:cNvPr id="3" name="object 3"/>
          <p:cNvSpPr txBox="1"/>
          <p:nvPr/>
        </p:nvSpPr>
        <p:spPr>
          <a:xfrm>
            <a:off x="558800" y="1387236"/>
            <a:ext cx="4851400" cy="5745163"/>
          </a:xfrm>
          <a:prstGeom prst="rect">
            <a:avLst/>
          </a:prstGeom>
        </p:spPr>
        <p:txBody>
          <a:bodyPr vert="horz" wrap="square" lIns="0" tIns="12700" rIns="0" bIns="0" rtlCol="0">
            <a:spAutoFit/>
          </a:bodyPr>
          <a:lstStyle/>
          <a:p>
            <a:pPr marL="279400" indent="-266700">
              <a:lnSpc>
                <a:spcPct val="100000"/>
              </a:lnSpc>
              <a:spcBef>
                <a:spcPts val="1500"/>
              </a:spcBef>
              <a:buClr>
                <a:srgbClr val="00205B"/>
              </a:buClr>
              <a:buSzPct val="96666"/>
              <a:buFont typeface="Arial Nova"/>
              <a:buAutoNum type="arabicPeriod"/>
              <a:tabLst>
                <a:tab pos="279400" algn="l"/>
              </a:tabLst>
            </a:pPr>
            <a:r>
              <a:rPr lang="fr-FR" sz="1500" spc="-10" dirty="0">
                <a:solidFill>
                  <a:srgbClr val="333333"/>
                </a:solidFill>
                <a:latin typeface="Roboto"/>
                <a:cs typeface="Roboto"/>
              </a:rPr>
              <a:t>Background &amp; Motivation</a:t>
            </a:r>
            <a:endParaRPr sz="1500" i="1" dirty="0">
              <a:latin typeface="Roboto"/>
              <a:cs typeface="Roboto"/>
            </a:endParaRPr>
          </a:p>
          <a:p>
            <a:pPr marL="279400" indent="-266700">
              <a:lnSpc>
                <a:spcPct val="100000"/>
              </a:lnSpc>
              <a:spcBef>
                <a:spcPts val="1500"/>
              </a:spcBef>
              <a:buClr>
                <a:srgbClr val="00205B"/>
              </a:buClr>
              <a:buSzPct val="96666"/>
              <a:buFont typeface="Arial Nova"/>
              <a:buAutoNum type="arabicPeriod"/>
              <a:tabLst>
                <a:tab pos="279400" algn="l"/>
              </a:tabLst>
            </a:pPr>
            <a:r>
              <a:rPr sz="1500" spc="-95" dirty="0">
                <a:solidFill>
                  <a:srgbClr val="333333"/>
                </a:solidFill>
                <a:latin typeface="Roboto"/>
                <a:cs typeface="Roboto"/>
              </a:rPr>
              <a:t>System</a:t>
            </a:r>
            <a:r>
              <a:rPr sz="1500" spc="10" dirty="0">
                <a:solidFill>
                  <a:srgbClr val="333333"/>
                </a:solidFill>
                <a:latin typeface="Roboto"/>
                <a:cs typeface="Roboto"/>
              </a:rPr>
              <a:t> </a:t>
            </a:r>
            <a:r>
              <a:rPr sz="1500" spc="-10" dirty="0">
                <a:solidFill>
                  <a:srgbClr val="333333"/>
                </a:solidFill>
                <a:latin typeface="Roboto"/>
                <a:cs typeface="Roboto"/>
              </a:rPr>
              <a:t>Architecture</a:t>
            </a:r>
            <a:endParaRPr sz="1500" dirty="0">
              <a:latin typeface="Roboto"/>
              <a:cs typeface="Roboto"/>
            </a:endParaRPr>
          </a:p>
          <a:p>
            <a:pPr marL="279400" indent="-266700">
              <a:lnSpc>
                <a:spcPct val="100000"/>
              </a:lnSpc>
              <a:spcBef>
                <a:spcPts val="1500"/>
              </a:spcBef>
              <a:buClr>
                <a:srgbClr val="00205B"/>
              </a:buClr>
              <a:buSzPct val="96666"/>
              <a:buFont typeface="Arial Nova"/>
              <a:buAutoNum type="arabicPeriod"/>
              <a:tabLst>
                <a:tab pos="279400" algn="l"/>
              </a:tabLst>
            </a:pPr>
            <a:r>
              <a:rPr sz="1500" spc="-90" dirty="0">
                <a:solidFill>
                  <a:srgbClr val="333333"/>
                </a:solidFill>
                <a:latin typeface="Roboto"/>
                <a:cs typeface="Roboto"/>
              </a:rPr>
              <a:t>Hardware/Software</a:t>
            </a:r>
            <a:r>
              <a:rPr sz="1500" spc="75" dirty="0">
                <a:solidFill>
                  <a:srgbClr val="333333"/>
                </a:solidFill>
                <a:latin typeface="Roboto"/>
                <a:cs typeface="Roboto"/>
              </a:rPr>
              <a:t> </a:t>
            </a:r>
            <a:r>
              <a:rPr sz="1500" spc="-60" dirty="0">
                <a:solidFill>
                  <a:srgbClr val="333333"/>
                </a:solidFill>
                <a:latin typeface="Roboto"/>
                <a:cs typeface="Roboto"/>
              </a:rPr>
              <a:t>Partitioning</a:t>
            </a:r>
            <a:endParaRPr sz="1500" dirty="0">
              <a:latin typeface="Roboto"/>
              <a:cs typeface="Roboto"/>
            </a:endParaRPr>
          </a:p>
          <a:p>
            <a:pPr marL="279400" indent="-266700">
              <a:lnSpc>
                <a:spcPct val="100000"/>
              </a:lnSpc>
              <a:spcBef>
                <a:spcPts val="1500"/>
              </a:spcBef>
              <a:buClr>
                <a:srgbClr val="00205B"/>
              </a:buClr>
              <a:buSzPct val="96666"/>
              <a:buFont typeface="Arial Nova"/>
              <a:buAutoNum type="arabicPeriod"/>
              <a:tabLst>
                <a:tab pos="279400" algn="l"/>
              </a:tabLst>
            </a:pPr>
            <a:r>
              <a:rPr sz="1500" spc="-90" dirty="0">
                <a:solidFill>
                  <a:srgbClr val="333333"/>
                </a:solidFill>
                <a:latin typeface="Roboto"/>
                <a:cs typeface="Roboto"/>
              </a:rPr>
              <a:t>Howland</a:t>
            </a:r>
            <a:r>
              <a:rPr sz="1500" spc="-35" dirty="0">
                <a:solidFill>
                  <a:srgbClr val="333333"/>
                </a:solidFill>
                <a:latin typeface="Roboto"/>
                <a:cs typeface="Roboto"/>
              </a:rPr>
              <a:t> </a:t>
            </a:r>
            <a:r>
              <a:rPr sz="1500" spc="-20" dirty="0">
                <a:solidFill>
                  <a:srgbClr val="333333"/>
                </a:solidFill>
                <a:latin typeface="Roboto"/>
                <a:cs typeface="Roboto"/>
              </a:rPr>
              <a:t>VCCS</a:t>
            </a:r>
            <a:endParaRPr sz="1500" dirty="0">
              <a:latin typeface="Roboto"/>
              <a:cs typeface="Roboto"/>
            </a:endParaRPr>
          </a:p>
          <a:p>
            <a:pPr marL="279400" indent="-266700">
              <a:spcBef>
                <a:spcPts val="1500"/>
              </a:spcBef>
              <a:buClr>
                <a:srgbClr val="00205B"/>
              </a:buClr>
              <a:buSzPct val="96666"/>
              <a:buFont typeface="Arial Nova"/>
              <a:buAutoNum type="arabicPeriod"/>
              <a:tabLst>
                <a:tab pos="279400" algn="l"/>
              </a:tabLst>
            </a:pPr>
            <a:r>
              <a:rPr sz="1500" spc="-85" dirty="0">
                <a:solidFill>
                  <a:srgbClr val="333333"/>
                </a:solidFill>
                <a:latin typeface="Roboto"/>
                <a:cs typeface="Roboto"/>
              </a:rPr>
              <a:t>Voltage-</a:t>
            </a:r>
            <a:r>
              <a:rPr sz="1500" spc="-95" dirty="0">
                <a:solidFill>
                  <a:srgbClr val="333333"/>
                </a:solidFill>
                <a:latin typeface="Roboto"/>
                <a:cs typeface="Roboto"/>
              </a:rPr>
              <a:t>Measurement</a:t>
            </a:r>
            <a:r>
              <a:rPr sz="1500" spc="65" dirty="0">
                <a:solidFill>
                  <a:srgbClr val="333333"/>
                </a:solidFill>
                <a:latin typeface="Roboto"/>
                <a:cs typeface="Roboto"/>
              </a:rPr>
              <a:t> </a:t>
            </a:r>
            <a:r>
              <a:rPr lang="fr-FR" sz="1500" spc="-20" dirty="0">
                <a:solidFill>
                  <a:srgbClr val="333333"/>
                </a:solidFill>
                <a:latin typeface="Roboto"/>
                <a:cs typeface="Roboto"/>
              </a:rPr>
              <a:t>circuit and </a:t>
            </a:r>
            <a:r>
              <a:rPr lang="fr-FR" sz="1500" spc="-80" dirty="0" err="1">
                <a:solidFill>
                  <a:srgbClr val="333333"/>
                </a:solidFill>
                <a:latin typeface="Roboto"/>
                <a:cs typeface="Roboto"/>
              </a:rPr>
              <a:t>Current-</a:t>
            </a:r>
            <a:r>
              <a:rPr lang="fr-FR" sz="1500" spc="-90" dirty="0" err="1">
                <a:solidFill>
                  <a:srgbClr val="333333"/>
                </a:solidFill>
                <a:latin typeface="Roboto"/>
                <a:cs typeface="Roboto"/>
              </a:rPr>
              <a:t>Sensing</a:t>
            </a:r>
            <a:r>
              <a:rPr lang="fr-FR" sz="1500" spc="-20" dirty="0">
                <a:solidFill>
                  <a:srgbClr val="333333"/>
                </a:solidFill>
                <a:latin typeface="Roboto"/>
                <a:cs typeface="Roboto"/>
              </a:rPr>
              <a:t> </a:t>
            </a:r>
            <a:r>
              <a:rPr lang="fr-FR" sz="1500" spc="-55" dirty="0">
                <a:solidFill>
                  <a:srgbClr val="333333"/>
                </a:solidFill>
                <a:latin typeface="Roboto"/>
                <a:cs typeface="Roboto"/>
              </a:rPr>
              <a:t>circuit</a:t>
            </a:r>
            <a:endParaRPr lang="fr-FR" sz="1500" spc="-20" dirty="0">
              <a:solidFill>
                <a:srgbClr val="333333"/>
              </a:solidFill>
              <a:latin typeface="Roboto"/>
              <a:cs typeface="Roboto"/>
            </a:endParaRPr>
          </a:p>
          <a:p>
            <a:pPr marL="279400" indent="-266700">
              <a:spcBef>
                <a:spcPts val="1500"/>
              </a:spcBef>
              <a:buClr>
                <a:srgbClr val="00205B"/>
              </a:buClr>
              <a:buSzPct val="96666"/>
              <a:buFont typeface="Arial Nova"/>
              <a:buAutoNum type="arabicPeriod"/>
              <a:tabLst>
                <a:tab pos="279400" algn="l"/>
              </a:tabLst>
            </a:pPr>
            <a:r>
              <a:rPr lang="fr-FR" sz="1500" spc="-75" dirty="0" err="1">
                <a:solidFill>
                  <a:srgbClr val="333333"/>
                </a:solidFill>
                <a:latin typeface="Roboto"/>
                <a:cs typeface="Roboto"/>
              </a:rPr>
              <a:t>Bandwidth</a:t>
            </a:r>
            <a:endParaRPr lang="fr-FR" sz="1500" spc="-75" dirty="0">
              <a:solidFill>
                <a:srgbClr val="333333"/>
              </a:solidFill>
              <a:latin typeface="Roboto"/>
              <a:cs typeface="Roboto"/>
            </a:endParaRPr>
          </a:p>
          <a:p>
            <a:pPr marL="279400" indent="-266700">
              <a:spcBef>
                <a:spcPts val="1500"/>
              </a:spcBef>
              <a:buClr>
                <a:srgbClr val="00205B"/>
              </a:buClr>
              <a:buSzPct val="96666"/>
              <a:buFont typeface="Arial Nova"/>
              <a:buAutoNum type="arabicPeriod"/>
              <a:tabLst>
                <a:tab pos="279400" algn="l"/>
              </a:tabLst>
            </a:pPr>
            <a:r>
              <a:rPr lang="fr-FR" sz="1500" spc="-75" dirty="0" err="1">
                <a:solidFill>
                  <a:srgbClr val="333333"/>
                </a:solidFill>
                <a:latin typeface="Roboto"/>
                <a:cs typeface="Roboto"/>
              </a:rPr>
              <a:t>Linearity</a:t>
            </a:r>
            <a:r>
              <a:rPr lang="fr-FR" sz="1500" spc="40" dirty="0">
                <a:solidFill>
                  <a:srgbClr val="333333"/>
                </a:solidFill>
                <a:latin typeface="Roboto"/>
                <a:cs typeface="Roboto"/>
              </a:rPr>
              <a:t> </a:t>
            </a:r>
            <a:r>
              <a:rPr lang="fr-FR" sz="1500" spc="-10" dirty="0" err="1">
                <a:solidFill>
                  <a:srgbClr val="333333"/>
                </a:solidFill>
                <a:latin typeface="Roboto"/>
                <a:cs typeface="Roboto"/>
              </a:rPr>
              <a:t>Verification</a:t>
            </a:r>
            <a:endParaRPr lang="fr-FR" sz="1500" spc="-10" dirty="0">
              <a:solidFill>
                <a:srgbClr val="333333"/>
              </a:solidFill>
              <a:latin typeface="Roboto"/>
              <a:cs typeface="Roboto"/>
            </a:endParaRPr>
          </a:p>
          <a:p>
            <a:pPr marL="279400" indent="-266700">
              <a:spcBef>
                <a:spcPts val="1500"/>
              </a:spcBef>
              <a:buClr>
                <a:srgbClr val="00205B"/>
              </a:buClr>
              <a:buSzPct val="96666"/>
              <a:buFont typeface="Arial Nova"/>
              <a:buAutoNum type="arabicPeriod"/>
              <a:tabLst>
                <a:tab pos="279400" algn="l"/>
              </a:tabLst>
            </a:pPr>
            <a:r>
              <a:rPr lang="fr-FR" sz="1500" spc="-105" dirty="0">
                <a:solidFill>
                  <a:srgbClr val="333333"/>
                </a:solidFill>
                <a:latin typeface="Roboto"/>
                <a:cs typeface="Roboto"/>
              </a:rPr>
              <a:t>STM32</a:t>
            </a:r>
            <a:r>
              <a:rPr lang="fr-FR" sz="1500" spc="-5" dirty="0">
                <a:solidFill>
                  <a:srgbClr val="333333"/>
                </a:solidFill>
                <a:latin typeface="Roboto"/>
                <a:cs typeface="Roboto"/>
              </a:rPr>
              <a:t> </a:t>
            </a:r>
            <a:r>
              <a:rPr lang="fr-FR" sz="1500" spc="-65" dirty="0" err="1">
                <a:solidFill>
                  <a:srgbClr val="333333"/>
                </a:solidFill>
                <a:latin typeface="Roboto"/>
                <a:cs typeface="Roboto"/>
              </a:rPr>
              <a:t>Integration</a:t>
            </a:r>
            <a:endParaRPr lang="fr-FR" sz="1500" spc="-65" dirty="0">
              <a:solidFill>
                <a:srgbClr val="333333"/>
              </a:solidFill>
              <a:latin typeface="Roboto"/>
              <a:cs typeface="Roboto"/>
            </a:endParaRPr>
          </a:p>
          <a:p>
            <a:pPr marL="279400" indent="-266700">
              <a:spcBef>
                <a:spcPts val="1500"/>
              </a:spcBef>
              <a:buClr>
                <a:srgbClr val="00205B"/>
              </a:buClr>
              <a:buSzPct val="96666"/>
              <a:buFont typeface="Arial Nova"/>
              <a:buAutoNum type="arabicPeriod"/>
              <a:tabLst>
                <a:tab pos="279400" algn="l"/>
              </a:tabLst>
            </a:pPr>
            <a:r>
              <a:rPr lang="fr-FR" sz="1500" spc="-80" dirty="0">
                <a:solidFill>
                  <a:srgbClr val="333333"/>
                </a:solidFill>
                <a:latin typeface="Roboto"/>
                <a:cs typeface="Roboto"/>
              </a:rPr>
              <a:t>Raspberry</a:t>
            </a:r>
            <a:r>
              <a:rPr lang="fr-FR" sz="1500" spc="-25" dirty="0">
                <a:solidFill>
                  <a:srgbClr val="333333"/>
                </a:solidFill>
                <a:latin typeface="Roboto"/>
                <a:cs typeface="Roboto"/>
              </a:rPr>
              <a:t> </a:t>
            </a:r>
            <a:r>
              <a:rPr lang="fr-FR" sz="1500" spc="-75" dirty="0">
                <a:solidFill>
                  <a:srgbClr val="333333"/>
                </a:solidFill>
                <a:latin typeface="Roboto"/>
                <a:cs typeface="Roboto"/>
              </a:rPr>
              <a:t>Pi</a:t>
            </a:r>
            <a:r>
              <a:rPr lang="fr-FR" sz="1500" spc="-25" dirty="0">
                <a:solidFill>
                  <a:srgbClr val="333333"/>
                </a:solidFill>
                <a:latin typeface="Roboto"/>
                <a:cs typeface="Roboto"/>
              </a:rPr>
              <a:t> </a:t>
            </a:r>
            <a:r>
              <a:rPr lang="fr-FR" sz="1500" spc="-65" dirty="0" err="1">
                <a:solidFill>
                  <a:srgbClr val="333333"/>
                </a:solidFill>
                <a:latin typeface="Roboto"/>
                <a:cs typeface="Roboto"/>
              </a:rPr>
              <a:t>Visualization</a:t>
            </a:r>
            <a:endParaRPr lang="fr-FR" sz="1500" dirty="0">
              <a:latin typeface="Roboto"/>
              <a:cs typeface="Roboto"/>
            </a:endParaRPr>
          </a:p>
          <a:p>
            <a:pPr marL="279400" indent="-266700">
              <a:spcBef>
                <a:spcPts val="1500"/>
              </a:spcBef>
              <a:buClr>
                <a:srgbClr val="00205B"/>
              </a:buClr>
              <a:buSzPct val="96666"/>
              <a:buFont typeface="Arial Nova"/>
              <a:buAutoNum type="arabicPeriod"/>
              <a:tabLst>
                <a:tab pos="279400" algn="l"/>
              </a:tabLst>
            </a:pPr>
            <a:r>
              <a:rPr lang="fr-FR" sz="1500" spc="-90" dirty="0">
                <a:solidFill>
                  <a:srgbClr val="333333"/>
                </a:solidFill>
                <a:latin typeface="Roboto"/>
                <a:cs typeface="Roboto"/>
              </a:rPr>
              <a:t>Conclusion</a:t>
            </a:r>
            <a:r>
              <a:rPr lang="fr-FR" sz="1500" spc="10" dirty="0">
                <a:solidFill>
                  <a:srgbClr val="333333"/>
                </a:solidFill>
                <a:latin typeface="Roboto"/>
                <a:cs typeface="Roboto"/>
              </a:rPr>
              <a:t> </a:t>
            </a:r>
            <a:r>
              <a:rPr lang="fr-FR" sz="1500" spc="-100" dirty="0">
                <a:solidFill>
                  <a:srgbClr val="333333"/>
                </a:solidFill>
                <a:latin typeface="Roboto"/>
                <a:cs typeface="Roboto"/>
              </a:rPr>
              <a:t>&amp;</a:t>
            </a:r>
            <a:r>
              <a:rPr lang="fr-FR" sz="1500" spc="15" dirty="0">
                <a:solidFill>
                  <a:srgbClr val="333333"/>
                </a:solidFill>
                <a:latin typeface="Roboto"/>
                <a:cs typeface="Roboto"/>
              </a:rPr>
              <a:t> </a:t>
            </a:r>
            <a:r>
              <a:rPr lang="fr-FR" sz="1500" spc="-90" dirty="0">
                <a:solidFill>
                  <a:srgbClr val="333333"/>
                </a:solidFill>
                <a:latin typeface="Roboto"/>
                <a:cs typeface="Roboto"/>
              </a:rPr>
              <a:t>Future</a:t>
            </a:r>
            <a:r>
              <a:rPr lang="fr-FR" sz="1500" spc="10" dirty="0">
                <a:solidFill>
                  <a:srgbClr val="333333"/>
                </a:solidFill>
                <a:latin typeface="Roboto"/>
                <a:cs typeface="Roboto"/>
              </a:rPr>
              <a:t> </a:t>
            </a:r>
            <a:r>
              <a:rPr lang="fr-FR" sz="1500" spc="-20" dirty="0">
                <a:solidFill>
                  <a:srgbClr val="333333"/>
                </a:solidFill>
                <a:latin typeface="Roboto"/>
                <a:cs typeface="Roboto"/>
              </a:rPr>
              <a:t>Work</a:t>
            </a:r>
            <a:endParaRPr lang="fr-FR" sz="1500" dirty="0">
              <a:latin typeface="Roboto"/>
              <a:cs typeface="Roboto"/>
            </a:endParaRPr>
          </a:p>
          <a:p>
            <a:pPr marL="279400" indent="-266700">
              <a:spcBef>
                <a:spcPts val="1500"/>
              </a:spcBef>
              <a:buClr>
                <a:srgbClr val="00205B"/>
              </a:buClr>
              <a:buSzPct val="96666"/>
              <a:buFont typeface="Arial Nova"/>
              <a:buAutoNum type="arabicPeriod"/>
              <a:tabLst>
                <a:tab pos="279400" algn="l"/>
              </a:tabLst>
            </a:pPr>
            <a:endParaRPr lang="fr-FR" sz="1500" dirty="0">
              <a:latin typeface="Roboto"/>
              <a:cs typeface="Roboto"/>
            </a:endParaRPr>
          </a:p>
          <a:p>
            <a:pPr marL="279400" indent="-266700">
              <a:spcBef>
                <a:spcPts val="1500"/>
              </a:spcBef>
              <a:buClr>
                <a:srgbClr val="00205B"/>
              </a:buClr>
              <a:buSzPct val="96666"/>
              <a:buFont typeface="Arial Nova"/>
              <a:buAutoNum type="arabicPeriod"/>
              <a:tabLst>
                <a:tab pos="279400" algn="l"/>
              </a:tabLst>
            </a:pPr>
            <a:endParaRPr lang="fr-FR" sz="1500" dirty="0">
              <a:latin typeface="Roboto"/>
              <a:cs typeface="Roboto"/>
            </a:endParaRPr>
          </a:p>
          <a:p>
            <a:pPr marL="279400" indent="-266700">
              <a:lnSpc>
                <a:spcPct val="100000"/>
              </a:lnSpc>
              <a:spcBef>
                <a:spcPts val="1500"/>
              </a:spcBef>
              <a:buClr>
                <a:srgbClr val="00205B"/>
              </a:buClr>
              <a:buSzPct val="96666"/>
              <a:buFont typeface="Arial Nova"/>
              <a:buAutoNum type="arabicPeriod"/>
              <a:tabLst>
                <a:tab pos="279400" algn="l"/>
              </a:tabLst>
            </a:pPr>
            <a:endParaRPr lang="fr-FR" sz="1500" spc="-20" dirty="0">
              <a:solidFill>
                <a:srgbClr val="333333"/>
              </a:solidFill>
              <a:latin typeface="Roboto"/>
              <a:cs typeface="Roboto"/>
            </a:endParaRPr>
          </a:p>
          <a:p>
            <a:pPr marL="279400" indent="-266700">
              <a:lnSpc>
                <a:spcPct val="100000"/>
              </a:lnSpc>
              <a:spcBef>
                <a:spcPts val="1500"/>
              </a:spcBef>
              <a:buClr>
                <a:srgbClr val="00205B"/>
              </a:buClr>
              <a:buSzPct val="96666"/>
              <a:buFont typeface="Arial Nova"/>
              <a:buAutoNum type="arabicPeriod"/>
              <a:tabLst>
                <a:tab pos="279400" algn="l"/>
              </a:tabLst>
            </a:pPr>
            <a:endParaRPr sz="1500" dirty="0">
              <a:latin typeface="Roboto"/>
              <a:cs typeface="Roboto"/>
            </a:endParaRPr>
          </a:p>
        </p:txBody>
      </p:sp>
      <p:sp>
        <p:nvSpPr>
          <p:cNvPr id="16" name="object 16"/>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22" name="Picture 21" descr="A black background with green text&#10;&#10;AI-generated content may be incorrect.">
            <a:extLst>
              <a:ext uri="{FF2B5EF4-FFF2-40B4-BE49-F238E27FC236}">
                <a16:creationId xmlns:a16="http://schemas.microsoft.com/office/drawing/2014/main" id="{06936A13-1706-28F5-BC63-663D7CD85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23" name="Slide Number Placeholder 22">
            <a:extLst>
              <a:ext uri="{FF2B5EF4-FFF2-40B4-BE49-F238E27FC236}">
                <a16:creationId xmlns:a16="http://schemas.microsoft.com/office/drawing/2014/main" id="{95E068BF-E568-6CC7-E86D-A25D1CF73307}"/>
              </a:ext>
            </a:extLst>
          </p:cNvPr>
          <p:cNvSpPr>
            <a:spLocks noGrp="1"/>
          </p:cNvSpPr>
          <p:nvPr>
            <p:ph type="sldNum" sz="quarter" idx="7"/>
          </p:nvPr>
        </p:nvSpPr>
        <p:spPr/>
        <p:txBody>
          <a:bodyPr/>
          <a:lstStyle/>
          <a:p>
            <a:fld id="{B6F15528-21DE-4FAA-801E-634DDDAF4B2B}" type="slidenum">
              <a:rPr lang="fr-FR" smtClean="0"/>
              <a:t>2</a:t>
            </a:fld>
            <a:endParaRPr 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F8505-F7E4-DF4F-173A-49EFCAB11E62}"/>
              </a:ext>
            </a:extLst>
          </p:cNvPr>
          <p:cNvSpPr>
            <a:spLocks noGrp="1"/>
          </p:cNvSpPr>
          <p:nvPr>
            <p:ph type="title"/>
          </p:nvPr>
        </p:nvSpPr>
        <p:spPr>
          <a:xfrm>
            <a:off x="558800" y="481994"/>
            <a:ext cx="5093970" cy="877163"/>
          </a:xfrm>
        </p:spPr>
        <p:txBody>
          <a:bodyPr/>
          <a:lstStyle/>
          <a:p>
            <a:r>
              <a:rPr lang="fr-FR" dirty="0"/>
              <a:t>Background &amp; Motivation</a:t>
            </a:r>
            <a:br>
              <a:rPr lang="fr-FR" dirty="0"/>
            </a:br>
            <a:endParaRPr lang="fr-FR" dirty="0"/>
          </a:p>
        </p:txBody>
      </p:sp>
      <p:sp>
        <p:nvSpPr>
          <p:cNvPr id="3" name="Content Placeholder 2">
            <a:extLst>
              <a:ext uri="{FF2B5EF4-FFF2-40B4-BE49-F238E27FC236}">
                <a16:creationId xmlns:a16="http://schemas.microsoft.com/office/drawing/2014/main" id="{BB504FA2-4709-6048-1CA5-05E6AEB66484}"/>
              </a:ext>
            </a:extLst>
          </p:cNvPr>
          <p:cNvSpPr>
            <a:spLocks noGrp="1"/>
          </p:cNvSpPr>
          <p:nvPr>
            <p:ph sz="half" idx="2"/>
          </p:nvPr>
        </p:nvSpPr>
        <p:spPr>
          <a:xfrm>
            <a:off x="609600" y="1211663"/>
            <a:ext cx="5303520" cy="5424562"/>
          </a:xfrm>
        </p:spPr>
        <p:txBody>
          <a:bodyPr/>
          <a:lstStyle/>
          <a:p>
            <a:pPr>
              <a:lnSpc>
                <a:spcPct val="150000"/>
              </a:lnSpc>
            </a:pPr>
            <a:r>
              <a:rPr lang="en-US" b="1" dirty="0"/>
              <a:t>Battery impedance monitoring is crucial for:</a:t>
            </a:r>
          </a:p>
          <a:p>
            <a:pPr>
              <a:lnSpc>
                <a:spcPct val="150000"/>
              </a:lnSpc>
            </a:pPr>
            <a:r>
              <a:rPr lang="ar-TN" dirty="0"/>
              <a:t>.</a:t>
            </a:r>
            <a:r>
              <a:rPr lang="en-US" dirty="0"/>
              <a:t>Electric vehicle performance and range optimization State-of-</a:t>
            </a:r>
            <a:r>
              <a:rPr lang="ar-TN" dirty="0"/>
              <a:t>.</a:t>
            </a:r>
            <a:r>
              <a:rPr lang="en-US" dirty="0"/>
              <a:t>health diagnostics in smart electronics</a:t>
            </a:r>
          </a:p>
          <a:p>
            <a:pPr>
              <a:lnSpc>
                <a:spcPct val="150000"/>
              </a:lnSpc>
            </a:pPr>
            <a:r>
              <a:rPr lang="ar-TN" dirty="0"/>
              <a:t>.</a:t>
            </a:r>
            <a:r>
              <a:rPr lang="en-US" dirty="0"/>
              <a:t>Predictive maintenance and failure prevention</a:t>
            </a:r>
          </a:p>
          <a:p>
            <a:pPr>
              <a:lnSpc>
                <a:spcPct val="150000"/>
              </a:lnSpc>
            </a:pPr>
            <a:r>
              <a:rPr lang="ar-TN" dirty="0"/>
              <a:t>.</a:t>
            </a:r>
            <a:r>
              <a:rPr lang="en-US" dirty="0"/>
              <a:t>Battery thermal management safety systems</a:t>
            </a:r>
          </a:p>
          <a:p>
            <a:pPr>
              <a:lnSpc>
                <a:spcPct val="150000"/>
              </a:lnSpc>
            </a:pPr>
            <a:endParaRPr lang="en-US" dirty="0"/>
          </a:p>
          <a:p>
            <a:pPr>
              <a:lnSpc>
                <a:spcPct val="150000"/>
              </a:lnSpc>
            </a:pPr>
            <a:r>
              <a:rPr lang="en-US" b="1" dirty="0"/>
              <a:t>Existing solutions have limitations:</a:t>
            </a:r>
          </a:p>
          <a:p>
            <a:pPr>
              <a:lnSpc>
                <a:spcPct val="150000"/>
              </a:lnSpc>
            </a:pPr>
            <a:r>
              <a:rPr lang="ar-TN" dirty="0"/>
              <a:t>.</a:t>
            </a:r>
            <a:r>
              <a:rPr lang="en-US" dirty="0"/>
              <a:t>High cost, limited customizability</a:t>
            </a:r>
          </a:p>
          <a:p>
            <a:pPr>
              <a:lnSpc>
                <a:spcPct val="150000"/>
              </a:lnSpc>
            </a:pPr>
            <a:r>
              <a:rPr lang="ar-TN" dirty="0"/>
              <a:t>.</a:t>
            </a:r>
            <a:r>
              <a:rPr lang="en-US" dirty="0"/>
              <a:t>Lack of real-time monitoring capabilities</a:t>
            </a:r>
          </a:p>
          <a:p>
            <a:pPr>
              <a:lnSpc>
                <a:spcPct val="150000"/>
              </a:lnSpc>
            </a:pPr>
            <a:r>
              <a:rPr lang="ar-TN" dirty="0"/>
              <a:t>.</a:t>
            </a:r>
            <a:r>
              <a:rPr lang="en-US" dirty="0"/>
              <a:t>Complex integration with on-board systems</a:t>
            </a:r>
          </a:p>
          <a:p>
            <a:pPr>
              <a:lnSpc>
                <a:spcPct val="150000"/>
              </a:lnSpc>
            </a:pPr>
            <a:endParaRPr lang="en-US" dirty="0"/>
          </a:p>
          <a:p>
            <a:pPr>
              <a:lnSpc>
                <a:spcPct val="150000"/>
              </a:lnSpc>
            </a:pPr>
            <a:r>
              <a:rPr lang="en-US" b="1" dirty="0"/>
              <a:t>Our project addresses these gaps through:</a:t>
            </a:r>
          </a:p>
          <a:p>
            <a:pPr>
              <a:lnSpc>
                <a:spcPct val="150000"/>
              </a:lnSpc>
            </a:pPr>
            <a:r>
              <a:rPr lang="ar-TN" dirty="0"/>
              <a:t>.</a:t>
            </a:r>
            <a:r>
              <a:rPr lang="en-US" dirty="0"/>
              <a:t>High precision (±1%) at lower cost</a:t>
            </a:r>
          </a:p>
          <a:p>
            <a:pPr>
              <a:lnSpc>
                <a:spcPct val="150000"/>
              </a:lnSpc>
            </a:pPr>
            <a:r>
              <a:rPr lang="ar-TN" dirty="0"/>
              <a:t>.</a:t>
            </a:r>
            <a:r>
              <a:rPr lang="en-US" dirty="0"/>
              <a:t>Modular design adaptable to various battery chemistries Real-</a:t>
            </a:r>
            <a:r>
              <a:rPr lang="ar-TN" dirty="0"/>
              <a:t>.</a:t>
            </a:r>
            <a:r>
              <a:rPr lang="en-US" dirty="0"/>
              <a:t>time visualization and integrated data analysis</a:t>
            </a:r>
          </a:p>
          <a:p>
            <a:endParaRPr lang="fr-FR" dirty="0"/>
          </a:p>
        </p:txBody>
      </p:sp>
      <p:sp>
        <p:nvSpPr>
          <p:cNvPr id="5" name="Footer Placeholder 4">
            <a:extLst>
              <a:ext uri="{FF2B5EF4-FFF2-40B4-BE49-F238E27FC236}">
                <a16:creationId xmlns:a16="http://schemas.microsoft.com/office/drawing/2014/main" id="{536D7A87-AD7B-AC39-3FA7-20A1DF27B194}"/>
              </a:ext>
            </a:extLst>
          </p:cNvPr>
          <p:cNvSpPr>
            <a:spLocks noGrp="1"/>
          </p:cNvSpPr>
          <p:nvPr>
            <p:ph type="ftr" sz="quarter" idx="5"/>
          </p:nvPr>
        </p:nvSpPr>
        <p:spPr/>
        <p:txBody>
          <a:bodyPr/>
          <a:lstStyle/>
          <a:p>
            <a:pPr marL="12700">
              <a:lnSpc>
                <a:spcPts val="975"/>
              </a:lnSpc>
            </a:pPr>
            <a:endParaRPr lang="fr-FR" spc="-50" dirty="0"/>
          </a:p>
        </p:txBody>
      </p:sp>
      <p:sp>
        <p:nvSpPr>
          <p:cNvPr id="6" name="Slide Number Placeholder 5">
            <a:extLst>
              <a:ext uri="{FF2B5EF4-FFF2-40B4-BE49-F238E27FC236}">
                <a16:creationId xmlns:a16="http://schemas.microsoft.com/office/drawing/2014/main" id="{44D2DBE5-7DAF-3B25-5CDA-9F447659EFBA}"/>
              </a:ext>
            </a:extLst>
          </p:cNvPr>
          <p:cNvSpPr>
            <a:spLocks noGrp="1"/>
          </p:cNvSpPr>
          <p:nvPr>
            <p:ph type="sldNum" sz="quarter" idx="7"/>
          </p:nvPr>
        </p:nvSpPr>
        <p:spPr/>
        <p:txBody>
          <a:bodyPr/>
          <a:lstStyle/>
          <a:p>
            <a:fld id="{B6F15528-21DE-4FAA-801E-634DDDAF4B2B}" type="slidenum">
              <a:rPr lang="fr-FR" smtClean="0"/>
              <a:t>3</a:t>
            </a:fld>
            <a:endParaRPr lang="fr-FR"/>
          </a:p>
        </p:txBody>
      </p:sp>
      <p:pic>
        <p:nvPicPr>
          <p:cNvPr id="9" name="Picture 8" descr="A black background with green text&#10;&#10;AI-generated content may be incorrect.">
            <a:extLst>
              <a:ext uri="{FF2B5EF4-FFF2-40B4-BE49-F238E27FC236}">
                <a16:creationId xmlns:a16="http://schemas.microsoft.com/office/drawing/2014/main" id="{E5B0A13D-C212-2872-6D83-5016593FF5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Tree>
    <p:extLst>
      <p:ext uri="{BB962C8B-B14F-4D97-AF65-F5344CB8AC3E}">
        <p14:creationId xmlns:p14="http://schemas.microsoft.com/office/powerpoint/2010/main" val="2400788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spc="-185" dirty="0"/>
              <a:t>System</a:t>
            </a:r>
            <a:r>
              <a:rPr sz="3000" spc="-35" dirty="0"/>
              <a:t> </a:t>
            </a:r>
            <a:r>
              <a:rPr sz="3000" spc="-140" dirty="0"/>
              <a:t>Architecture</a:t>
            </a:r>
            <a:endParaRPr sz="3000"/>
          </a:p>
        </p:txBody>
      </p:sp>
      <p:sp>
        <p:nvSpPr>
          <p:cNvPr id="8" name="object 8"/>
          <p:cNvSpPr txBox="1"/>
          <p:nvPr/>
        </p:nvSpPr>
        <p:spPr>
          <a:xfrm>
            <a:off x="4938365" y="3561079"/>
            <a:ext cx="1553845" cy="229235"/>
          </a:xfrm>
          <a:prstGeom prst="rect">
            <a:avLst/>
          </a:prstGeom>
        </p:spPr>
        <p:txBody>
          <a:bodyPr vert="horz" wrap="square" lIns="0" tIns="17145" rIns="0" bIns="0" rtlCol="0">
            <a:spAutoFit/>
          </a:bodyPr>
          <a:lstStyle/>
          <a:p>
            <a:pPr marL="12700">
              <a:lnSpc>
                <a:spcPct val="100000"/>
              </a:lnSpc>
              <a:spcBef>
                <a:spcPts val="135"/>
              </a:spcBef>
            </a:pPr>
            <a:r>
              <a:rPr sz="1300" spc="-65" dirty="0">
                <a:solidFill>
                  <a:srgbClr val="4A5462"/>
                </a:solidFill>
                <a:latin typeface="Roboto"/>
                <a:cs typeface="Roboto"/>
              </a:rPr>
              <a:t>System</a:t>
            </a:r>
            <a:r>
              <a:rPr sz="1300" spc="15" dirty="0">
                <a:solidFill>
                  <a:srgbClr val="4A5462"/>
                </a:solidFill>
                <a:latin typeface="Roboto"/>
                <a:cs typeface="Roboto"/>
              </a:rPr>
              <a:t> </a:t>
            </a:r>
            <a:r>
              <a:rPr sz="1300" spc="-60" dirty="0">
                <a:solidFill>
                  <a:srgbClr val="4A5462"/>
                </a:solidFill>
                <a:latin typeface="Roboto"/>
                <a:cs typeface="Roboto"/>
              </a:rPr>
              <a:t>Block</a:t>
            </a:r>
            <a:r>
              <a:rPr sz="1300" spc="15" dirty="0">
                <a:solidFill>
                  <a:srgbClr val="4A5462"/>
                </a:solidFill>
                <a:latin typeface="Roboto"/>
                <a:cs typeface="Roboto"/>
              </a:rPr>
              <a:t> </a:t>
            </a:r>
            <a:r>
              <a:rPr sz="1300" spc="-50" dirty="0">
                <a:solidFill>
                  <a:srgbClr val="4A5462"/>
                </a:solidFill>
                <a:latin typeface="Roboto"/>
                <a:cs typeface="Roboto"/>
              </a:rPr>
              <a:t>Diagram</a:t>
            </a:r>
            <a:endParaRPr sz="1300" dirty="0">
              <a:latin typeface="Roboto"/>
              <a:cs typeface="Roboto"/>
            </a:endParaRPr>
          </a:p>
        </p:txBody>
      </p:sp>
      <p:sp>
        <p:nvSpPr>
          <p:cNvPr id="11" name="object 11"/>
          <p:cNvSpPr txBox="1"/>
          <p:nvPr/>
        </p:nvSpPr>
        <p:spPr>
          <a:xfrm>
            <a:off x="558800" y="1387236"/>
            <a:ext cx="9722485" cy="243656"/>
          </a:xfrm>
          <a:prstGeom prst="rect">
            <a:avLst/>
          </a:prstGeom>
        </p:spPr>
        <p:txBody>
          <a:bodyPr vert="horz" wrap="square" lIns="0" tIns="12700" rIns="0" bIns="0" rtlCol="0">
            <a:spAutoFit/>
          </a:bodyPr>
          <a:lstStyle/>
          <a:p>
            <a:pPr>
              <a:lnSpc>
                <a:spcPct val="100000"/>
              </a:lnSpc>
              <a:spcBef>
                <a:spcPts val="480"/>
              </a:spcBef>
              <a:buClr>
                <a:srgbClr val="00205B"/>
              </a:buClr>
            </a:pPr>
            <a:r>
              <a:rPr lang="en-US" sz="1500" dirty="0">
                <a:latin typeface="Roboto"/>
                <a:cs typeface="Roboto"/>
              </a:rPr>
              <a:t>    </a:t>
            </a:r>
            <a:endParaRPr sz="1500" dirty="0">
              <a:latin typeface="Roboto"/>
              <a:cs typeface="Roboto"/>
            </a:endParaRPr>
          </a:p>
        </p:txBody>
      </p:sp>
      <p:sp>
        <p:nvSpPr>
          <p:cNvPr id="17" name="object 17"/>
          <p:cNvSpPr txBox="1"/>
          <p:nvPr/>
        </p:nvSpPr>
        <p:spPr>
          <a:xfrm>
            <a:off x="2751484" y="4220447"/>
            <a:ext cx="920750" cy="203835"/>
          </a:xfrm>
          <a:prstGeom prst="rect">
            <a:avLst/>
          </a:prstGeom>
        </p:spPr>
        <p:txBody>
          <a:bodyPr vert="horz" wrap="square" lIns="0" tIns="14604" rIns="0" bIns="0" rtlCol="0">
            <a:spAutoFit/>
          </a:bodyPr>
          <a:lstStyle/>
          <a:p>
            <a:pPr marL="12700">
              <a:lnSpc>
                <a:spcPct val="100000"/>
              </a:lnSpc>
              <a:spcBef>
                <a:spcPts val="114"/>
              </a:spcBef>
            </a:pPr>
            <a:r>
              <a:rPr sz="1150" spc="-65" dirty="0">
                <a:solidFill>
                  <a:srgbClr val="333333"/>
                </a:solidFill>
                <a:latin typeface="Roboto"/>
                <a:cs typeface="Roboto"/>
              </a:rPr>
              <a:t>Howland</a:t>
            </a:r>
            <a:r>
              <a:rPr sz="1150" spc="30" dirty="0">
                <a:solidFill>
                  <a:srgbClr val="333333"/>
                </a:solidFill>
                <a:latin typeface="Roboto"/>
                <a:cs typeface="Roboto"/>
              </a:rPr>
              <a:t> </a:t>
            </a:r>
            <a:r>
              <a:rPr sz="1150" spc="-60" dirty="0">
                <a:solidFill>
                  <a:srgbClr val="333333"/>
                </a:solidFill>
                <a:latin typeface="Roboto"/>
                <a:cs typeface="Roboto"/>
              </a:rPr>
              <a:t>VCCS</a:t>
            </a:r>
            <a:endParaRPr sz="1150" dirty="0">
              <a:latin typeface="Roboto"/>
              <a:cs typeface="Roboto"/>
            </a:endParaRPr>
          </a:p>
        </p:txBody>
      </p:sp>
      <p:grpSp>
        <p:nvGrpSpPr>
          <p:cNvPr id="18" name="object 18"/>
          <p:cNvGrpSpPr/>
          <p:nvPr/>
        </p:nvGrpSpPr>
        <p:grpSpPr>
          <a:xfrm>
            <a:off x="3924299" y="4076699"/>
            <a:ext cx="1619250" cy="514350"/>
            <a:chOff x="3924299" y="4076699"/>
            <a:chExt cx="1619250" cy="514350"/>
          </a:xfrm>
        </p:grpSpPr>
        <p:sp>
          <p:nvSpPr>
            <p:cNvPr id="19" name="object 19"/>
            <p:cNvSpPr/>
            <p:nvPr/>
          </p:nvSpPr>
          <p:spPr>
            <a:xfrm>
              <a:off x="3924287" y="4286249"/>
              <a:ext cx="238125" cy="95250"/>
            </a:xfrm>
            <a:custGeom>
              <a:avLst/>
              <a:gdLst/>
              <a:ahLst/>
              <a:cxnLst/>
              <a:rect l="l" t="t" r="r" b="b"/>
              <a:pathLst>
                <a:path w="238125" h="95250">
                  <a:moveTo>
                    <a:pt x="238125" y="38100"/>
                  </a:moveTo>
                  <a:lnTo>
                    <a:pt x="219075" y="38100"/>
                  </a:lnTo>
                  <a:lnTo>
                    <a:pt x="142875" y="0"/>
                  </a:lnTo>
                  <a:lnTo>
                    <a:pt x="142875" y="38100"/>
                  </a:lnTo>
                  <a:lnTo>
                    <a:pt x="0" y="38100"/>
                  </a:lnTo>
                  <a:lnTo>
                    <a:pt x="0" y="57150"/>
                  </a:lnTo>
                  <a:lnTo>
                    <a:pt x="142875" y="57150"/>
                  </a:lnTo>
                  <a:lnTo>
                    <a:pt x="142875" y="95250"/>
                  </a:lnTo>
                  <a:lnTo>
                    <a:pt x="219075" y="57150"/>
                  </a:lnTo>
                  <a:lnTo>
                    <a:pt x="238125" y="57150"/>
                  </a:lnTo>
                  <a:lnTo>
                    <a:pt x="238125" y="47625"/>
                  </a:lnTo>
                  <a:lnTo>
                    <a:pt x="238125" y="38100"/>
                  </a:lnTo>
                  <a:close/>
                </a:path>
              </a:pathLst>
            </a:custGeom>
            <a:solidFill>
              <a:srgbClr val="00205B"/>
            </a:solidFill>
          </p:spPr>
          <p:txBody>
            <a:bodyPr wrap="square" lIns="0" tIns="0" rIns="0" bIns="0" rtlCol="0"/>
            <a:lstStyle/>
            <a:p>
              <a:endParaRPr/>
            </a:p>
          </p:txBody>
        </p:sp>
        <p:sp>
          <p:nvSpPr>
            <p:cNvPr id="20" name="object 20"/>
            <p:cNvSpPr/>
            <p:nvPr/>
          </p:nvSpPr>
          <p:spPr>
            <a:xfrm>
              <a:off x="4219574" y="4086224"/>
              <a:ext cx="1314450" cy="495300"/>
            </a:xfrm>
            <a:custGeom>
              <a:avLst/>
              <a:gdLst/>
              <a:ahLst/>
              <a:cxnLst/>
              <a:rect l="l" t="t" r="r" b="b"/>
              <a:pathLst>
                <a:path w="1314450" h="495300">
                  <a:moveTo>
                    <a:pt x="1252153" y="495299"/>
                  </a:moveTo>
                  <a:lnTo>
                    <a:pt x="62297" y="495299"/>
                  </a:lnTo>
                  <a:lnTo>
                    <a:pt x="57961" y="494872"/>
                  </a:lnTo>
                  <a:lnTo>
                    <a:pt x="22624" y="478866"/>
                  </a:lnTo>
                  <a:lnTo>
                    <a:pt x="2135" y="445925"/>
                  </a:lnTo>
                  <a:lnTo>
                    <a:pt x="0" y="433002"/>
                  </a:lnTo>
                  <a:lnTo>
                    <a:pt x="0" y="428624"/>
                  </a:lnTo>
                  <a:lnTo>
                    <a:pt x="0" y="62297"/>
                  </a:lnTo>
                  <a:lnTo>
                    <a:pt x="13668" y="25991"/>
                  </a:lnTo>
                  <a:lnTo>
                    <a:pt x="45204" y="3399"/>
                  </a:lnTo>
                  <a:lnTo>
                    <a:pt x="62297" y="0"/>
                  </a:lnTo>
                  <a:lnTo>
                    <a:pt x="1252153" y="0"/>
                  </a:lnTo>
                  <a:lnTo>
                    <a:pt x="1288457" y="13668"/>
                  </a:lnTo>
                  <a:lnTo>
                    <a:pt x="1311049" y="45203"/>
                  </a:lnTo>
                  <a:lnTo>
                    <a:pt x="1314449" y="62297"/>
                  </a:lnTo>
                  <a:lnTo>
                    <a:pt x="1314449" y="433002"/>
                  </a:lnTo>
                  <a:lnTo>
                    <a:pt x="1300780" y="469307"/>
                  </a:lnTo>
                  <a:lnTo>
                    <a:pt x="1269245" y="491899"/>
                  </a:lnTo>
                  <a:lnTo>
                    <a:pt x="1256489" y="494872"/>
                  </a:lnTo>
                  <a:lnTo>
                    <a:pt x="1252153" y="495299"/>
                  </a:lnTo>
                  <a:close/>
                </a:path>
              </a:pathLst>
            </a:custGeom>
            <a:solidFill>
              <a:srgbClr val="F0F4F7"/>
            </a:solidFill>
          </p:spPr>
          <p:txBody>
            <a:bodyPr wrap="square" lIns="0" tIns="0" rIns="0" bIns="0" rtlCol="0"/>
            <a:lstStyle/>
            <a:p>
              <a:endParaRPr/>
            </a:p>
          </p:txBody>
        </p:sp>
        <p:sp>
          <p:nvSpPr>
            <p:cNvPr id="21" name="object 21"/>
            <p:cNvSpPr/>
            <p:nvPr/>
          </p:nvSpPr>
          <p:spPr>
            <a:xfrm>
              <a:off x="4219574" y="4086224"/>
              <a:ext cx="1314450" cy="495300"/>
            </a:xfrm>
            <a:custGeom>
              <a:avLst/>
              <a:gdLst/>
              <a:ahLst/>
              <a:cxnLst/>
              <a:rect l="l" t="t" r="r" b="b"/>
              <a:pathLst>
                <a:path w="1314450" h="495300">
                  <a:moveTo>
                    <a:pt x="0" y="428624"/>
                  </a:moveTo>
                  <a:lnTo>
                    <a:pt x="0" y="66674"/>
                  </a:lnTo>
                  <a:lnTo>
                    <a:pt x="0" y="62297"/>
                  </a:lnTo>
                  <a:lnTo>
                    <a:pt x="427" y="57960"/>
                  </a:lnTo>
                  <a:lnTo>
                    <a:pt x="1281" y="53667"/>
                  </a:lnTo>
                  <a:lnTo>
                    <a:pt x="2135" y="49373"/>
                  </a:lnTo>
                  <a:lnTo>
                    <a:pt x="3399" y="45203"/>
                  </a:lnTo>
                  <a:lnTo>
                    <a:pt x="5075" y="41159"/>
                  </a:lnTo>
                  <a:lnTo>
                    <a:pt x="6750" y="37114"/>
                  </a:lnTo>
                  <a:lnTo>
                    <a:pt x="8804" y="33272"/>
                  </a:lnTo>
                  <a:lnTo>
                    <a:pt x="11236" y="29631"/>
                  </a:lnTo>
                  <a:lnTo>
                    <a:pt x="13668" y="25991"/>
                  </a:lnTo>
                  <a:lnTo>
                    <a:pt x="16432" y="22623"/>
                  </a:lnTo>
                  <a:lnTo>
                    <a:pt x="19528" y="19528"/>
                  </a:lnTo>
                  <a:lnTo>
                    <a:pt x="22624" y="16432"/>
                  </a:lnTo>
                  <a:lnTo>
                    <a:pt x="25992" y="13668"/>
                  </a:lnTo>
                  <a:lnTo>
                    <a:pt x="29632" y="11236"/>
                  </a:lnTo>
                  <a:lnTo>
                    <a:pt x="33272" y="8804"/>
                  </a:lnTo>
                  <a:lnTo>
                    <a:pt x="37114" y="6750"/>
                  </a:lnTo>
                  <a:lnTo>
                    <a:pt x="41159" y="5075"/>
                  </a:lnTo>
                  <a:lnTo>
                    <a:pt x="45204" y="3399"/>
                  </a:lnTo>
                  <a:lnTo>
                    <a:pt x="49373" y="2135"/>
                  </a:lnTo>
                  <a:lnTo>
                    <a:pt x="53667" y="1281"/>
                  </a:lnTo>
                  <a:lnTo>
                    <a:pt x="57961" y="427"/>
                  </a:lnTo>
                  <a:lnTo>
                    <a:pt x="62297" y="0"/>
                  </a:lnTo>
                  <a:lnTo>
                    <a:pt x="66675" y="0"/>
                  </a:lnTo>
                  <a:lnTo>
                    <a:pt x="1247775" y="0"/>
                  </a:lnTo>
                  <a:lnTo>
                    <a:pt x="1252153" y="0"/>
                  </a:lnTo>
                  <a:lnTo>
                    <a:pt x="1256489" y="427"/>
                  </a:lnTo>
                  <a:lnTo>
                    <a:pt x="1260782" y="1281"/>
                  </a:lnTo>
                  <a:lnTo>
                    <a:pt x="1265076" y="2135"/>
                  </a:lnTo>
                  <a:lnTo>
                    <a:pt x="1269245" y="3400"/>
                  </a:lnTo>
                  <a:lnTo>
                    <a:pt x="1273289" y="5075"/>
                  </a:lnTo>
                  <a:lnTo>
                    <a:pt x="1277334" y="6750"/>
                  </a:lnTo>
                  <a:lnTo>
                    <a:pt x="1294921" y="19528"/>
                  </a:lnTo>
                  <a:lnTo>
                    <a:pt x="1298016" y="22623"/>
                  </a:lnTo>
                  <a:lnTo>
                    <a:pt x="1300780" y="25991"/>
                  </a:lnTo>
                  <a:lnTo>
                    <a:pt x="1303212" y="29631"/>
                  </a:lnTo>
                  <a:lnTo>
                    <a:pt x="1305644" y="33272"/>
                  </a:lnTo>
                  <a:lnTo>
                    <a:pt x="1307698" y="37114"/>
                  </a:lnTo>
                  <a:lnTo>
                    <a:pt x="1309373" y="41159"/>
                  </a:lnTo>
                  <a:lnTo>
                    <a:pt x="1311049" y="45203"/>
                  </a:lnTo>
                  <a:lnTo>
                    <a:pt x="1312313" y="49373"/>
                  </a:lnTo>
                  <a:lnTo>
                    <a:pt x="1313167" y="53667"/>
                  </a:lnTo>
                  <a:lnTo>
                    <a:pt x="1314022" y="57960"/>
                  </a:lnTo>
                  <a:lnTo>
                    <a:pt x="1314449" y="62297"/>
                  </a:lnTo>
                  <a:lnTo>
                    <a:pt x="1314450" y="66674"/>
                  </a:lnTo>
                  <a:lnTo>
                    <a:pt x="1314450" y="428624"/>
                  </a:lnTo>
                  <a:lnTo>
                    <a:pt x="1314449" y="433002"/>
                  </a:lnTo>
                  <a:lnTo>
                    <a:pt x="1314022" y="437338"/>
                  </a:lnTo>
                  <a:lnTo>
                    <a:pt x="1313167" y="441632"/>
                  </a:lnTo>
                  <a:lnTo>
                    <a:pt x="1312313" y="445925"/>
                  </a:lnTo>
                  <a:lnTo>
                    <a:pt x="1311049" y="450094"/>
                  </a:lnTo>
                  <a:lnTo>
                    <a:pt x="1309373" y="454139"/>
                  </a:lnTo>
                  <a:lnTo>
                    <a:pt x="1307698" y="458184"/>
                  </a:lnTo>
                  <a:lnTo>
                    <a:pt x="1305644" y="462026"/>
                  </a:lnTo>
                  <a:lnTo>
                    <a:pt x="1303212" y="465666"/>
                  </a:lnTo>
                  <a:lnTo>
                    <a:pt x="1300780" y="469307"/>
                  </a:lnTo>
                  <a:lnTo>
                    <a:pt x="1273289" y="490224"/>
                  </a:lnTo>
                  <a:lnTo>
                    <a:pt x="1269245" y="491899"/>
                  </a:lnTo>
                  <a:lnTo>
                    <a:pt x="1265076" y="493164"/>
                  </a:lnTo>
                  <a:lnTo>
                    <a:pt x="1260782" y="494018"/>
                  </a:lnTo>
                  <a:lnTo>
                    <a:pt x="1256489" y="494872"/>
                  </a:lnTo>
                  <a:lnTo>
                    <a:pt x="1252153" y="495299"/>
                  </a:lnTo>
                  <a:lnTo>
                    <a:pt x="1247775" y="495299"/>
                  </a:lnTo>
                  <a:lnTo>
                    <a:pt x="66675" y="495299"/>
                  </a:lnTo>
                  <a:lnTo>
                    <a:pt x="62297" y="495299"/>
                  </a:lnTo>
                  <a:lnTo>
                    <a:pt x="57961" y="494872"/>
                  </a:lnTo>
                  <a:lnTo>
                    <a:pt x="53667" y="494018"/>
                  </a:lnTo>
                  <a:lnTo>
                    <a:pt x="49373" y="493164"/>
                  </a:lnTo>
                  <a:lnTo>
                    <a:pt x="45204" y="491899"/>
                  </a:lnTo>
                  <a:lnTo>
                    <a:pt x="41159" y="490224"/>
                  </a:lnTo>
                  <a:lnTo>
                    <a:pt x="37114" y="488548"/>
                  </a:lnTo>
                  <a:lnTo>
                    <a:pt x="11236" y="465666"/>
                  </a:lnTo>
                  <a:lnTo>
                    <a:pt x="8804" y="462026"/>
                  </a:lnTo>
                  <a:lnTo>
                    <a:pt x="1281" y="441632"/>
                  </a:lnTo>
                  <a:lnTo>
                    <a:pt x="427" y="437338"/>
                  </a:lnTo>
                  <a:lnTo>
                    <a:pt x="0" y="433002"/>
                  </a:lnTo>
                  <a:lnTo>
                    <a:pt x="0" y="428624"/>
                  </a:lnTo>
                  <a:close/>
                </a:path>
              </a:pathLst>
            </a:custGeom>
            <a:ln w="19049">
              <a:solidFill>
                <a:srgbClr val="00205B"/>
              </a:solidFill>
            </a:ln>
          </p:spPr>
          <p:txBody>
            <a:bodyPr wrap="square" lIns="0" tIns="0" rIns="0" bIns="0" rtlCol="0"/>
            <a:lstStyle/>
            <a:p>
              <a:endParaRPr/>
            </a:p>
          </p:txBody>
        </p:sp>
      </p:grpSp>
      <p:sp>
        <p:nvSpPr>
          <p:cNvPr id="22" name="object 22"/>
          <p:cNvSpPr txBox="1"/>
          <p:nvPr/>
        </p:nvSpPr>
        <p:spPr>
          <a:xfrm>
            <a:off x="4410174" y="4220447"/>
            <a:ext cx="941069" cy="203835"/>
          </a:xfrm>
          <a:prstGeom prst="rect">
            <a:avLst/>
          </a:prstGeom>
        </p:spPr>
        <p:txBody>
          <a:bodyPr vert="horz" wrap="square" lIns="0" tIns="14604" rIns="0" bIns="0" rtlCol="0">
            <a:spAutoFit/>
          </a:bodyPr>
          <a:lstStyle/>
          <a:p>
            <a:pPr marL="12700">
              <a:lnSpc>
                <a:spcPct val="100000"/>
              </a:lnSpc>
              <a:spcBef>
                <a:spcPts val="114"/>
              </a:spcBef>
            </a:pPr>
            <a:r>
              <a:rPr sz="1150" spc="-50" dirty="0">
                <a:solidFill>
                  <a:srgbClr val="333333"/>
                </a:solidFill>
                <a:latin typeface="Roboto"/>
                <a:cs typeface="Roboto"/>
              </a:rPr>
              <a:t>Battery</a:t>
            </a:r>
            <a:r>
              <a:rPr sz="1150" spc="-15" dirty="0">
                <a:solidFill>
                  <a:srgbClr val="333333"/>
                </a:solidFill>
                <a:latin typeface="Roboto"/>
                <a:cs typeface="Roboto"/>
              </a:rPr>
              <a:t> </a:t>
            </a:r>
            <a:r>
              <a:rPr sz="1150" spc="-70" dirty="0">
                <a:solidFill>
                  <a:srgbClr val="333333"/>
                </a:solidFill>
                <a:latin typeface="Roboto"/>
                <a:cs typeface="Roboto"/>
              </a:rPr>
              <a:t>&amp;</a:t>
            </a:r>
            <a:r>
              <a:rPr sz="1150" spc="-10" dirty="0">
                <a:solidFill>
                  <a:srgbClr val="333333"/>
                </a:solidFill>
                <a:latin typeface="Roboto"/>
                <a:cs typeface="Roboto"/>
              </a:rPr>
              <a:t> </a:t>
            </a:r>
            <a:r>
              <a:rPr sz="1150" spc="-45" dirty="0">
                <a:solidFill>
                  <a:srgbClr val="333333"/>
                </a:solidFill>
                <a:latin typeface="Roboto"/>
                <a:cs typeface="Roboto"/>
              </a:rPr>
              <a:t>Shunt</a:t>
            </a:r>
            <a:endParaRPr sz="1150">
              <a:latin typeface="Roboto"/>
              <a:cs typeface="Roboto"/>
            </a:endParaRPr>
          </a:p>
        </p:txBody>
      </p:sp>
      <p:grpSp>
        <p:nvGrpSpPr>
          <p:cNvPr id="23" name="object 23"/>
          <p:cNvGrpSpPr/>
          <p:nvPr/>
        </p:nvGrpSpPr>
        <p:grpSpPr>
          <a:xfrm>
            <a:off x="5591174" y="4076699"/>
            <a:ext cx="1628775" cy="514350"/>
            <a:chOff x="5591174" y="4076699"/>
            <a:chExt cx="1628775" cy="514350"/>
          </a:xfrm>
        </p:grpSpPr>
        <p:sp>
          <p:nvSpPr>
            <p:cNvPr id="24" name="object 24"/>
            <p:cNvSpPr/>
            <p:nvPr/>
          </p:nvSpPr>
          <p:spPr>
            <a:xfrm>
              <a:off x="5591162" y="4286249"/>
              <a:ext cx="247650" cy="95250"/>
            </a:xfrm>
            <a:custGeom>
              <a:avLst/>
              <a:gdLst/>
              <a:ahLst/>
              <a:cxnLst/>
              <a:rect l="l" t="t" r="r" b="b"/>
              <a:pathLst>
                <a:path w="247650" h="95250">
                  <a:moveTo>
                    <a:pt x="247650" y="38100"/>
                  </a:moveTo>
                  <a:lnTo>
                    <a:pt x="228600" y="38100"/>
                  </a:lnTo>
                  <a:lnTo>
                    <a:pt x="152400" y="0"/>
                  </a:lnTo>
                  <a:lnTo>
                    <a:pt x="152400" y="38100"/>
                  </a:lnTo>
                  <a:lnTo>
                    <a:pt x="0" y="38100"/>
                  </a:lnTo>
                  <a:lnTo>
                    <a:pt x="0" y="57150"/>
                  </a:lnTo>
                  <a:lnTo>
                    <a:pt x="152400" y="57150"/>
                  </a:lnTo>
                  <a:lnTo>
                    <a:pt x="152400" y="95250"/>
                  </a:lnTo>
                  <a:lnTo>
                    <a:pt x="228600" y="57150"/>
                  </a:lnTo>
                  <a:lnTo>
                    <a:pt x="247650" y="57150"/>
                  </a:lnTo>
                  <a:lnTo>
                    <a:pt x="247650" y="47625"/>
                  </a:lnTo>
                  <a:lnTo>
                    <a:pt x="247650" y="38100"/>
                  </a:lnTo>
                  <a:close/>
                </a:path>
              </a:pathLst>
            </a:custGeom>
            <a:solidFill>
              <a:srgbClr val="00205B"/>
            </a:solidFill>
          </p:spPr>
          <p:txBody>
            <a:bodyPr wrap="square" lIns="0" tIns="0" rIns="0" bIns="0" rtlCol="0"/>
            <a:lstStyle/>
            <a:p>
              <a:endParaRPr/>
            </a:p>
          </p:txBody>
        </p:sp>
        <p:sp>
          <p:nvSpPr>
            <p:cNvPr id="25" name="object 25"/>
            <p:cNvSpPr/>
            <p:nvPr/>
          </p:nvSpPr>
          <p:spPr>
            <a:xfrm>
              <a:off x="5895974" y="4086224"/>
              <a:ext cx="1314450" cy="495300"/>
            </a:xfrm>
            <a:custGeom>
              <a:avLst/>
              <a:gdLst/>
              <a:ahLst/>
              <a:cxnLst/>
              <a:rect l="l" t="t" r="r" b="b"/>
              <a:pathLst>
                <a:path w="1314450" h="495300">
                  <a:moveTo>
                    <a:pt x="1252153" y="495299"/>
                  </a:moveTo>
                  <a:lnTo>
                    <a:pt x="62297" y="495299"/>
                  </a:lnTo>
                  <a:lnTo>
                    <a:pt x="57961" y="494872"/>
                  </a:lnTo>
                  <a:lnTo>
                    <a:pt x="22624" y="478866"/>
                  </a:lnTo>
                  <a:lnTo>
                    <a:pt x="2134" y="445925"/>
                  </a:lnTo>
                  <a:lnTo>
                    <a:pt x="0" y="433002"/>
                  </a:lnTo>
                  <a:lnTo>
                    <a:pt x="0" y="428624"/>
                  </a:lnTo>
                  <a:lnTo>
                    <a:pt x="0" y="62297"/>
                  </a:lnTo>
                  <a:lnTo>
                    <a:pt x="13668" y="25991"/>
                  </a:lnTo>
                  <a:lnTo>
                    <a:pt x="45204" y="3399"/>
                  </a:lnTo>
                  <a:lnTo>
                    <a:pt x="62297" y="0"/>
                  </a:lnTo>
                  <a:lnTo>
                    <a:pt x="1252153" y="0"/>
                  </a:lnTo>
                  <a:lnTo>
                    <a:pt x="1288457" y="13668"/>
                  </a:lnTo>
                  <a:lnTo>
                    <a:pt x="1311048" y="45203"/>
                  </a:lnTo>
                  <a:lnTo>
                    <a:pt x="1314449" y="62297"/>
                  </a:lnTo>
                  <a:lnTo>
                    <a:pt x="1314449" y="433002"/>
                  </a:lnTo>
                  <a:lnTo>
                    <a:pt x="1300780" y="469307"/>
                  </a:lnTo>
                  <a:lnTo>
                    <a:pt x="1269245" y="491899"/>
                  </a:lnTo>
                  <a:lnTo>
                    <a:pt x="1256488" y="494872"/>
                  </a:lnTo>
                  <a:lnTo>
                    <a:pt x="1252153" y="495299"/>
                  </a:lnTo>
                  <a:close/>
                </a:path>
              </a:pathLst>
            </a:custGeom>
            <a:solidFill>
              <a:srgbClr val="F0F4F7"/>
            </a:solidFill>
          </p:spPr>
          <p:txBody>
            <a:bodyPr wrap="square" lIns="0" tIns="0" rIns="0" bIns="0" rtlCol="0"/>
            <a:lstStyle/>
            <a:p>
              <a:endParaRPr/>
            </a:p>
          </p:txBody>
        </p:sp>
        <p:sp>
          <p:nvSpPr>
            <p:cNvPr id="26" name="object 26"/>
            <p:cNvSpPr/>
            <p:nvPr/>
          </p:nvSpPr>
          <p:spPr>
            <a:xfrm>
              <a:off x="5895974" y="4086224"/>
              <a:ext cx="1314450" cy="495300"/>
            </a:xfrm>
            <a:custGeom>
              <a:avLst/>
              <a:gdLst/>
              <a:ahLst/>
              <a:cxnLst/>
              <a:rect l="l" t="t" r="r" b="b"/>
              <a:pathLst>
                <a:path w="1314450" h="495300">
                  <a:moveTo>
                    <a:pt x="0" y="428624"/>
                  </a:moveTo>
                  <a:lnTo>
                    <a:pt x="0" y="66674"/>
                  </a:lnTo>
                  <a:lnTo>
                    <a:pt x="0" y="62297"/>
                  </a:lnTo>
                  <a:lnTo>
                    <a:pt x="426" y="57960"/>
                  </a:lnTo>
                  <a:lnTo>
                    <a:pt x="1280" y="53667"/>
                  </a:lnTo>
                  <a:lnTo>
                    <a:pt x="2134" y="49373"/>
                  </a:lnTo>
                  <a:lnTo>
                    <a:pt x="3399" y="45203"/>
                  </a:lnTo>
                  <a:lnTo>
                    <a:pt x="5075" y="41159"/>
                  </a:lnTo>
                  <a:lnTo>
                    <a:pt x="6750" y="37114"/>
                  </a:lnTo>
                  <a:lnTo>
                    <a:pt x="8804" y="33272"/>
                  </a:lnTo>
                  <a:lnTo>
                    <a:pt x="11236" y="29631"/>
                  </a:lnTo>
                  <a:lnTo>
                    <a:pt x="13668" y="25991"/>
                  </a:lnTo>
                  <a:lnTo>
                    <a:pt x="16433" y="22623"/>
                  </a:lnTo>
                  <a:lnTo>
                    <a:pt x="19529" y="19528"/>
                  </a:lnTo>
                  <a:lnTo>
                    <a:pt x="22624" y="16432"/>
                  </a:lnTo>
                  <a:lnTo>
                    <a:pt x="41159" y="5075"/>
                  </a:lnTo>
                  <a:lnTo>
                    <a:pt x="45204" y="3399"/>
                  </a:lnTo>
                  <a:lnTo>
                    <a:pt x="49373" y="2135"/>
                  </a:lnTo>
                  <a:lnTo>
                    <a:pt x="53667" y="1281"/>
                  </a:lnTo>
                  <a:lnTo>
                    <a:pt x="57961" y="427"/>
                  </a:lnTo>
                  <a:lnTo>
                    <a:pt x="62297" y="0"/>
                  </a:lnTo>
                  <a:lnTo>
                    <a:pt x="66675" y="0"/>
                  </a:lnTo>
                  <a:lnTo>
                    <a:pt x="1247775" y="0"/>
                  </a:lnTo>
                  <a:lnTo>
                    <a:pt x="1252153" y="0"/>
                  </a:lnTo>
                  <a:lnTo>
                    <a:pt x="1256489" y="427"/>
                  </a:lnTo>
                  <a:lnTo>
                    <a:pt x="1260782" y="1281"/>
                  </a:lnTo>
                  <a:lnTo>
                    <a:pt x="1265076" y="2135"/>
                  </a:lnTo>
                  <a:lnTo>
                    <a:pt x="1269245" y="3400"/>
                  </a:lnTo>
                  <a:lnTo>
                    <a:pt x="1273289" y="5075"/>
                  </a:lnTo>
                  <a:lnTo>
                    <a:pt x="1277334" y="6750"/>
                  </a:lnTo>
                  <a:lnTo>
                    <a:pt x="1294920" y="19528"/>
                  </a:lnTo>
                  <a:lnTo>
                    <a:pt x="1298016" y="22623"/>
                  </a:lnTo>
                  <a:lnTo>
                    <a:pt x="1314022" y="57960"/>
                  </a:lnTo>
                  <a:lnTo>
                    <a:pt x="1314450" y="66674"/>
                  </a:lnTo>
                  <a:lnTo>
                    <a:pt x="1314450" y="428624"/>
                  </a:lnTo>
                  <a:lnTo>
                    <a:pt x="1303212" y="465666"/>
                  </a:lnTo>
                  <a:lnTo>
                    <a:pt x="1273289" y="490224"/>
                  </a:lnTo>
                  <a:lnTo>
                    <a:pt x="1269245" y="491899"/>
                  </a:lnTo>
                  <a:lnTo>
                    <a:pt x="1265075" y="493164"/>
                  </a:lnTo>
                  <a:lnTo>
                    <a:pt x="1260782" y="494018"/>
                  </a:lnTo>
                  <a:lnTo>
                    <a:pt x="1256488" y="494872"/>
                  </a:lnTo>
                  <a:lnTo>
                    <a:pt x="1252153" y="495299"/>
                  </a:lnTo>
                  <a:lnTo>
                    <a:pt x="1247775" y="495299"/>
                  </a:lnTo>
                  <a:lnTo>
                    <a:pt x="66675" y="495299"/>
                  </a:lnTo>
                  <a:lnTo>
                    <a:pt x="62297" y="495299"/>
                  </a:lnTo>
                  <a:lnTo>
                    <a:pt x="57961" y="494872"/>
                  </a:lnTo>
                  <a:lnTo>
                    <a:pt x="53667" y="494018"/>
                  </a:lnTo>
                  <a:lnTo>
                    <a:pt x="49373" y="493164"/>
                  </a:lnTo>
                  <a:lnTo>
                    <a:pt x="45204" y="491899"/>
                  </a:lnTo>
                  <a:lnTo>
                    <a:pt x="41159" y="490224"/>
                  </a:lnTo>
                  <a:lnTo>
                    <a:pt x="37115" y="488548"/>
                  </a:lnTo>
                  <a:lnTo>
                    <a:pt x="8804" y="462026"/>
                  </a:lnTo>
                  <a:lnTo>
                    <a:pt x="5075" y="454139"/>
                  </a:lnTo>
                  <a:lnTo>
                    <a:pt x="3399" y="450094"/>
                  </a:lnTo>
                  <a:lnTo>
                    <a:pt x="2134" y="445925"/>
                  </a:lnTo>
                  <a:lnTo>
                    <a:pt x="1280" y="441632"/>
                  </a:lnTo>
                  <a:lnTo>
                    <a:pt x="426" y="437338"/>
                  </a:lnTo>
                  <a:lnTo>
                    <a:pt x="0" y="433002"/>
                  </a:lnTo>
                  <a:lnTo>
                    <a:pt x="0" y="428624"/>
                  </a:lnTo>
                  <a:close/>
                </a:path>
              </a:pathLst>
            </a:custGeom>
            <a:ln w="19049">
              <a:solidFill>
                <a:srgbClr val="00205B"/>
              </a:solidFill>
            </a:ln>
          </p:spPr>
          <p:txBody>
            <a:bodyPr wrap="square" lIns="0" tIns="0" rIns="0" bIns="0" rtlCol="0"/>
            <a:lstStyle/>
            <a:p>
              <a:endParaRPr/>
            </a:p>
          </p:txBody>
        </p:sp>
      </p:grpSp>
      <p:sp>
        <p:nvSpPr>
          <p:cNvPr id="27" name="object 27"/>
          <p:cNvSpPr txBox="1"/>
          <p:nvPr/>
        </p:nvSpPr>
        <p:spPr>
          <a:xfrm>
            <a:off x="6240015" y="4220447"/>
            <a:ext cx="619125" cy="203835"/>
          </a:xfrm>
          <a:prstGeom prst="rect">
            <a:avLst/>
          </a:prstGeom>
        </p:spPr>
        <p:txBody>
          <a:bodyPr vert="horz" wrap="square" lIns="0" tIns="14604" rIns="0" bIns="0" rtlCol="0">
            <a:spAutoFit/>
          </a:bodyPr>
          <a:lstStyle/>
          <a:p>
            <a:pPr marL="12700">
              <a:lnSpc>
                <a:spcPct val="100000"/>
              </a:lnSpc>
              <a:spcBef>
                <a:spcPts val="114"/>
              </a:spcBef>
            </a:pPr>
            <a:r>
              <a:rPr sz="1150" spc="-45" dirty="0">
                <a:solidFill>
                  <a:srgbClr val="333333"/>
                </a:solidFill>
                <a:latin typeface="Roboto"/>
                <a:cs typeface="Roboto"/>
              </a:rPr>
              <a:t>Diff</a:t>
            </a:r>
            <a:r>
              <a:rPr sz="1150" spc="-5" dirty="0">
                <a:solidFill>
                  <a:srgbClr val="333333"/>
                </a:solidFill>
                <a:latin typeface="Roboto"/>
                <a:cs typeface="Roboto"/>
              </a:rPr>
              <a:t> </a:t>
            </a:r>
            <a:r>
              <a:rPr sz="1150" spc="-60" dirty="0">
                <a:solidFill>
                  <a:srgbClr val="333333"/>
                </a:solidFill>
                <a:latin typeface="Roboto"/>
                <a:cs typeface="Roboto"/>
              </a:rPr>
              <a:t>Amps</a:t>
            </a:r>
            <a:endParaRPr sz="1150">
              <a:latin typeface="Roboto"/>
              <a:cs typeface="Roboto"/>
            </a:endParaRPr>
          </a:p>
        </p:txBody>
      </p:sp>
      <p:sp>
        <p:nvSpPr>
          <p:cNvPr id="32" name="object 32"/>
          <p:cNvSpPr txBox="1"/>
          <p:nvPr/>
        </p:nvSpPr>
        <p:spPr>
          <a:xfrm>
            <a:off x="7811343" y="4220447"/>
            <a:ext cx="814069" cy="203835"/>
          </a:xfrm>
          <a:prstGeom prst="rect">
            <a:avLst/>
          </a:prstGeom>
        </p:spPr>
        <p:txBody>
          <a:bodyPr vert="horz" wrap="square" lIns="0" tIns="14604" rIns="0" bIns="0" rtlCol="0">
            <a:spAutoFit/>
          </a:bodyPr>
          <a:lstStyle/>
          <a:p>
            <a:pPr marL="12700">
              <a:lnSpc>
                <a:spcPct val="100000"/>
              </a:lnSpc>
              <a:spcBef>
                <a:spcPts val="114"/>
              </a:spcBef>
            </a:pPr>
            <a:r>
              <a:rPr sz="1150" spc="-75" dirty="0">
                <a:solidFill>
                  <a:srgbClr val="333333"/>
                </a:solidFill>
                <a:latin typeface="Roboto"/>
                <a:cs typeface="Roboto"/>
              </a:rPr>
              <a:t>STM32</a:t>
            </a:r>
            <a:r>
              <a:rPr sz="1150" spc="15" dirty="0">
                <a:solidFill>
                  <a:srgbClr val="333333"/>
                </a:solidFill>
                <a:latin typeface="Roboto"/>
                <a:cs typeface="Roboto"/>
              </a:rPr>
              <a:t> </a:t>
            </a:r>
            <a:r>
              <a:rPr sz="1150" spc="-55" dirty="0">
                <a:solidFill>
                  <a:srgbClr val="333333"/>
                </a:solidFill>
                <a:latin typeface="Roboto"/>
                <a:cs typeface="Roboto"/>
              </a:rPr>
              <a:t>ADCs</a:t>
            </a:r>
            <a:endParaRPr sz="1150">
              <a:latin typeface="Roboto"/>
              <a:cs typeface="Roboto"/>
            </a:endParaRPr>
          </a:p>
        </p:txBody>
      </p:sp>
      <p:sp>
        <p:nvSpPr>
          <p:cNvPr id="42" name="object 42"/>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44" name="Picture 43" descr="A black background with green text&#10;&#10;AI-generated content may be incorrect.">
            <a:extLst>
              <a:ext uri="{FF2B5EF4-FFF2-40B4-BE49-F238E27FC236}">
                <a16:creationId xmlns:a16="http://schemas.microsoft.com/office/drawing/2014/main" id="{D73339EE-C25F-877A-D535-86BF676D0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45" name="Slide Number Placeholder 44">
            <a:extLst>
              <a:ext uri="{FF2B5EF4-FFF2-40B4-BE49-F238E27FC236}">
                <a16:creationId xmlns:a16="http://schemas.microsoft.com/office/drawing/2014/main" id="{289F7A1F-732D-180F-9935-D518DB1A66B1}"/>
              </a:ext>
            </a:extLst>
          </p:cNvPr>
          <p:cNvSpPr>
            <a:spLocks noGrp="1"/>
          </p:cNvSpPr>
          <p:nvPr>
            <p:ph type="sldNum" sz="quarter" idx="7"/>
          </p:nvPr>
        </p:nvSpPr>
        <p:spPr/>
        <p:txBody>
          <a:bodyPr/>
          <a:lstStyle/>
          <a:p>
            <a:fld id="{B6F15528-21DE-4FAA-801E-634DDDAF4B2B}" type="slidenum">
              <a:rPr lang="fr-FR" smtClean="0"/>
              <a:t>4</a:t>
            </a:fld>
            <a:endParaRPr lang="fr-FR"/>
          </a:p>
        </p:txBody>
      </p:sp>
      <p:pic>
        <p:nvPicPr>
          <p:cNvPr id="10" name="Picture 9" descr="A diagram of a flowchart&#10;&#10;AI-generated content may be incorrect.">
            <a:extLst>
              <a:ext uri="{FF2B5EF4-FFF2-40B4-BE49-F238E27FC236}">
                <a16:creationId xmlns:a16="http://schemas.microsoft.com/office/drawing/2014/main" id="{D1C59C11-1566-B723-9888-0ADBBE3373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0589" y="3237641"/>
            <a:ext cx="9004362" cy="2687765"/>
          </a:xfrm>
          <a:prstGeom prst="rect">
            <a:avLst/>
          </a:prstGeom>
        </p:spPr>
      </p:pic>
      <p:sp>
        <p:nvSpPr>
          <p:cNvPr id="43" name="TextBox 42">
            <a:extLst>
              <a:ext uri="{FF2B5EF4-FFF2-40B4-BE49-F238E27FC236}">
                <a16:creationId xmlns:a16="http://schemas.microsoft.com/office/drawing/2014/main" id="{E7FB14D7-0F0B-BCBC-E444-E7A5D965DD45}"/>
              </a:ext>
            </a:extLst>
          </p:cNvPr>
          <p:cNvSpPr txBox="1"/>
          <p:nvPr/>
        </p:nvSpPr>
        <p:spPr>
          <a:xfrm>
            <a:off x="685800" y="1045510"/>
            <a:ext cx="9162477" cy="3093154"/>
          </a:xfrm>
          <a:prstGeom prst="rect">
            <a:avLst/>
          </a:prstGeom>
          <a:noFill/>
        </p:spPr>
        <p:txBody>
          <a:bodyPr wrap="square" rtlCol="0">
            <a:spAutoFit/>
          </a:bodyPr>
          <a:lstStyle/>
          <a:p>
            <a:pPr algn="l" rtl="0">
              <a:lnSpc>
                <a:spcPct val="150000"/>
              </a:lnSpc>
            </a:pPr>
            <a:r>
              <a:rPr kumimoji="0" lang="fr-FR" altLang="fr-FR" sz="1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r>
              <a:rPr kumimoji="0" lang="fr-FR"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The system starts </a:t>
            </a:r>
            <a:r>
              <a:rPr kumimoji="0" lang="fr-FR" altLang="fr-FR" sz="1500" b="0"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with</a:t>
            </a:r>
            <a:r>
              <a:rPr kumimoji="0" lang="fr-FR"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 a </a:t>
            </a:r>
            <a:r>
              <a:rPr kumimoji="0" lang="fr-FR" altLang="fr-FR" sz="15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DAC output</a:t>
            </a:r>
            <a:r>
              <a:rPr kumimoji="0" lang="fr-FR"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 </a:t>
            </a:r>
            <a:r>
              <a:rPr kumimoji="0" lang="fr-FR" altLang="fr-FR" sz="1500" b="0"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generated</a:t>
            </a:r>
            <a:r>
              <a:rPr kumimoji="0" lang="fr-FR"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 by the </a:t>
            </a:r>
            <a:r>
              <a:rPr kumimoji="0" lang="fr-FR" altLang="fr-FR" sz="1500" b="1"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STM32 </a:t>
            </a:r>
            <a:r>
              <a:rPr kumimoji="0" lang="fr-FR" altLang="fr-FR" sz="1500" b="1" i="0" u="none" strike="noStrike" cap="none" normalizeH="0" baseline="0" dirty="0" err="1">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microcontroller</a:t>
            </a:r>
            <a:r>
              <a:rPr kumimoji="0" lang="fr-FR"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p>
          <a:p>
            <a:pPr algn="l" rtl="0">
              <a:lnSpc>
                <a:spcPct val="150000"/>
              </a:lnSpc>
            </a:pPr>
            <a:r>
              <a:rPr lang="en-US" sz="1500" dirty="0">
                <a:latin typeface="Roboto" panose="02000000000000000000" pitchFamily="2" charset="0"/>
                <a:ea typeface="Roboto" panose="02000000000000000000" pitchFamily="2" charset="0"/>
                <a:cs typeface="Roboto" panose="02000000000000000000" pitchFamily="2" charset="0"/>
              </a:rPr>
              <a:t>-fed into a </a:t>
            </a:r>
            <a:r>
              <a:rPr lang="en-US" sz="1500" b="1" dirty="0">
                <a:latin typeface="Roboto" panose="02000000000000000000" pitchFamily="2" charset="0"/>
                <a:ea typeface="Roboto" panose="02000000000000000000" pitchFamily="2" charset="0"/>
                <a:cs typeface="Roboto" panose="02000000000000000000" pitchFamily="2" charset="0"/>
              </a:rPr>
              <a:t>Howland Voltage-Controlled Current Source (VCCS)</a:t>
            </a:r>
          </a:p>
          <a:p>
            <a:pPr algn="l" rtl="0">
              <a:lnSpc>
                <a:spcPct val="150000"/>
              </a:lnSpc>
            </a:pPr>
            <a:r>
              <a:rPr lang="en-US" altLang="fr-FR" sz="1500" dirty="0">
                <a:solidFill>
                  <a:schemeClr val="tx1"/>
                </a:solidFill>
                <a:latin typeface="Roboto" panose="02000000000000000000" pitchFamily="2" charset="0"/>
                <a:ea typeface="Roboto" panose="02000000000000000000" pitchFamily="2" charset="0"/>
                <a:cs typeface="Roboto" panose="02000000000000000000" pitchFamily="2" charset="0"/>
              </a:rPr>
              <a:t>-current is injected into the battery under test, across a shunt resistor.</a:t>
            </a:r>
          </a:p>
          <a:p>
            <a:pPr>
              <a:lnSpc>
                <a:spcPct val="150000"/>
              </a:lnSpc>
            </a:pPr>
            <a:r>
              <a:rPr lang="en-US" sz="1500" dirty="0">
                <a:latin typeface="Roboto" panose="02000000000000000000" pitchFamily="2" charset="0"/>
                <a:ea typeface="Roboto" panose="02000000000000000000" pitchFamily="2" charset="0"/>
                <a:cs typeface="Roboto" panose="02000000000000000000" pitchFamily="2" charset="0"/>
              </a:rPr>
              <a:t>Resulting </a:t>
            </a:r>
            <a:r>
              <a:rPr lang="en-US" sz="1500" b="1" dirty="0">
                <a:latin typeface="Roboto" panose="02000000000000000000" pitchFamily="2" charset="0"/>
                <a:ea typeface="Roboto" panose="02000000000000000000" pitchFamily="2" charset="0"/>
                <a:cs typeface="Roboto" panose="02000000000000000000" pitchFamily="2" charset="0"/>
              </a:rPr>
              <a:t>voltage and current signals</a:t>
            </a:r>
            <a:r>
              <a:rPr lang="en-US" sz="1500" dirty="0">
                <a:latin typeface="Roboto" panose="02000000000000000000" pitchFamily="2" charset="0"/>
                <a:ea typeface="Roboto" panose="02000000000000000000" pitchFamily="2" charset="0"/>
                <a:cs typeface="Roboto" panose="02000000000000000000" pitchFamily="2" charset="0"/>
              </a:rPr>
              <a:t> are measured and sent through two </a:t>
            </a:r>
            <a:r>
              <a:rPr lang="en-US" sz="1500" b="1" dirty="0">
                <a:latin typeface="Roboto" panose="02000000000000000000" pitchFamily="2" charset="0"/>
                <a:ea typeface="Roboto" panose="02000000000000000000" pitchFamily="2" charset="0"/>
                <a:cs typeface="Roboto" panose="02000000000000000000" pitchFamily="2" charset="0"/>
              </a:rPr>
              <a:t>analog signal circuit</a:t>
            </a:r>
            <a:r>
              <a:rPr lang="en-US" sz="1500" dirty="0">
                <a:latin typeface="Roboto" panose="02000000000000000000" pitchFamily="2" charset="0"/>
                <a:ea typeface="Roboto" panose="02000000000000000000" pitchFamily="2" charset="0"/>
                <a:cs typeface="Roboto" panose="02000000000000000000" pitchFamily="2" charset="0"/>
              </a:rPr>
              <a:t>:</a:t>
            </a:r>
          </a:p>
          <a:p>
            <a:pPr>
              <a:lnSpc>
                <a:spcPct val="150000"/>
              </a:lnSpc>
            </a:pPr>
            <a:r>
              <a:rPr lang="en-US" sz="1500" b="1" dirty="0">
                <a:latin typeface="Roboto" panose="02000000000000000000" pitchFamily="2" charset="0"/>
                <a:ea typeface="Roboto" panose="02000000000000000000" pitchFamily="2" charset="0"/>
                <a:cs typeface="Roboto" panose="02000000000000000000" pitchFamily="2" charset="0"/>
              </a:rPr>
              <a:t>Voltage circuit </a:t>
            </a:r>
            <a:r>
              <a:rPr lang="en-US" sz="1500" dirty="0">
                <a:latin typeface="Roboto" panose="02000000000000000000" pitchFamily="2" charset="0"/>
                <a:ea typeface="Roboto" panose="02000000000000000000" pitchFamily="2" charset="0"/>
                <a:cs typeface="Roboto" panose="02000000000000000000" pitchFamily="2" charset="0"/>
              </a:rPr>
              <a:t> and </a:t>
            </a:r>
            <a:r>
              <a:rPr lang="en-US" sz="1500" b="1" dirty="0">
                <a:latin typeface="Roboto" panose="02000000000000000000" pitchFamily="2" charset="0"/>
                <a:ea typeface="Roboto" panose="02000000000000000000" pitchFamily="2" charset="0"/>
                <a:cs typeface="Roboto" panose="02000000000000000000" pitchFamily="2" charset="0"/>
              </a:rPr>
              <a:t>current circuit </a:t>
            </a:r>
            <a:r>
              <a:rPr lang="en-US" sz="1500" dirty="0">
                <a:latin typeface="Roboto" panose="02000000000000000000" pitchFamily="2" charset="0"/>
                <a:ea typeface="Roboto" panose="02000000000000000000" pitchFamily="2" charset="0"/>
                <a:cs typeface="Roboto" panose="02000000000000000000" pitchFamily="2" charset="0"/>
              </a:rPr>
              <a:t> with differential amplifiers, offset correction, and gain stages</a:t>
            </a:r>
            <a:endParaRPr lang="fr-FR" altLang="fr-FR" sz="1500" dirty="0">
              <a:solidFill>
                <a:schemeClr val="tx1"/>
              </a:solidFill>
              <a:latin typeface="Roboto" panose="02000000000000000000" pitchFamily="2" charset="0"/>
              <a:ea typeface="Roboto" panose="02000000000000000000" pitchFamily="2" charset="0"/>
              <a:cs typeface="Roboto" panose="02000000000000000000" pitchFamily="2" charset="0"/>
            </a:endParaRPr>
          </a:p>
          <a:p>
            <a:pPr algn="l" rtl="0">
              <a:lnSpc>
                <a:spcPct val="150000"/>
              </a:lnSpc>
            </a:pPr>
            <a:r>
              <a:rPr kumimoji="0" lang="en-US" altLang="fr-FR" sz="15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-The STM32 transmits data via UART to the Raspberry Pi</a:t>
            </a:r>
            <a:r>
              <a:rPr kumimoji="0" lang="en-US" altLang="fr-FR" sz="1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rPr>
              <a:t>.</a:t>
            </a:r>
            <a:endParaRPr kumimoji="0" lang="fr-FR" altLang="fr-FR" sz="1400" b="0" i="0" u="none" strike="noStrike" cap="none" normalizeH="0" baseline="0" dirty="0">
              <a:ln>
                <a:noFill/>
              </a:ln>
              <a:solidFill>
                <a:schemeClr val="tx1"/>
              </a:solidFill>
              <a:effectLst/>
              <a:latin typeface="Roboto" panose="02000000000000000000" pitchFamily="2" charset="0"/>
              <a:ea typeface="Roboto" panose="02000000000000000000" pitchFamily="2" charset="0"/>
              <a:cs typeface="Roboto" panose="02000000000000000000" pitchFamily="2" charset="0"/>
            </a:endParaRPr>
          </a:p>
          <a:p>
            <a:pPr algn="l" rtl="0"/>
            <a:endParaRPr lang="fr-FR" altLang="fr-FR" sz="1400" dirty="0">
              <a:solidFill>
                <a:schemeClr val="tx1"/>
              </a:solidFill>
              <a:latin typeface="Arial" panose="020B0604020202020204" pitchFamily="34" charset="0"/>
            </a:endParaRPr>
          </a:p>
          <a:p>
            <a:pPr algn="l" rtl="0"/>
            <a:endParaRPr kumimoji="0" lang="fr-FR" altLang="fr-FR" sz="1400" b="0" i="0" u="none" strike="noStrike" cap="none" normalizeH="0" baseline="0" dirty="0">
              <a:ln>
                <a:noFill/>
              </a:ln>
              <a:solidFill>
                <a:schemeClr val="tx1"/>
              </a:solidFill>
              <a:effectLst/>
              <a:latin typeface="Arial" panose="020B0604020202020204" pitchFamily="34" charset="0"/>
            </a:endParaRPr>
          </a:p>
          <a:p>
            <a:pPr algn="l" rtl="0"/>
            <a:endParaRPr kumimoji="0" lang="fr-FR" altLang="fr-FR" sz="1400" b="0" i="0" u="none" strike="noStrike" cap="none" normalizeH="0" baseline="0" dirty="0">
              <a:ln>
                <a:noFill/>
              </a:ln>
              <a:solidFill>
                <a:schemeClr val="tx1"/>
              </a:solidFill>
              <a:effectLst/>
              <a:latin typeface="Arial" panose="020B0604020202020204" pitchFamily="34" charset="0"/>
            </a:endParaRPr>
          </a:p>
          <a:p>
            <a:endParaRPr lang="fr-FR" dirty="0"/>
          </a:p>
        </p:txBody>
      </p:sp>
      <p:sp>
        <p:nvSpPr>
          <p:cNvPr id="47" name="TextBox 46">
            <a:extLst>
              <a:ext uri="{FF2B5EF4-FFF2-40B4-BE49-F238E27FC236}">
                <a16:creationId xmlns:a16="http://schemas.microsoft.com/office/drawing/2014/main" id="{A74568F0-BBC2-20B8-9C59-A0946CDAE1A8}"/>
              </a:ext>
            </a:extLst>
          </p:cNvPr>
          <p:cNvSpPr txBox="1"/>
          <p:nvPr/>
        </p:nvSpPr>
        <p:spPr>
          <a:xfrm>
            <a:off x="3276600" y="6171406"/>
            <a:ext cx="3582540" cy="261610"/>
          </a:xfrm>
          <a:prstGeom prst="rect">
            <a:avLst/>
          </a:prstGeom>
          <a:noFill/>
        </p:spPr>
        <p:txBody>
          <a:bodyPr wrap="square" rtlCol="0">
            <a:spAutoFit/>
          </a:bodyPr>
          <a:lstStyle/>
          <a:p>
            <a:pPr algn="ctr"/>
            <a:r>
              <a:rPr lang="fr-FR" sz="1100" i="1" dirty="0"/>
              <a:t>Figure 1 : Diagram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8800" y="481994"/>
            <a:ext cx="7289800" cy="483869"/>
          </a:xfrm>
          <a:prstGeom prst="rect">
            <a:avLst/>
          </a:prstGeom>
        </p:spPr>
        <p:txBody>
          <a:bodyPr vert="horz" wrap="square" lIns="0" tIns="12700" rIns="0" bIns="0" rtlCol="0">
            <a:spAutoFit/>
          </a:bodyPr>
          <a:lstStyle/>
          <a:p>
            <a:pPr marL="12700">
              <a:lnSpc>
                <a:spcPct val="100000"/>
              </a:lnSpc>
              <a:spcBef>
                <a:spcPts val="100"/>
              </a:spcBef>
            </a:pPr>
            <a:r>
              <a:rPr sz="3000" spc="-190" dirty="0"/>
              <a:t>Hardware</a:t>
            </a:r>
            <a:r>
              <a:rPr sz="3000" spc="-40" dirty="0"/>
              <a:t> </a:t>
            </a:r>
            <a:r>
              <a:rPr sz="3000" spc="-130" dirty="0"/>
              <a:t>/</a:t>
            </a:r>
            <a:r>
              <a:rPr sz="3000" spc="-35" dirty="0"/>
              <a:t> </a:t>
            </a:r>
            <a:r>
              <a:rPr sz="3000" spc="-175" dirty="0"/>
              <a:t>Software</a:t>
            </a:r>
            <a:r>
              <a:rPr sz="3000" spc="-40" dirty="0"/>
              <a:t> </a:t>
            </a:r>
            <a:r>
              <a:rPr sz="3000" spc="-120" dirty="0"/>
              <a:t>Partitioning</a:t>
            </a:r>
            <a:endParaRPr sz="3000" dirty="0"/>
          </a:p>
        </p:txBody>
      </p:sp>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9" name="Picture 18" descr="A black background with green text&#10;&#10;AI-generated content may be incorrect.">
            <a:extLst>
              <a:ext uri="{FF2B5EF4-FFF2-40B4-BE49-F238E27FC236}">
                <a16:creationId xmlns:a16="http://schemas.microsoft.com/office/drawing/2014/main" id="{097200CB-9A3A-09EB-3AC9-6EFFC610C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20" name="Slide Number Placeholder 19">
            <a:extLst>
              <a:ext uri="{FF2B5EF4-FFF2-40B4-BE49-F238E27FC236}">
                <a16:creationId xmlns:a16="http://schemas.microsoft.com/office/drawing/2014/main" id="{FBAA30AA-F678-5963-5306-47B08E13BEBA}"/>
              </a:ext>
            </a:extLst>
          </p:cNvPr>
          <p:cNvSpPr>
            <a:spLocks noGrp="1"/>
          </p:cNvSpPr>
          <p:nvPr>
            <p:ph type="sldNum" sz="quarter" idx="7"/>
          </p:nvPr>
        </p:nvSpPr>
        <p:spPr/>
        <p:txBody>
          <a:bodyPr/>
          <a:lstStyle/>
          <a:p>
            <a:fld id="{B6F15528-21DE-4FAA-801E-634DDDAF4B2B}" type="slidenum">
              <a:rPr lang="fr-FR" smtClean="0"/>
              <a:t>5</a:t>
            </a:fld>
            <a:endParaRPr lang="fr-FR"/>
          </a:p>
        </p:txBody>
      </p:sp>
      <p:pic>
        <p:nvPicPr>
          <p:cNvPr id="11" name="Picture 10">
            <a:extLst>
              <a:ext uri="{FF2B5EF4-FFF2-40B4-BE49-F238E27FC236}">
                <a16:creationId xmlns:a16="http://schemas.microsoft.com/office/drawing/2014/main" id="{1DB0C002-21D3-CA74-FC0A-5BF6330C44FF}"/>
              </a:ext>
            </a:extLst>
          </p:cNvPr>
          <p:cNvPicPr>
            <a:picLocks noChangeAspect="1"/>
          </p:cNvPicPr>
          <p:nvPr/>
        </p:nvPicPr>
        <p:blipFill>
          <a:blip r:embed="rId4"/>
          <a:stretch>
            <a:fillRect/>
          </a:stretch>
        </p:blipFill>
        <p:spPr>
          <a:xfrm>
            <a:off x="758489" y="1828006"/>
            <a:ext cx="10675021" cy="2334970"/>
          </a:xfrm>
          <a:prstGeom prst="rect">
            <a:avLst/>
          </a:prstGeom>
        </p:spPr>
      </p:pic>
      <p:sp>
        <p:nvSpPr>
          <p:cNvPr id="13" name="Rectangle 12">
            <a:extLst>
              <a:ext uri="{FF2B5EF4-FFF2-40B4-BE49-F238E27FC236}">
                <a16:creationId xmlns:a16="http://schemas.microsoft.com/office/drawing/2014/main" id="{9703AAF1-E2ED-4892-D9B1-A8F328E4A75A}"/>
              </a:ext>
            </a:extLst>
          </p:cNvPr>
          <p:cNvSpPr/>
          <p:nvPr/>
        </p:nvSpPr>
        <p:spPr>
          <a:xfrm>
            <a:off x="6629400" y="3809206"/>
            <a:ext cx="1519107" cy="24221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TextBox 14">
            <a:extLst>
              <a:ext uri="{FF2B5EF4-FFF2-40B4-BE49-F238E27FC236}">
                <a16:creationId xmlns:a16="http://schemas.microsoft.com/office/drawing/2014/main" id="{F91EF31E-8439-03CD-6EBE-79BEC28E63DB}"/>
              </a:ext>
            </a:extLst>
          </p:cNvPr>
          <p:cNvSpPr txBox="1"/>
          <p:nvPr/>
        </p:nvSpPr>
        <p:spPr>
          <a:xfrm>
            <a:off x="2925311" y="4342606"/>
            <a:ext cx="4495800" cy="261610"/>
          </a:xfrm>
          <a:prstGeom prst="rect">
            <a:avLst/>
          </a:prstGeom>
          <a:noFill/>
        </p:spPr>
        <p:txBody>
          <a:bodyPr wrap="square" rtlCol="0">
            <a:spAutoFit/>
          </a:bodyPr>
          <a:lstStyle/>
          <a:p>
            <a:pPr algn="ctr"/>
            <a:r>
              <a:rPr lang="fr-FR" sz="1100" dirty="0"/>
              <a:t>Table 1 : hardware / software partitioning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800" y="482123"/>
            <a:ext cx="4165600" cy="483234"/>
          </a:xfrm>
          <a:prstGeom prst="rect">
            <a:avLst/>
          </a:prstGeom>
        </p:spPr>
        <p:txBody>
          <a:bodyPr vert="horz" wrap="square" lIns="0" tIns="12700" rIns="0" bIns="0" rtlCol="0">
            <a:spAutoFit/>
          </a:bodyPr>
          <a:lstStyle/>
          <a:p>
            <a:pPr marL="12700">
              <a:lnSpc>
                <a:spcPct val="100000"/>
              </a:lnSpc>
              <a:spcBef>
                <a:spcPts val="100"/>
              </a:spcBef>
            </a:pPr>
            <a:r>
              <a:rPr sz="3000" spc="-190" dirty="0"/>
              <a:t>Howland</a:t>
            </a:r>
            <a:r>
              <a:rPr sz="3000" spc="-25" dirty="0"/>
              <a:t> </a:t>
            </a:r>
            <a:r>
              <a:rPr sz="3000" spc="-175" dirty="0"/>
              <a:t>VCCS</a:t>
            </a:r>
            <a:endParaRPr sz="3000" dirty="0"/>
          </a:p>
        </p:txBody>
      </p:sp>
      <p:pic>
        <p:nvPicPr>
          <p:cNvPr id="17" name="Picture 16" descr="A black background with green text&#10;&#10;AI-generated content may be incorrect.">
            <a:extLst>
              <a:ext uri="{FF2B5EF4-FFF2-40B4-BE49-F238E27FC236}">
                <a16:creationId xmlns:a16="http://schemas.microsoft.com/office/drawing/2014/main" id="{363601B5-ACAB-5CA8-4975-CB56A72EE8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8" name="Footer Placeholder 17">
            <a:extLst>
              <a:ext uri="{FF2B5EF4-FFF2-40B4-BE49-F238E27FC236}">
                <a16:creationId xmlns:a16="http://schemas.microsoft.com/office/drawing/2014/main" id="{449704CD-AB48-B797-B506-3E3E42743AE9}"/>
              </a:ext>
            </a:extLst>
          </p:cNvPr>
          <p:cNvSpPr>
            <a:spLocks noGrp="1"/>
          </p:cNvSpPr>
          <p:nvPr>
            <p:ph type="ftr" sz="quarter" idx="5"/>
          </p:nvPr>
        </p:nvSpPr>
        <p:spPr/>
        <p:txBody>
          <a:bodyPr/>
          <a:lstStyle/>
          <a:p>
            <a:pPr marL="12700">
              <a:lnSpc>
                <a:spcPts val="975"/>
              </a:lnSpc>
            </a:pPr>
            <a:endParaRPr lang="fr-FR" spc="-50" dirty="0"/>
          </a:p>
        </p:txBody>
      </p:sp>
      <p:sp>
        <p:nvSpPr>
          <p:cNvPr id="19" name="Slide Number Placeholder 18">
            <a:extLst>
              <a:ext uri="{FF2B5EF4-FFF2-40B4-BE49-F238E27FC236}">
                <a16:creationId xmlns:a16="http://schemas.microsoft.com/office/drawing/2014/main" id="{20277055-71BB-B2A6-D92A-2717CBCB2D86}"/>
              </a:ext>
            </a:extLst>
          </p:cNvPr>
          <p:cNvSpPr>
            <a:spLocks noGrp="1"/>
          </p:cNvSpPr>
          <p:nvPr>
            <p:ph type="sldNum" sz="quarter" idx="7"/>
          </p:nvPr>
        </p:nvSpPr>
        <p:spPr/>
        <p:txBody>
          <a:bodyPr/>
          <a:lstStyle/>
          <a:p>
            <a:fld id="{B6F15528-21DE-4FAA-801E-634DDDAF4B2B}" type="slidenum">
              <a:rPr lang="fr-FR" smtClean="0"/>
              <a:t>6</a:t>
            </a:fld>
            <a:endParaRPr lang="fr-FR"/>
          </a:p>
        </p:txBody>
      </p:sp>
      <p:sp>
        <p:nvSpPr>
          <p:cNvPr id="8" name="TextBox 7">
            <a:extLst>
              <a:ext uri="{FF2B5EF4-FFF2-40B4-BE49-F238E27FC236}">
                <a16:creationId xmlns:a16="http://schemas.microsoft.com/office/drawing/2014/main" id="{E61A86BB-DD29-E505-F6CA-82ED753687B9}"/>
              </a:ext>
            </a:extLst>
          </p:cNvPr>
          <p:cNvSpPr txBox="1"/>
          <p:nvPr/>
        </p:nvSpPr>
        <p:spPr>
          <a:xfrm>
            <a:off x="571500" y="1144643"/>
            <a:ext cx="11049000" cy="1785104"/>
          </a:xfrm>
          <a:prstGeom prst="rect">
            <a:avLst/>
          </a:prstGeom>
          <a:noFill/>
        </p:spPr>
        <p:txBody>
          <a:bodyPr wrap="square" rtlCol="0">
            <a:spAutoFit/>
          </a:bodyPr>
          <a:lstStyle/>
          <a:p>
            <a:pPr>
              <a:lnSpc>
                <a:spcPct val="150000"/>
              </a:lnSpc>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Converts DAC voltage output into </a:t>
            </a:r>
            <a:r>
              <a:rPr lang="en-US" sz="1500" b="1" dirty="0">
                <a:latin typeface="Roboto" panose="02000000000000000000" pitchFamily="2" charset="0"/>
                <a:ea typeface="Roboto" panose="02000000000000000000" pitchFamily="2" charset="0"/>
                <a:cs typeface="Roboto" panose="02000000000000000000" pitchFamily="2" charset="0"/>
              </a:rPr>
              <a:t>precise AC current</a:t>
            </a:r>
            <a:r>
              <a:rPr lang="en-US" sz="1500" dirty="0">
                <a:latin typeface="Roboto" panose="02000000000000000000" pitchFamily="2" charset="0"/>
                <a:ea typeface="Roboto" panose="02000000000000000000" pitchFamily="2" charset="0"/>
                <a:cs typeface="Roboto" panose="02000000000000000000" pitchFamily="2" charset="0"/>
              </a:rPr>
              <a:t>.</a:t>
            </a:r>
          </a:p>
          <a:p>
            <a:pPr>
              <a:lnSpc>
                <a:spcPct val="150000"/>
              </a:lnSpc>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Classic </a:t>
            </a:r>
            <a:r>
              <a:rPr lang="en-US" sz="1500" b="1" dirty="0">
                <a:latin typeface="Roboto" panose="02000000000000000000" pitchFamily="2" charset="0"/>
                <a:ea typeface="Roboto" panose="02000000000000000000" pitchFamily="2" charset="0"/>
                <a:cs typeface="Roboto" panose="02000000000000000000" pitchFamily="2" charset="0"/>
              </a:rPr>
              <a:t>Howland circuit topology</a:t>
            </a:r>
            <a:r>
              <a:rPr lang="en-US" sz="1500" dirty="0">
                <a:latin typeface="Roboto" panose="02000000000000000000" pitchFamily="2" charset="0"/>
                <a:ea typeface="Roboto" panose="02000000000000000000" pitchFamily="2" charset="0"/>
                <a:cs typeface="Roboto" panose="02000000000000000000" pitchFamily="2" charset="0"/>
              </a:rPr>
              <a:t> with op-amp and resistor bridge.</a:t>
            </a:r>
          </a:p>
          <a:p>
            <a:pPr>
              <a:lnSpc>
                <a:spcPct val="150000"/>
              </a:lnSpc>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Current remains </a:t>
            </a:r>
            <a:r>
              <a:rPr lang="en-US" sz="1500" b="1" dirty="0">
                <a:latin typeface="Roboto" panose="02000000000000000000" pitchFamily="2" charset="0"/>
                <a:ea typeface="Roboto" panose="02000000000000000000" pitchFamily="2" charset="0"/>
                <a:cs typeface="Roboto" panose="02000000000000000000" pitchFamily="2" charset="0"/>
              </a:rPr>
              <a:t>independent of load</a:t>
            </a:r>
            <a:r>
              <a:rPr lang="en-US" sz="1500" dirty="0">
                <a:latin typeface="Roboto" panose="02000000000000000000" pitchFamily="2" charset="0"/>
                <a:ea typeface="Roboto" panose="02000000000000000000" pitchFamily="2" charset="0"/>
                <a:cs typeface="Roboto" panose="02000000000000000000" pitchFamily="2" charset="0"/>
              </a:rPr>
              <a:t>, assuming matched resistors.</a:t>
            </a:r>
          </a:p>
          <a:p>
            <a:pPr>
              <a:lnSpc>
                <a:spcPct val="150000"/>
              </a:lnSpc>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Ensures stable current injection into batteries of varying impedance.</a:t>
            </a:r>
          </a:p>
          <a:p>
            <a:pPr>
              <a:lnSpc>
                <a:spcPct val="150000"/>
              </a:lnSpc>
              <a:buFont typeface="Arial" panose="020B0604020202020204" pitchFamily="34" charset="0"/>
              <a:buChar char="•"/>
            </a:pPr>
            <a:r>
              <a:rPr lang="en-US" sz="1500" dirty="0">
                <a:latin typeface="Roboto" panose="02000000000000000000" pitchFamily="2" charset="0"/>
                <a:ea typeface="Roboto" panose="02000000000000000000" pitchFamily="2" charset="0"/>
                <a:cs typeface="Roboto" panose="02000000000000000000" pitchFamily="2" charset="0"/>
              </a:rPr>
              <a:t>Used </a:t>
            </a:r>
            <a:r>
              <a:rPr lang="en-US" sz="1500" b="1" dirty="0">
                <a:latin typeface="Roboto" panose="02000000000000000000" pitchFamily="2" charset="0"/>
                <a:ea typeface="Roboto" panose="02000000000000000000" pitchFamily="2" charset="0"/>
                <a:cs typeface="Roboto" panose="02000000000000000000" pitchFamily="2" charset="0"/>
              </a:rPr>
              <a:t>precision resistor values</a:t>
            </a:r>
            <a:r>
              <a:rPr lang="en-US" sz="1500" dirty="0">
                <a:latin typeface="Roboto" panose="02000000000000000000" pitchFamily="2" charset="0"/>
                <a:ea typeface="Roboto" panose="02000000000000000000" pitchFamily="2" charset="0"/>
                <a:cs typeface="Roboto" panose="02000000000000000000" pitchFamily="2" charset="0"/>
              </a:rPr>
              <a:t> and </a:t>
            </a:r>
            <a:r>
              <a:rPr lang="en-US" sz="1500" dirty="0" err="1">
                <a:latin typeface="Roboto" panose="02000000000000000000" pitchFamily="2" charset="0"/>
                <a:ea typeface="Roboto" panose="02000000000000000000" pitchFamily="2" charset="0"/>
                <a:cs typeface="Roboto" panose="02000000000000000000" pitchFamily="2" charset="0"/>
              </a:rPr>
              <a:t>LTspice</a:t>
            </a:r>
            <a:r>
              <a:rPr lang="en-US" sz="1500" dirty="0">
                <a:latin typeface="Roboto" panose="02000000000000000000" pitchFamily="2" charset="0"/>
                <a:ea typeface="Roboto" panose="02000000000000000000" pitchFamily="2" charset="0"/>
                <a:cs typeface="Roboto" panose="02000000000000000000" pitchFamily="2" charset="0"/>
              </a:rPr>
              <a:t> simulations for tuning.</a:t>
            </a:r>
          </a:p>
        </p:txBody>
      </p:sp>
      <p:sp>
        <p:nvSpPr>
          <p:cNvPr id="9" name="TextBox 8">
            <a:extLst>
              <a:ext uri="{FF2B5EF4-FFF2-40B4-BE49-F238E27FC236}">
                <a16:creationId xmlns:a16="http://schemas.microsoft.com/office/drawing/2014/main" id="{00A27663-B76E-B641-76CB-874503FBA222}"/>
              </a:ext>
            </a:extLst>
          </p:cNvPr>
          <p:cNvSpPr txBox="1"/>
          <p:nvPr/>
        </p:nvSpPr>
        <p:spPr>
          <a:xfrm>
            <a:off x="2514600" y="5866606"/>
            <a:ext cx="5893524" cy="261610"/>
          </a:xfrm>
          <a:prstGeom prst="rect">
            <a:avLst/>
          </a:prstGeom>
          <a:noFill/>
        </p:spPr>
        <p:txBody>
          <a:bodyPr wrap="square" rtlCol="0">
            <a:spAutoFit/>
          </a:bodyPr>
          <a:lstStyle/>
          <a:p>
            <a:pPr algn="ctr"/>
            <a:r>
              <a:rPr lang="fr-FR" sz="1100" dirty="0"/>
              <a:t>Diagram 2 : Howland circuit </a:t>
            </a:r>
          </a:p>
        </p:txBody>
      </p:sp>
      <p:pic>
        <p:nvPicPr>
          <p:cNvPr id="13" name="Picture 12" descr="A diagram of a circuit&#10;&#10;AI-generated content may be incorrect.">
            <a:extLst>
              <a:ext uri="{FF2B5EF4-FFF2-40B4-BE49-F238E27FC236}">
                <a16:creationId xmlns:a16="http://schemas.microsoft.com/office/drawing/2014/main" id="{72614218-BA46-51FF-BBEA-1D688BDCC13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3050099"/>
            <a:ext cx="7086600" cy="26257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hteck 16">
            <a:extLst>
              <a:ext uri="{FF2B5EF4-FFF2-40B4-BE49-F238E27FC236}">
                <a16:creationId xmlns:a16="http://schemas.microsoft.com/office/drawing/2014/main" id="{62E268B6-8926-4144-E2AE-85BDF4BD6EB7}"/>
              </a:ext>
            </a:extLst>
          </p:cNvPr>
          <p:cNvSpPr/>
          <p:nvPr/>
        </p:nvSpPr>
        <p:spPr>
          <a:xfrm>
            <a:off x="590259" y="2132806"/>
            <a:ext cx="2847728" cy="4241484"/>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1</a:t>
            </a:r>
          </a:p>
        </p:txBody>
      </p:sp>
      <p:sp>
        <p:nvSpPr>
          <p:cNvPr id="4" name="object 4"/>
          <p:cNvSpPr txBox="1">
            <a:spLocks noGrp="1"/>
          </p:cNvSpPr>
          <p:nvPr>
            <p:ph type="title"/>
          </p:nvPr>
        </p:nvSpPr>
        <p:spPr>
          <a:xfrm>
            <a:off x="558800" y="482123"/>
            <a:ext cx="4851400" cy="474489"/>
          </a:xfrm>
          <a:prstGeom prst="rect">
            <a:avLst/>
          </a:prstGeom>
        </p:spPr>
        <p:txBody>
          <a:bodyPr vert="horz" wrap="square" lIns="0" tIns="12700" rIns="0" bIns="0" rtlCol="0">
            <a:spAutoFit/>
          </a:bodyPr>
          <a:lstStyle/>
          <a:p>
            <a:pPr marL="12700">
              <a:lnSpc>
                <a:spcPct val="100000"/>
              </a:lnSpc>
              <a:spcBef>
                <a:spcPts val="100"/>
              </a:spcBef>
            </a:pPr>
            <a:r>
              <a:rPr sz="3000" spc="-165" dirty="0"/>
              <a:t>Voltage-</a:t>
            </a:r>
            <a:r>
              <a:rPr sz="3000" spc="-190" dirty="0"/>
              <a:t>Measurement</a:t>
            </a:r>
            <a:r>
              <a:rPr sz="3000" spc="75" dirty="0"/>
              <a:t> </a:t>
            </a:r>
            <a:r>
              <a:rPr lang="fr-FR" sz="3000" spc="-125" dirty="0"/>
              <a:t>circuit</a:t>
            </a:r>
            <a:endParaRPr sz="3000" dirty="0"/>
          </a:p>
        </p:txBody>
      </p:sp>
      <p:sp>
        <p:nvSpPr>
          <p:cNvPr id="5" name="object 5"/>
          <p:cNvSpPr txBox="1"/>
          <p:nvPr/>
        </p:nvSpPr>
        <p:spPr>
          <a:xfrm>
            <a:off x="558800" y="1141303"/>
            <a:ext cx="9357360" cy="1143903"/>
          </a:xfrm>
          <a:prstGeom prst="rect">
            <a:avLst/>
          </a:prstGeom>
        </p:spPr>
        <p:txBody>
          <a:bodyPr vert="horz" wrap="square" lIns="0" tIns="12700" rIns="0" bIns="0" rtlCol="0">
            <a:spAutoFit/>
          </a:bodyPr>
          <a:lstStyle/>
          <a:p>
            <a:pPr marL="297815" indent="-285115">
              <a:lnSpc>
                <a:spcPct val="100000"/>
              </a:lnSpc>
              <a:spcBef>
                <a:spcPts val="100"/>
              </a:spcBef>
              <a:buSzPct val="117241"/>
              <a:buFont typeface="Arial"/>
              <a:buChar char="•"/>
              <a:tabLst>
                <a:tab pos="297815" algn="l"/>
              </a:tabLst>
            </a:pPr>
            <a:r>
              <a:rPr sz="1450" b="0" spc="-60" dirty="0">
                <a:solidFill>
                  <a:srgbClr val="00205B"/>
                </a:solidFill>
                <a:latin typeface="Roboto Medium"/>
                <a:cs typeface="Roboto Medium"/>
              </a:rPr>
              <a:t>Stage</a:t>
            </a:r>
            <a:r>
              <a:rPr sz="1450" b="0" spc="-10" dirty="0">
                <a:solidFill>
                  <a:srgbClr val="00205B"/>
                </a:solidFill>
                <a:latin typeface="Roboto Medium"/>
                <a:cs typeface="Roboto Medium"/>
              </a:rPr>
              <a:t> </a:t>
            </a:r>
            <a:r>
              <a:rPr sz="1450" b="0" spc="-35" dirty="0">
                <a:solidFill>
                  <a:srgbClr val="00205B"/>
                </a:solidFill>
                <a:latin typeface="Roboto Medium"/>
                <a:cs typeface="Roboto Medium"/>
              </a:rPr>
              <a:t>1:</a:t>
            </a:r>
            <a:r>
              <a:rPr sz="1450" b="0" spc="-10" dirty="0">
                <a:solidFill>
                  <a:srgbClr val="00205B"/>
                </a:solidFill>
                <a:latin typeface="Roboto Medium"/>
                <a:cs typeface="Roboto Medium"/>
              </a:rPr>
              <a:t> </a:t>
            </a:r>
            <a:r>
              <a:rPr sz="1500" spc="-65" dirty="0">
                <a:solidFill>
                  <a:srgbClr val="333333"/>
                </a:solidFill>
                <a:latin typeface="Roboto"/>
                <a:cs typeface="Roboto"/>
              </a:rPr>
              <a:t>Inverting</a:t>
            </a:r>
            <a:r>
              <a:rPr sz="1500" spc="-20" dirty="0">
                <a:solidFill>
                  <a:srgbClr val="333333"/>
                </a:solidFill>
                <a:latin typeface="Roboto"/>
                <a:cs typeface="Roboto"/>
              </a:rPr>
              <a:t> </a:t>
            </a:r>
            <a:r>
              <a:rPr sz="1500" spc="-70" dirty="0">
                <a:solidFill>
                  <a:srgbClr val="333333"/>
                </a:solidFill>
                <a:latin typeface="Roboto"/>
                <a:cs typeface="Roboto"/>
              </a:rPr>
              <a:t>differential</a:t>
            </a:r>
            <a:r>
              <a:rPr sz="1500" spc="-20" dirty="0">
                <a:solidFill>
                  <a:srgbClr val="333333"/>
                </a:solidFill>
                <a:latin typeface="Roboto"/>
                <a:cs typeface="Roboto"/>
              </a:rPr>
              <a:t> </a:t>
            </a:r>
            <a:r>
              <a:rPr sz="1500" spc="-75" dirty="0">
                <a:solidFill>
                  <a:srgbClr val="333333"/>
                </a:solidFill>
                <a:latin typeface="Roboto"/>
                <a:cs typeface="Roboto"/>
              </a:rPr>
              <a:t>amplifier</a:t>
            </a:r>
            <a:r>
              <a:rPr sz="1500" spc="-20" dirty="0">
                <a:solidFill>
                  <a:srgbClr val="333333"/>
                </a:solidFill>
                <a:latin typeface="Roboto"/>
                <a:cs typeface="Roboto"/>
              </a:rPr>
              <a:t> </a:t>
            </a:r>
            <a:r>
              <a:rPr sz="1500" spc="-95" dirty="0">
                <a:solidFill>
                  <a:srgbClr val="333333"/>
                </a:solidFill>
                <a:latin typeface="Roboto"/>
                <a:cs typeface="Roboto"/>
              </a:rPr>
              <a:t>(</a:t>
            </a:r>
            <a:r>
              <a:rPr sz="1500" spc="-85" dirty="0">
                <a:solidFill>
                  <a:srgbClr val="333333"/>
                </a:solidFill>
                <a:latin typeface="Roboto"/>
                <a:cs typeface="Roboto"/>
              </a:rPr>
              <a:t>gain</a:t>
            </a:r>
            <a:r>
              <a:rPr sz="1500" spc="-20" dirty="0">
                <a:solidFill>
                  <a:srgbClr val="333333"/>
                </a:solidFill>
                <a:latin typeface="Roboto"/>
                <a:cs typeface="Roboto"/>
              </a:rPr>
              <a:t> </a:t>
            </a:r>
            <a:r>
              <a:rPr sz="1500" spc="-95" dirty="0">
                <a:solidFill>
                  <a:srgbClr val="333333"/>
                </a:solidFill>
                <a:latin typeface="Roboto"/>
                <a:cs typeface="Roboto"/>
              </a:rPr>
              <a:t>–1)</a:t>
            </a:r>
            <a:r>
              <a:rPr sz="1500" spc="-15" dirty="0">
                <a:solidFill>
                  <a:srgbClr val="333333"/>
                </a:solidFill>
                <a:latin typeface="Roboto"/>
                <a:cs typeface="Roboto"/>
              </a:rPr>
              <a:t> </a:t>
            </a:r>
            <a:r>
              <a:rPr sz="1500" spc="-70" dirty="0">
                <a:solidFill>
                  <a:srgbClr val="333333"/>
                </a:solidFill>
                <a:latin typeface="Roboto"/>
                <a:cs typeface="Roboto"/>
              </a:rPr>
              <a:t>with</a:t>
            </a:r>
            <a:r>
              <a:rPr sz="1500" spc="-20" dirty="0">
                <a:solidFill>
                  <a:srgbClr val="333333"/>
                </a:solidFill>
                <a:latin typeface="Roboto"/>
                <a:cs typeface="Roboto"/>
              </a:rPr>
              <a:t> </a:t>
            </a:r>
            <a:r>
              <a:rPr sz="1500" spc="-100" dirty="0">
                <a:solidFill>
                  <a:srgbClr val="333333"/>
                </a:solidFill>
                <a:latin typeface="Roboto"/>
                <a:cs typeface="Roboto"/>
              </a:rPr>
              <a:t>100</a:t>
            </a:r>
            <a:r>
              <a:rPr sz="1500" spc="-20"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spc="-10" dirty="0">
                <a:solidFill>
                  <a:srgbClr val="333333"/>
                </a:solidFill>
                <a:latin typeface="Arial"/>
                <a:cs typeface="Arial"/>
              </a:rPr>
              <a:t> </a:t>
            </a:r>
            <a:r>
              <a:rPr sz="1500" spc="-75" dirty="0">
                <a:solidFill>
                  <a:srgbClr val="333333"/>
                </a:solidFill>
                <a:latin typeface="Roboto"/>
                <a:cs typeface="Roboto"/>
              </a:rPr>
              <a:t>resistors</a:t>
            </a:r>
            <a:r>
              <a:rPr sz="1500" spc="-20" dirty="0">
                <a:solidFill>
                  <a:srgbClr val="333333"/>
                </a:solidFill>
                <a:latin typeface="Roboto"/>
                <a:cs typeface="Roboto"/>
              </a:rPr>
              <a:t> </a:t>
            </a:r>
            <a:r>
              <a:rPr sz="1500" spc="-70" dirty="0">
                <a:solidFill>
                  <a:srgbClr val="333333"/>
                </a:solidFill>
                <a:latin typeface="Roboto"/>
                <a:cs typeface="Roboto"/>
              </a:rPr>
              <a:t>for</a:t>
            </a:r>
            <a:r>
              <a:rPr sz="1500" spc="-20" dirty="0">
                <a:solidFill>
                  <a:srgbClr val="333333"/>
                </a:solidFill>
                <a:latin typeface="Roboto"/>
                <a:cs typeface="Roboto"/>
              </a:rPr>
              <a:t> </a:t>
            </a:r>
            <a:r>
              <a:rPr sz="1500" spc="-70" dirty="0">
                <a:solidFill>
                  <a:srgbClr val="333333"/>
                </a:solidFill>
                <a:latin typeface="Roboto"/>
                <a:cs typeface="Roboto"/>
              </a:rPr>
              <a:t>battery</a:t>
            </a:r>
            <a:r>
              <a:rPr sz="1500" spc="-20" dirty="0">
                <a:solidFill>
                  <a:srgbClr val="333333"/>
                </a:solidFill>
                <a:latin typeface="Roboto"/>
                <a:cs typeface="Roboto"/>
              </a:rPr>
              <a:t> </a:t>
            </a:r>
            <a:r>
              <a:rPr sz="1500" spc="-75" dirty="0">
                <a:solidFill>
                  <a:srgbClr val="333333"/>
                </a:solidFill>
                <a:latin typeface="Roboto"/>
                <a:cs typeface="Roboto"/>
              </a:rPr>
              <a:t>voltage</a:t>
            </a:r>
            <a:r>
              <a:rPr sz="1500" spc="-20" dirty="0">
                <a:solidFill>
                  <a:srgbClr val="333333"/>
                </a:solidFill>
                <a:latin typeface="Roboto"/>
                <a:cs typeface="Roboto"/>
              </a:rPr>
              <a:t> </a:t>
            </a:r>
            <a:r>
              <a:rPr sz="1500" spc="-10" dirty="0">
                <a:solidFill>
                  <a:srgbClr val="333333"/>
                </a:solidFill>
                <a:latin typeface="Roboto"/>
                <a:cs typeface="Roboto"/>
              </a:rPr>
              <a:t>sensing</a:t>
            </a:r>
            <a:endParaRPr sz="1350" dirty="0">
              <a:latin typeface="Roboto"/>
              <a:cs typeface="Roboto"/>
            </a:endParaRPr>
          </a:p>
          <a:p>
            <a:pPr marL="297815" indent="-285115">
              <a:lnSpc>
                <a:spcPct val="100000"/>
              </a:lnSpc>
              <a:buSzPct val="117241"/>
              <a:buFont typeface="Arial"/>
              <a:buChar char="•"/>
              <a:tabLst>
                <a:tab pos="297815" algn="l"/>
              </a:tabLst>
            </a:pPr>
            <a:r>
              <a:rPr sz="1450" b="0" spc="-60" dirty="0">
                <a:solidFill>
                  <a:srgbClr val="00205B"/>
                </a:solidFill>
                <a:latin typeface="Roboto Medium"/>
                <a:cs typeface="Roboto Medium"/>
              </a:rPr>
              <a:t>Stage</a:t>
            </a:r>
            <a:r>
              <a:rPr sz="1450" b="0" dirty="0">
                <a:solidFill>
                  <a:srgbClr val="00205B"/>
                </a:solidFill>
                <a:latin typeface="Roboto Medium"/>
                <a:cs typeface="Roboto Medium"/>
              </a:rPr>
              <a:t> </a:t>
            </a:r>
            <a:r>
              <a:rPr sz="1450" b="0" spc="-35" dirty="0">
                <a:solidFill>
                  <a:srgbClr val="00205B"/>
                </a:solidFill>
                <a:latin typeface="Roboto Medium"/>
                <a:cs typeface="Roboto Medium"/>
              </a:rPr>
              <a:t>2:</a:t>
            </a:r>
            <a:r>
              <a:rPr sz="1450" b="0" spc="5" dirty="0">
                <a:solidFill>
                  <a:srgbClr val="00205B"/>
                </a:solidFill>
                <a:latin typeface="Roboto Medium"/>
                <a:cs typeface="Roboto Medium"/>
              </a:rPr>
              <a:t> </a:t>
            </a:r>
            <a:r>
              <a:rPr sz="1500" spc="-70" dirty="0">
                <a:solidFill>
                  <a:srgbClr val="333333"/>
                </a:solidFill>
                <a:latin typeface="Roboto"/>
                <a:cs typeface="Roboto"/>
              </a:rPr>
              <a:t>Differential</a:t>
            </a:r>
            <a:r>
              <a:rPr sz="1500" spc="-10" dirty="0">
                <a:solidFill>
                  <a:srgbClr val="333333"/>
                </a:solidFill>
                <a:latin typeface="Roboto"/>
                <a:cs typeface="Roboto"/>
              </a:rPr>
              <a:t> </a:t>
            </a:r>
            <a:r>
              <a:rPr lang="fr-FR" sz="1500" spc="-80" dirty="0" err="1">
                <a:solidFill>
                  <a:srgbClr val="333333"/>
                </a:solidFill>
                <a:latin typeface="Roboto"/>
                <a:cs typeface="Roboto"/>
              </a:rPr>
              <a:t>summer</a:t>
            </a:r>
            <a:r>
              <a:rPr sz="1500" spc="-5" dirty="0">
                <a:solidFill>
                  <a:srgbClr val="333333"/>
                </a:solidFill>
                <a:latin typeface="Roboto"/>
                <a:cs typeface="Roboto"/>
              </a:rPr>
              <a:t> </a:t>
            </a:r>
            <a:r>
              <a:rPr sz="1500" spc="-95" dirty="0">
                <a:solidFill>
                  <a:srgbClr val="333333"/>
                </a:solidFill>
                <a:latin typeface="Roboto"/>
                <a:cs typeface="Roboto"/>
              </a:rPr>
              <a:t>(</a:t>
            </a:r>
            <a:r>
              <a:rPr sz="1500" spc="-100" dirty="0">
                <a:solidFill>
                  <a:srgbClr val="333333"/>
                </a:solidFill>
                <a:latin typeface="Roboto"/>
                <a:cs typeface="Roboto"/>
              </a:rPr>
              <a:t>100</a:t>
            </a:r>
            <a:r>
              <a:rPr sz="1500" spc="-5"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dirty="0">
                <a:solidFill>
                  <a:srgbClr val="333333"/>
                </a:solidFill>
                <a:latin typeface="Arial"/>
                <a:cs typeface="Arial"/>
              </a:rPr>
              <a:t> </a:t>
            </a:r>
            <a:r>
              <a:rPr sz="1500" spc="-80" dirty="0">
                <a:solidFill>
                  <a:srgbClr val="333333"/>
                </a:solidFill>
                <a:latin typeface="Roboto"/>
                <a:cs typeface="Roboto"/>
              </a:rPr>
              <a:t>bridge)</a:t>
            </a:r>
            <a:r>
              <a:rPr sz="1500" spc="-5" dirty="0">
                <a:solidFill>
                  <a:srgbClr val="333333"/>
                </a:solidFill>
                <a:latin typeface="Roboto"/>
                <a:cs typeface="Roboto"/>
              </a:rPr>
              <a:t> </a:t>
            </a:r>
            <a:r>
              <a:rPr sz="1500" spc="-70" dirty="0">
                <a:solidFill>
                  <a:srgbClr val="333333"/>
                </a:solidFill>
                <a:latin typeface="Roboto"/>
                <a:cs typeface="Roboto"/>
              </a:rPr>
              <a:t>for</a:t>
            </a:r>
            <a:r>
              <a:rPr sz="1500" spc="-10" dirty="0">
                <a:solidFill>
                  <a:srgbClr val="333333"/>
                </a:solidFill>
                <a:latin typeface="Roboto"/>
                <a:cs typeface="Roboto"/>
              </a:rPr>
              <a:t> </a:t>
            </a:r>
            <a:r>
              <a:rPr sz="1500" spc="-75" dirty="0">
                <a:solidFill>
                  <a:srgbClr val="333333"/>
                </a:solidFill>
                <a:latin typeface="Roboto"/>
                <a:cs typeface="Roboto"/>
              </a:rPr>
              <a:t>offset</a:t>
            </a:r>
            <a:r>
              <a:rPr sz="1500" spc="-5" dirty="0">
                <a:solidFill>
                  <a:srgbClr val="333333"/>
                </a:solidFill>
                <a:latin typeface="Roboto"/>
                <a:cs typeface="Roboto"/>
              </a:rPr>
              <a:t> </a:t>
            </a:r>
            <a:r>
              <a:rPr sz="1500" spc="-95" dirty="0">
                <a:solidFill>
                  <a:srgbClr val="333333"/>
                </a:solidFill>
                <a:latin typeface="Roboto"/>
                <a:cs typeface="Roboto"/>
              </a:rPr>
              <a:t>removal</a:t>
            </a:r>
            <a:endParaRPr sz="1350" dirty="0">
              <a:latin typeface="Roboto"/>
              <a:cs typeface="Roboto"/>
            </a:endParaRPr>
          </a:p>
          <a:p>
            <a:pPr marL="297815" indent="-285115">
              <a:lnSpc>
                <a:spcPct val="100000"/>
              </a:lnSpc>
              <a:buSzPct val="117241"/>
              <a:buFont typeface="Arial"/>
              <a:buChar char="•"/>
              <a:tabLst>
                <a:tab pos="297815" algn="l"/>
              </a:tabLst>
            </a:pPr>
            <a:r>
              <a:rPr sz="1450" b="0" spc="-60" dirty="0">
                <a:solidFill>
                  <a:srgbClr val="00205B"/>
                </a:solidFill>
                <a:latin typeface="Roboto Medium"/>
                <a:cs typeface="Roboto Medium"/>
              </a:rPr>
              <a:t>Stage</a:t>
            </a:r>
            <a:r>
              <a:rPr sz="1450" b="0" spc="-10" dirty="0">
                <a:solidFill>
                  <a:srgbClr val="00205B"/>
                </a:solidFill>
                <a:latin typeface="Roboto Medium"/>
                <a:cs typeface="Roboto Medium"/>
              </a:rPr>
              <a:t> </a:t>
            </a:r>
            <a:r>
              <a:rPr sz="1450" b="0" spc="-35" dirty="0">
                <a:solidFill>
                  <a:srgbClr val="00205B"/>
                </a:solidFill>
                <a:latin typeface="Roboto Medium"/>
                <a:cs typeface="Roboto Medium"/>
              </a:rPr>
              <a:t>3:</a:t>
            </a:r>
            <a:r>
              <a:rPr sz="1450" b="0" spc="-10" dirty="0">
                <a:solidFill>
                  <a:srgbClr val="00205B"/>
                </a:solidFill>
                <a:latin typeface="Roboto Medium"/>
                <a:cs typeface="Roboto Medium"/>
              </a:rPr>
              <a:t> </a:t>
            </a:r>
            <a:r>
              <a:rPr sz="1500" spc="-65" dirty="0">
                <a:solidFill>
                  <a:srgbClr val="333333"/>
                </a:solidFill>
                <a:latin typeface="Roboto"/>
                <a:cs typeface="Roboto"/>
              </a:rPr>
              <a:t>Inverting</a:t>
            </a:r>
            <a:r>
              <a:rPr sz="1500" spc="-20" dirty="0">
                <a:solidFill>
                  <a:srgbClr val="333333"/>
                </a:solidFill>
                <a:latin typeface="Roboto"/>
                <a:cs typeface="Roboto"/>
              </a:rPr>
              <a:t> </a:t>
            </a:r>
            <a:r>
              <a:rPr sz="1500" spc="-85" dirty="0">
                <a:solidFill>
                  <a:srgbClr val="333333"/>
                </a:solidFill>
                <a:latin typeface="Roboto"/>
                <a:cs typeface="Roboto"/>
              </a:rPr>
              <a:t>gain</a:t>
            </a:r>
            <a:r>
              <a:rPr sz="1500" spc="-20" dirty="0">
                <a:solidFill>
                  <a:srgbClr val="333333"/>
                </a:solidFill>
                <a:latin typeface="Roboto"/>
                <a:cs typeface="Roboto"/>
              </a:rPr>
              <a:t> </a:t>
            </a:r>
            <a:r>
              <a:rPr sz="1500" spc="-75" dirty="0">
                <a:solidFill>
                  <a:srgbClr val="333333"/>
                </a:solidFill>
                <a:latin typeface="Roboto"/>
                <a:cs typeface="Roboto"/>
              </a:rPr>
              <a:t>amplifier</a:t>
            </a:r>
            <a:r>
              <a:rPr sz="1500" spc="-20" dirty="0">
                <a:solidFill>
                  <a:srgbClr val="333333"/>
                </a:solidFill>
                <a:latin typeface="Roboto"/>
                <a:cs typeface="Roboto"/>
              </a:rPr>
              <a:t> </a:t>
            </a:r>
            <a:r>
              <a:rPr sz="1500" spc="-95" dirty="0">
                <a:solidFill>
                  <a:srgbClr val="333333"/>
                </a:solidFill>
                <a:latin typeface="Roboto"/>
                <a:cs typeface="Roboto"/>
              </a:rPr>
              <a:t>(</a:t>
            </a:r>
            <a:r>
              <a:rPr sz="1500" spc="-85" dirty="0">
                <a:solidFill>
                  <a:srgbClr val="333333"/>
                </a:solidFill>
                <a:latin typeface="Roboto"/>
                <a:cs typeface="Roboto"/>
              </a:rPr>
              <a:t>gain</a:t>
            </a:r>
            <a:r>
              <a:rPr sz="1500" spc="-20" dirty="0">
                <a:solidFill>
                  <a:srgbClr val="333333"/>
                </a:solidFill>
                <a:latin typeface="Roboto"/>
                <a:cs typeface="Roboto"/>
              </a:rPr>
              <a:t> </a:t>
            </a:r>
            <a:r>
              <a:rPr sz="1500" spc="-95" dirty="0">
                <a:solidFill>
                  <a:srgbClr val="333333"/>
                </a:solidFill>
                <a:latin typeface="Roboto"/>
                <a:cs typeface="Roboto"/>
              </a:rPr>
              <a:t>–600)</a:t>
            </a:r>
            <a:r>
              <a:rPr sz="1500" spc="-20" dirty="0">
                <a:solidFill>
                  <a:srgbClr val="333333"/>
                </a:solidFill>
                <a:latin typeface="Roboto"/>
                <a:cs typeface="Roboto"/>
              </a:rPr>
              <a:t> </a:t>
            </a:r>
            <a:r>
              <a:rPr sz="1500" spc="-85" dirty="0">
                <a:solidFill>
                  <a:srgbClr val="333333"/>
                </a:solidFill>
                <a:latin typeface="Roboto"/>
                <a:cs typeface="Roboto"/>
              </a:rPr>
              <a:t>using</a:t>
            </a:r>
            <a:r>
              <a:rPr sz="1500" spc="-20" dirty="0">
                <a:solidFill>
                  <a:srgbClr val="333333"/>
                </a:solidFill>
                <a:latin typeface="Roboto"/>
                <a:cs typeface="Roboto"/>
              </a:rPr>
              <a:t> </a:t>
            </a:r>
            <a:r>
              <a:rPr sz="1500" spc="-100" dirty="0">
                <a:solidFill>
                  <a:srgbClr val="333333"/>
                </a:solidFill>
                <a:latin typeface="Roboto"/>
                <a:cs typeface="Roboto"/>
              </a:rPr>
              <a:t>R20</a:t>
            </a:r>
            <a:r>
              <a:rPr sz="1500" spc="-15" dirty="0">
                <a:solidFill>
                  <a:srgbClr val="333333"/>
                </a:solidFill>
                <a:latin typeface="Roboto"/>
                <a:cs typeface="Roboto"/>
              </a:rPr>
              <a:t> </a:t>
            </a:r>
            <a:r>
              <a:rPr sz="1500" spc="-85" dirty="0">
                <a:solidFill>
                  <a:srgbClr val="333333"/>
                </a:solidFill>
                <a:latin typeface="Roboto"/>
                <a:cs typeface="Roboto"/>
              </a:rPr>
              <a:t>=</a:t>
            </a:r>
            <a:r>
              <a:rPr sz="1500" spc="-20" dirty="0">
                <a:solidFill>
                  <a:srgbClr val="333333"/>
                </a:solidFill>
                <a:latin typeface="Roboto"/>
                <a:cs typeface="Roboto"/>
              </a:rPr>
              <a:t> </a:t>
            </a:r>
            <a:r>
              <a:rPr sz="1500" spc="-100" dirty="0">
                <a:solidFill>
                  <a:srgbClr val="333333"/>
                </a:solidFill>
                <a:latin typeface="Roboto"/>
                <a:cs typeface="Roboto"/>
              </a:rPr>
              <a:t>600</a:t>
            </a:r>
            <a:r>
              <a:rPr sz="1500" spc="-20" dirty="0">
                <a:solidFill>
                  <a:srgbClr val="333333"/>
                </a:solidFill>
                <a:latin typeface="Roboto"/>
                <a:cs typeface="Roboto"/>
              </a:rPr>
              <a:t> </a:t>
            </a:r>
            <a:r>
              <a:rPr sz="1500" spc="-70" dirty="0">
                <a:solidFill>
                  <a:srgbClr val="333333"/>
                </a:solidFill>
                <a:latin typeface="Roboto"/>
                <a:cs typeface="Roboto"/>
              </a:rPr>
              <a:t>k</a:t>
            </a:r>
            <a:r>
              <a:rPr sz="1300" spc="-70" dirty="0">
                <a:solidFill>
                  <a:srgbClr val="333333"/>
                </a:solidFill>
                <a:latin typeface="Arial"/>
                <a:cs typeface="Arial"/>
              </a:rPr>
              <a:t>Ω</a:t>
            </a:r>
            <a:r>
              <a:rPr sz="1500" spc="-70" dirty="0">
                <a:solidFill>
                  <a:srgbClr val="333333"/>
                </a:solidFill>
                <a:latin typeface="Roboto"/>
                <a:cs typeface="Roboto"/>
              </a:rPr>
              <a:t>,</a:t>
            </a:r>
            <a:r>
              <a:rPr sz="1500" spc="-20" dirty="0">
                <a:solidFill>
                  <a:srgbClr val="333333"/>
                </a:solidFill>
                <a:latin typeface="Roboto"/>
                <a:cs typeface="Roboto"/>
              </a:rPr>
              <a:t> </a:t>
            </a:r>
            <a:r>
              <a:rPr sz="1500" spc="-100" dirty="0">
                <a:solidFill>
                  <a:srgbClr val="333333"/>
                </a:solidFill>
                <a:latin typeface="Roboto"/>
                <a:cs typeface="Roboto"/>
              </a:rPr>
              <a:t>R19</a:t>
            </a:r>
            <a:r>
              <a:rPr sz="1500" spc="-20" dirty="0">
                <a:solidFill>
                  <a:srgbClr val="333333"/>
                </a:solidFill>
                <a:latin typeface="Roboto"/>
                <a:cs typeface="Roboto"/>
              </a:rPr>
              <a:t> </a:t>
            </a:r>
            <a:r>
              <a:rPr sz="1500" spc="-85" dirty="0">
                <a:solidFill>
                  <a:srgbClr val="333333"/>
                </a:solidFill>
                <a:latin typeface="Roboto"/>
                <a:cs typeface="Roboto"/>
              </a:rPr>
              <a:t>=</a:t>
            </a:r>
            <a:r>
              <a:rPr sz="1500" spc="-15" dirty="0">
                <a:solidFill>
                  <a:srgbClr val="333333"/>
                </a:solidFill>
                <a:latin typeface="Roboto"/>
                <a:cs typeface="Roboto"/>
              </a:rPr>
              <a:t> </a:t>
            </a:r>
            <a:r>
              <a:rPr sz="1500" spc="-100" dirty="0">
                <a:solidFill>
                  <a:srgbClr val="333333"/>
                </a:solidFill>
                <a:latin typeface="Roboto"/>
                <a:cs typeface="Roboto"/>
              </a:rPr>
              <a:t>1</a:t>
            </a:r>
            <a:r>
              <a:rPr sz="1500" spc="-20"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spc="-10" dirty="0">
                <a:solidFill>
                  <a:srgbClr val="333333"/>
                </a:solidFill>
                <a:latin typeface="Arial"/>
                <a:cs typeface="Arial"/>
              </a:rPr>
              <a:t> </a:t>
            </a:r>
            <a:r>
              <a:rPr sz="1500" spc="-70" dirty="0">
                <a:solidFill>
                  <a:srgbClr val="333333"/>
                </a:solidFill>
                <a:latin typeface="Roboto"/>
                <a:cs typeface="Roboto"/>
              </a:rPr>
              <a:t>for</a:t>
            </a:r>
            <a:r>
              <a:rPr sz="1500" spc="-20" dirty="0">
                <a:solidFill>
                  <a:srgbClr val="333333"/>
                </a:solidFill>
                <a:latin typeface="Roboto"/>
                <a:cs typeface="Roboto"/>
              </a:rPr>
              <a:t> </a:t>
            </a:r>
            <a:r>
              <a:rPr sz="1500" spc="-80" dirty="0">
                <a:solidFill>
                  <a:srgbClr val="333333"/>
                </a:solidFill>
                <a:latin typeface="Roboto"/>
                <a:cs typeface="Roboto"/>
              </a:rPr>
              <a:t>signal</a:t>
            </a:r>
            <a:r>
              <a:rPr sz="1500" spc="-20" dirty="0">
                <a:solidFill>
                  <a:srgbClr val="333333"/>
                </a:solidFill>
                <a:latin typeface="Roboto"/>
                <a:cs typeface="Roboto"/>
              </a:rPr>
              <a:t> </a:t>
            </a:r>
            <a:r>
              <a:rPr sz="1500" spc="-10" dirty="0">
                <a:solidFill>
                  <a:srgbClr val="333333"/>
                </a:solidFill>
                <a:latin typeface="Roboto"/>
                <a:cs typeface="Roboto"/>
              </a:rPr>
              <a:t>magnification</a:t>
            </a:r>
            <a:endParaRPr sz="1350" dirty="0">
              <a:latin typeface="Roboto"/>
              <a:cs typeface="Roboto"/>
            </a:endParaRPr>
          </a:p>
          <a:p>
            <a:pPr marL="297815" indent="-285115">
              <a:lnSpc>
                <a:spcPct val="100000"/>
              </a:lnSpc>
              <a:buSzPct val="117241"/>
              <a:buFont typeface="Arial"/>
              <a:buChar char="•"/>
              <a:tabLst>
                <a:tab pos="297815" algn="l"/>
              </a:tabLst>
            </a:pPr>
            <a:r>
              <a:rPr sz="1450" b="0" spc="-60" dirty="0">
                <a:solidFill>
                  <a:srgbClr val="00205B"/>
                </a:solidFill>
                <a:latin typeface="Roboto Medium"/>
                <a:cs typeface="Roboto Medium"/>
              </a:rPr>
              <a:t>Stage</a:t>
            </a:r>
            <a:r>
              <a:rPr sz="1450" b="0" spc="-15" dirty="0">
                <a:solidFill>
                  <a:srgbClr val="00205B"/>
                </a:solidFill>
                <a:latin typeface="Roboto Medium"/>
                <a:cs typeface="Roboto Medium"/>
              </a:rPr>
              <a:t> </a:t>
            </a:r>
            <a:r>
              <a:rPr sz="1450" b="0" spc="-35" dirty="0">
                <a:solidFill>
                  <a:srgbClr val="00205B"/>
                </a:solidFill>
                <a:latin typeface="Roboto Medium"/>
                <a:cs typeface="Roboto Medium"/>
              </a:rPr>
              <a:t>4:</a:t>
            </a:r>
            <a:r>
              <a:rPr sz="1450" b="0" spc="-10" dirty="0">
                <a:solidFill>
                  <a:srgbClr val="00205B"/>
                </a:solidFill>
                <a:latin typeface="Roboto Medium"/>
                <a:cs typeface="Roboto Medium"/>
              </a:rPr>
              <a:t> </a:t>
            </a:r>
            <a:r>
              <a:rPr sz="1500" spc="-110" dirty="0">
                <a:solidFill>
                  <a:srgbClr val="333333"/>
                </a:solidFill>
                <a:latin typeface="Roboto"/>
                <a:cs typeface="Roboto"/>
              </a:rPr>
              <a:t>AC</a:t>
            </a:r>
            <a:r>
              <a:rPr sz="1500" spc="-25" dirty="0">
                <a:solidFill>
                  <a:srgbClr val="333333"/>
                </a:solidFill>
                <a:latin typeface="Roboto"/>
                <a:cs typeface="Roboto"/>
              </a:rPr>
              <a:t> </a:t>
            </a:r>
            <a:r>
              <a:rPr sz="1500" spc="-80" dirty="0">
                <a:solidFill>
                  <a:srgbClr val="333333"/>
                </a:solidFill>
                <a:latin typeface="Roboto"/>
                <a:cs typeface="Roboto"/>
              </a:rPr>
              <a:t>coupling</a:t>
            </a:r>
            <a:r>
              <a:rPr sz="1500" spc="-20" dirty="0">
                <a:solidFill>
                  <a:srgbClr val="333333"/>
                </a:solidFill>
                <a:latin typeface="Roboto"/>
                <a:cs typeface="Roboto"/>
              </a:rPr>
              <a:t> </a:t>
            </a:r>
            <a:r>
              <a:rPr sz="1500" spc="-70" dirty="0">
                <a:solidFill>
                  <a:srgbClr val="333333"/>
                </a:solidFill>
                <a:latin typeface="Roboto"/>
                <a:cs typeface="Roboto"/>
              </a:rPr>
              <a:t>with</a:t>
            </a:r>
            <a:r>
              <a:rPr sz="1500" spc="-20" dirty="0">
                <a:solidFill>
                  <a:srgbClr val="333333"/>
                </a:solidFill>
                <a:latin typeface="Roboto"/>
                <a:cs typeface="Roboto"/>
              </a:rPr>
              <a:t> </a:t>
            </a:r>
            <a:r>
              <a:rPr sz="1500" spc="-100" dirty="0">
                <a:solidFill>
                  <a:srgbClr val="333333"/>
                </a:solidFill>
                <a:latin typeface="Roboto"/>
                <a:cs typeface="Roboto"/>
              </a:rPr>
              <a:t>10</a:t>
            </a:r>
            <a:r>
              <a:rPr sz="1500" spc="-25" dirty="0">
                <a:solidFill>
                  <a:srgbClr val="333333"/>
                </a:solidFill>
                <a:latin typeface="Roboto"/>
                <a:cs typeface="Roboto"/>
              </a:rPr>
              <a:t> </a:t>
            </a:r>
            <a:r>
              <a:rPr sz="1500" spc="-95" dirty="0">
                <a:solidFill>
                  <a:srgbClr val="333333"/>
                </a:solidFill>
                <a:latin typeface="Roboto"/>
                <a:cs typeface="Roboto"/>
              </a:rPr>
              <a:t>µF</a:t>
            </a:r>
            <a:r>
              <a:rPr sz="1500" spc="-20" dirty="0">
                <a:solidFill>
                  <a:srgbClr val="333333"/>
                </a:solidFill>
                <a:latin typeface="Roboto"/>
                <a:cs typeface="Roboto"/>
              </a:rPr>
              <a:t> </a:t>
            </a:r>
            <a:r>
              <a:rPr sz="1500" spc="-80" dirty="0">
                <a:solidFill>
                  <a:srgbClr val="333333"/>
                </a:solidFill>
                <a:latin typeface="Roboto"/>
                <a:cs typeface="Roboto"/>
              </a:rPr>
              <a:t>capacitor</a:t>
            </a:r>
            <a:r>
              <a:rPr sz="1500" spc="-25" dirty="0">
                <a:solidFill>
                  <a:srgbClr val="333333"/>
                </a:solidFill>
                <a:latin typeface="Roboto"/>
                <a:cs typeface="Roboto"/>
              </a:rPr>
              <a:t> </a:t>
            </a:r>
            <a:r>
              <a:rPr sz="1500" spc="-100" dirty="0">
                <a:solidFill>
                  <a:srgbClr val="333333"/>
                </a:solidFill>
                <a:latin typeface="Roboto"/>
                <a:cs typeface="Roboto"/>
              </a:rPr>
              <a:t>and</a:t>
            </a:r>
            <a:r>
              <a:rPr sz="1500" spc="-20" dirty="0">
                <a:solidFill>
                  <a:srgbClr val="333333"/>
                </a:solidFill>
                <a:latin typeface="Roboto"/>
                <a:cs typeface="Roboto"/>
              </a:rPr>
              <a:t> </a:t>
            </a:r>
            <a:r>
              <a:rPr sz="1500" spc="-110" dirty="0">
                <a:solidFill>
                  <a:srgbClr val="333333"/>
                </a:solidFill>
                <a:latin typeface="Roboto"/>
                <a:cs typeface="Roboto"/>
              </a:rPr>
              <a:t>DC</a:t>
            </a:r>
            <a:r>
              <a:rPr sz="1500" spc="-20" dirty="0">
                <a:solidFill>
                  <a:srgbClr val="333333"/>
                </a:solidFill>
                <a:latin typeface="Roboto"/>
                <a:cs typeface="Roboto"/>
              </a:rPr>
              <a:t> </a:t>
            </a:r>
            <a:r>
              <a:rPr lang="de-DE" sz="1500" spc="-85" dirty="0" err="1">
                <a:solidFill>
                  <a:srgbClr val="333333"/>
                </a:solidFill>
                <a:latin typeface="Roboto"/>
                <a:cs typeface="Roboto"/>
              </a:rPr>
              <a:t>offset</a:t>
            </a:r>
            <a:r>
              <a:rPr sz="1500" spc="-25" dirty="0">
                <a:solidFill>
                  <a:srgbClr val="333333"/>
                </a:solidFill>
                <a:latin typeface="Roboto"/>
                <a:cs typeface="Roboto"/>
              </a:rPr>
              <a:t> </a:t>
            </a:r>
            <a:r>
              <a:rPr sz="1500" spc="-70" dirty="0">
                <a:solidFill>
                  <a:srgbClr val="333333"/>
                </a:solidFill>
                <a:latin typeface="Roboto"/>
                <a:cs typeface="Roboto"/>
              </a:rPr>
              <a:t>injection</a:t>
            </a:r>
            <a:r>
              <a:rPr sz="1500" spc="-20" dirty="0">
                <a:solidFill>
                  <a:srgbClr val="333333"/>
                </a:solidFill>
                <a:latin typeface="Roboto"/>
                <a:cs typeface="Roboto"/>
              </a:rPr>
              <a:t> </a:t>
            </a:r>
            <a:r>
              <a:rPr sz="1500" spc="-75" dirty="0">
                <a:solidFill>
                  <a:srgbClr val="333333"/>
                </a:solidFill>
                <a:latin typeface="Roboto"/>
                <a:cs typeface="Roboto"/>
              </a:rPr>
              <a:t>(1.65V)</a:t>
            </a:r>
            <a:r>
              <a:rPr sz="1500" spc="-25" dirty="0">
                <a:solidFill>
                  <a:srgbClr val="333333"/>
                </a:solidFill>
                <a:latin typeface="Roboto"/>
                <a:cs typeface="Roboto"/>
              </a:rPr>
              <a:t> </a:t>
            </a:r>
            <a:r>
              <a:rPr sz="1500" spc="-70" dirty="0">
                <a:solidFill>
                  <a:srgbClr val="333333"/>
                </a:solidFill>
                <a:latin typeface="Roboto"/>
                <a:cs typeface="Roboto"/>
              </a:rPr>
              <a:t>for</a:t>
            </a:r>
            <a:r>
              <a:rPr sz="1500" spc="-20" dirty="0">
                <a:solidFill>
                  <a:srgbClr val="333333"/>
                </a:solidFill>
                <a:latin typeface="Roboto"/>
                <a:cs typeface="Roboto"/>
              </a:rPr>
              <a:t> </a:t>
            </a:r>
            <a:r>
              <a:rPr sz="1500" spc="-110" dirty="0">
                <a:solidFill>
                  <a:srgbClr val="333333"/>
                </a:solidFill>
                <a:latin typeface="Roboto"/>
                <a:cs typeface="Roboto"/>
              </a:rPr>
              <a:t>ADC</a:t>
            </a:r>
            <a:r>
              <a:rPr sz="1500" spc="-20" dirty="0">
                <a:solidFill>
                  <a:srgbClr val="333333"/>
                </a:solidFill>
                <a:latin typeface="Roboto"/>
                <a:cs typeface="Roboto"/>
              </a:rPr>
              <a:t> </a:t>
            </a:r>
            <a:r>
              <a:rPr sz="1500" spc="-80" dirty="0">
                <a:solidFill>
                  <a:srgbClr val="333333"/>
                </a:solidFill>
                <a:latin typeface="Roboto"/>
                <a:cs typeface="Roboto"/>
              </a:rPr>
              <a:t>input</a:t>
            </a:r>
            <a:r>
              <a:rPr sz="1500" spc="-25" dirty="0">
                <a:solidFill>
                  <a:srgbClr val="333333"/>
                </a:solidFill>
                <a:latin typeface="Roboto"/>
                <a:cs typeface="Roboto"/>
              </a:rPr>
              <a:t> </a:t>
            </a:r>
            <a:r>
              <a:rPr lang="de-DE" sz="1500" spc="-10" dirty="0" err="1">
                <a:solidFill>
                  <a:srgbClr val="333333"/>
                </a:solidFill>
                <a:latin typeface="Roboto"/>
                <a:cs typeface="Roboto"/>
              </a:rPr>
              <a:t>range</a:t>
            </a:r>
            <a:endParaRPr sz="1500" dirty="0">
              <a:latin typeface="Roboto"/>
              <a:cs typeface="Roboto"/>
            </a:endParaRPr>
          </a:p>
          <a:p>
            <a:pPr>
              <a:lnSpc>
                <a:spcPct val="100000"/>
              </a:lnSpc>
            </a:pPr>
            <a:endParaRPr sz="1350" dirty="0">
              <a:latin typeface="Roboto"/>
              <a:cs typeface="Roboto"/>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4" name="Picture 13" descr="A black background with green text&#10;&#10;AI-generated content may be incorrect.">
            <a:extLst>
              <a:ext uri="{FF2B5EF4-FFF2-40B4-BE49-F238E27FC236}">
                <a16:creationId xmlns:a16="http://schemas.microsoft.com/office/drawing/2014/main" id="{D3890F6B-205D-A35D-3EEB-6269B7589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5" name="Slide Number Placeholder 14">
            <a:extLst>
              <a:ext uri="{FF2B5EF4-FFF2-40B4-BE49-F238E27FC236}">
                <a16:creationId xmlns:a16="http://schemas.microsoft.com/office/drawing/2014/main" id="{5E021EB3-26D5-6D03-CA27-C456EE370BFE}"/>
              </a:ext>
            </a:extLst>
          </p:cNvPr>
          <p:cNvSpPr>
            <a:spLocks noGrp="1"/>
          </p:cNvSpPr>
          <p:nvPr>
            <p:ph type="sldNum" sz="quarter" idx="7"/>
          </p:nvPr>
        </p:nvSpPr>
        <p:spPr/>
        <p:txBody>
          <a:bodyPr/>
          <a:lstStyle/>
          <a:p>
            <a:fld id="{B6F15528-21DE-4FAA-801E-634DDDAF4B2B}" type="slidenum">
              <a:rPr lang="fr-FR" smtClean="0"/>
              <a:t>7</a:t>
            </a:fld>
            <a:endParaRPr lang="fr-FR"/>
          </a:p>
        </p:txBody>
      </p:sp>
      <p:pic>
        <p:nvPicPr>
          <p:cNvPr id="7" name="Grafik 6" descr="Ein Bild, das Diagramm, Reihe, technische Zeichnung, Plan enthält.&#10;&#10;KI-generierte Inhalte können fehlerhaft sein.">
            <a:extLst>
              <a:ext uri="{FF2B5EF4-FFF2-40B4-BE49-F238E27FC236}">
                <a16:creationId xmlns:a16="http://schemas.microsoft.com/office/drawing/2014/main" id="{1E8495DD-CF84-145B-AADD-C895D78C77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2797" y="2498232"/>
            <a:ext cx="1752599" cy="1371352"/>
          </a:xfrm>
          <a:prstGeom prst="rect">
            <a:avLst/>
          </a:prstGeom>
        </p:spPr>
      </p:pic>
      <p:pic>
        <p:nvPicPr>
          <p:cNvPr id="9" name="Grafik 8" descr="Ein Bild, das Diagramm, Reihe, technische Zeichnung, Plan enthält.&#10;&#10;KI-generierte Inhalte können fehlerhaft sein.">
            <a:extLst>
              <a:ext uri="{FF2B5EF4-FFF2-40B4-BE49-F238E27FC236}">
                <a16:creationId xmlns:a16="http://schemas.microsoft.com/office/drawing/2014/main" id="{7DBFC021-1FD6-2637-2088-C99F18DB79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07378" y="2551474"/>
            <a:ext cx="1600200" cy="940377"/>
          </a:xfrm>
          <a:prstGeom prst="rect">
            <a:avLst/>
          </a:prstGeom>
        </p:spPr>
      </p:pic>
      <p:pic>
        <p:nvPicPr>
          <p:cNvPr id="11" name="Grafik 10" descr="Ein Bild, das Diagramm, Reihe, technische Zeichnung, Plan enthält.&#10;&#10;KI-generierte Inhalte können fehlerhaft sein.">
            <a:extLst>
              <a:ext uri="{FF2B5EF4-FFF2-40B4-BE49-F238E27FC236}">
                <a16:creationId xmlns:a16="http://schemas.microsoft.com/office/drawing/2014/main" id="{0C1D9661-5D20-A0F6-8B68-F692A58F68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8848" y="2590130"/>
            <a:ext cx="1778308" cy="1045045"/>
          </a:xfrm>
          <a:prstGeom prst="rect">
            <a:avLst/>
          </a:prstGeom>
        </p:spPr>
      </p:pic>
      <p:pic>
        <p:nvPicPr>
          <p:cNvPr id="16" name="Grafik 15" descr="Ein Bild, das Diagramm, Reihe, technische Zeichnung, Plan enthält.&#10;&#10;KI-generierte Inhalte können fehlerhaft sein.">
            <a:extLst>
              <a:ext uri="{FF2B5EF4-FFF2-40B4-BE49-F238E27FC236}">
                <a16:creationId xmlns:a16="http://schemas.microsoft.com/office/drawing/2014/main" id="{33E37DA1-56CD-EBF2-7941-4A297687C6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4824" y="2551474"/>
            <a:ext cx="1190991" cy="1448664"/>
          </a:xfrm>
          <a:prstGeom prst="rect">
            <a:avLst/>
          </a:prstGeom>
        </p:spPr>
      </p:pic>
      <p:sp>
        <p:nvSpPr>
          <p:cNvPr id="18" name="Rechteck 17">
            <a:extLst>
              <a:ext uri="{FF2B5EF4-FFF2-40B4-BE49-F238E27FC236}">
                <a16:creationId xmlns:a16="http://schemas.microsoft.com/office/drawing/2014/main" id="{E6EDA5BB-7EB4-20A7-9E26-194C23DCAC7C}"/>
              </a:ext>
            </a:extLst>
          </p:cNvPr>
          <p:cNvSpPr/>
          <p:nvPr/>
        </p:nvSpPr>
        <p:spPr>
          <a:xfrm>
            <a:off x="3519519" y="2132806"/>
            <a:ext cx="2847728" cy="4241484"/>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2</a:t>
            </a:r>
          </a:p>
        </p:txBody>
      </p:sp>
      <p:sp>
        <p:nvSpPr>
          <p:cNvPr id="19" name="Rechteck 18">
            <a:extLst>
              <a:ext uri="{FF2B5EF4-FFF2-40B4-BE49-F238E27FC236}">
                <a16:creationId xmlns:a16="http://schemas.microsoft.com/office/drawing/2014/main" id="{5698041F-719A-C66A-F9F2-6847120576B0}"/>
              </a:ext>
            </a:extLst>
          </p:cNvPr>
          <p:cNvSpPr/>
          <p:nvPr/>
        </p:nvSpPr>
        <p:spPr>
          <a:xfrm>
            <a:off x="6448780" y="2132806"/>
            <a:ext cx="2678444" cy="4241484"/>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3</a:t>
            </a:r>
          </a:p>
        </p:txBody>
      </p:sp>
      <p:sp>
        <p:nvSpPr>
          <p:cNvPr id="20" name="Rechteck 19">
            <a:extLst>
              <a:ext uri="{FF2B5EF4-FFF2-40B4-BE49-F238E27FC236}">
                <a16:creationId xmlns:a16="http://schemas.microsoft.com/office/drawing/2014/main" id="{CEA71041-884E-AC19-29BE-0FE4BE26B522}"/>
              </a:ext>
            </a:extLst>
          </p:cNvPr>
          <p:cNvSpPr/>
          <p:nvPr/>
        </p:nvSpPr>
        <p:spPr>
          <a:xfrm>
            <a:off x="9220201" y="2132806"/>
            <a:ext cx="2318016" cy="4241484"/>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4</a:t>
            </a:r>
          </a:p>
        </p:txBody>
      </p:sp>
      <p:sp>
        <p:nvSpPr>
          <p:cNvPr id="21" name="Textfeld 20">
            <a:extLst>
              <a:ext uri="{FF2B5EF4-FFF2-40B4-BE49-F238E27FC236}">
                <a16:creationId xmlns:a16="http://schemas.microsoft.com/office/drawing/2014/main" id="{30FE3D73-BC10-7A1E-913F-3237367A4ED6}"/>
              </a:ext>
            </a:extLst>
          </p:cNvPr>
          <p:cNvSpPr txBox="1"/>
          <p:nvPr/>
        </p:nvSpPr>
        <p:spPr>
          <a:xfrm>
            <a:off x="457200" y="6504542"/>
            <a:ext cx="1394934" cy="246221"/>
          </a:xfrm>
          <a:prstGeom prst="rect">
            <a:avLst/>
          </a:prstGeom>
          <a:noFill/>
        </p:spPr>
        <p:txBody>
          <a:bodyPr wrap="none" rtlCol="0">
            <a:spAutoFit/>
          </a:bodyPr>
          <a:lstStyle/>
          <a:p>
            <a:r>
              <a:rPr lang="de-DE" sz="1000" dirty="0"/>
              <a:t>Figure 2: Volt </a:t>
            </a:r>
            <a:r>
              <a:rPr lang="de-DE" sz="1000" dirty="0" err="1"/>
              <a:t>stage</a:t>
            </a:r>
            <a:r>
              <a:rPr lang="de-DE" sz="1000" dirty="0"/>
              <a:t> 1</a:t>
            </a:r>
          </a:p>
        </p:txBody>
      </p:sp>
      <p:sp>
        <p:nvSpPr>
          <p:cNvPr id="23" name="Textfeld 22">
            <a:extLst>
              <a:ext uri="{FF2B5EF4-FFF2-40B4-BE49-F238E27FC236}">
                <a16:creationId xmlns:a16="http://schemas.microsoft.com/office/drawing/2014/main" id="{5F3CCB56-2E0F-BBD8-EC3D-22E0E307B264}"/>
              </a:ext>
            </a:extLst>
          </p:cNvPr>
          <p:cNvSpPr txBox="1"/>
          <p:nvPr/>
        </p:nvSpPr>
        <p:spPr>
          <a:xfrm>
            <a:off x="3429000" y="6534785"/>
            <a:ext cx="1478478" cy="246221"/>
          </a:xfrm>
          <a:prstGeom prst="rect">
            <a:avLst/>
          </a:prstGeom>
          <a:noFill/>
        </p:spPr>
        <p:txBody>
          <a:bodyPr wrap="square">
            <a:spAutoFit/>
          </a:bodyPr>
          <a:lstStyle/>
          <a:p>
            <a:r>
              <a:rPr lang="de-DE" sz="1000" dirty="0"/>
              <a:t>Figure 3: Volt </a:t>
            </a:r>
            <a:r>
              <a:rPr lang="de-DE" sz="1000" dirty="0" err="1"/>
              <a:t>stage</a:t>
            </a:r>
            <a:r>
              <a:rPr lang="de-DE" sz="1000" dirty="0"/>
              <a:t> 2</a:t>
            </a:r>
          </a:p>
        </p:txBody>
      </p:sp>
      <p:sp>
        <p:nvSpPr>
          <p:cNvPr id="24" name="Textfeld 23">
            <a:extLst>
              <a:ext uri="{FF2B5EF4-FFF2-40B4-BE49-F238E27FC236}">
                <a16:creationId xmlns:a16="http://schemas.microsoft.com/office/drawing/2014/main" id="{07E05775-580B-63F1-0A8B-06F11EBBB8CF}"/>
              </a:ext>
            </a:extLst>
          </p:cNvPr>
          <p:cNvSpPr txBox="1"/>
          <p:nvPr/>
        </p:nvSpPr>
        <p:spPr>
          <a:xfrm>
            <a:off x="6400800" y="6534785"/>
            <a:ext cx="1478478" cy="246221"/>
          </a:xfrm>
          <a:prstGeom prst="rect">
            <a:avLst/>
          </a:prstGeom>
          <a:noFill/>
        </p:spPr>
        <p:txBody>
          <a:bodyPr wrap="square">
            <a:spAutoFit/>
          </a:bodyPr>
          <a:lstStyle/>
          <a:p>
            <a:r>
              <a:rPr lang="de-DE" sz="1000" dirty="0"/>
              <a:t>Figure 4: Volt </a:t>
            </a:r>
            <a:r>
              <a:rPr lang="de-DE" sz="1000" dirty="0" err="1"/>
              <a:t>stage</a:t>
            </a:r>
            <a:r>
              <a:rPr lang="de-DE" sz="1000" dirty="0"/>
              <a:t> 3</a:t>
            </a:r>
          </a:p>
        </p:txBody>
      </p:sp>
      <p:sp>
        <p:nvSpPr>
          <p:cNvPr id="25" name="Textfeld 24">
            <a:extLst>
              <a:ext uri="{FF2B5EF4-FFF2-40B4-BE49-F238E27FC236}">
                <a16:creationId xmlns:a16="http://schemas.microsoft.com/office/drawing/2014/main" id="{89EEAC1F-6D26-1137-45FA-72FFB4031A56}"/>
              </a:ext>
            </a:extLst>
          </p:cNvPr>
          <p:cNvSpPr txBox="1"/>
          <p:nvPr/>
        </p:nvSpPr>
        <p:spPr>
          <a:xfrm>
            <a:off x="9128662" y="6520805"/>
            <a:ext cx="1478478" cy="246221"/>
          </a:xfrm>
          <a:prstGeom prst="rect">
            <a:avLst/>
          </a:prstGeom>
          <a:noFill/>
        </p:spPr>
        <p:txBody>
          <a:bodyPr wrap="square">
            <a:spAutoFit/>
          </a:bodyPr>
          <a:lstStyle/>
          <a:p>
            <a:r>
              <a:rPr lang="de-DE" sz="1000" dirty="0"/>
              <a:t>Figure 5: Volt </a:t>
            </a:r>
            <a:r>
              <a:rPr lang="de-DE" sz="1000" dirty="0" err="1"/>
              <a:t>stage</a:t>
            </a:r>
            <a:r>
              <a:rPr lang="de-DE" sz="1000" dirty="0"/>
              <a:t> 4</a:t>
            </a:r>
          </a:p>
        </p:txBody>
      </p:sp>
      <p:pic>
        <p:nvPicPr>
          <p:cNvPr id="2" name="Picture 1">
            <a:extLst>
              <a:ext uri="{FF2B5EF4-FFF2-40B4-BE49-F238E27FC236}">
                <a16:creationId xmlns:a16="http://schemas.microsoft.com/office/drawing/2014/main" id="{4258C14F-9508-A58D-7907-4E51C3219BCB}"/>
              </a:ext>
            </a:extLst>
          </p:cNvPr>
          <p:cNvPicPr>
            <a:picLocks noChangeAspect="1"/>
          </p:cNvPicPr>
          <p:nvPr/>
        </p:nvPicPr>
        <p:blipFill>
          <a:blip r:embed="rId7"/>
          <a:stretch>
            <a:fillRect/>
          </a:stretch>
        </p:blipFill>
        <p:spPr>
          <a:xfrm>
            <a:off x="755820" y="4261248"/>
            <a:ext cx="2386551" cy="1703867"/>
          </a:xfrm>
          <a:prstGeom prst="rect">
            <a:avLst/>
          </a:prstGeom>
        </p:spPr>
      </p:pic>
      <p:pic>
        <p:nvPicPr>
          <p:cNvPr id="3" name="Picture 2">
            <a:extLst>
              <a:ext uri="{FF2B5EF4-FFF2-40B4-BE49-F238E27FC236}">
                <a16:creationId xmlns:a16="http://schemas.microsoft.com/office/drawing/2014/main" id="{6FAE39B7-60AB-9F37-761B-91C0EEE196D6}"/>
              </a:ext>
            </a:extLst>
          </p:cNvPr>
          <p:cNvPicPr>
            <a:picLocks noChangeAspect="1"/>
          </p:cNvPicPr>
          <p:nvPr/>
        </p:nvPicPr>
        <p:blipFill>
          <a:blip r:embed="rId8"/>
          <a:stretch>
            <a:fillRect/>
          </a:stretch>
        </p:blipFill>
        <p:spPr>
          <a:xfrm>
            <a:off x="3777659" y="4483354"/>
            <a:ext cx="2349971" cy="977549"/>
          </a:xfrm>
          <a:prstGeom prst="rect">
            <a:avLst/>
          </a:prstGeom>
        </p:spPr>
      </p:pic>
      <p:pic>
        <p:nvPicPr>
          <p:cNvPr id="6" name="Picture 5">
            <a:extLst>
              <a:ext uri="{FF2B5EF4-FFF2-40B4-BE49-F238E27FC236}">
                <a16:creationId xmlns:a16="http://schemas.microsoft.com/office/drawing/2014/main" id="{BD0C5C40-3716-0685-3BAA-795FC5D1FF21}"/>
              </a:ext>
            </a:extLst>
          </p:cNvPr>
          <p:cNvPicPr>
            <a:picLocks noChangeAspect="1"/>
          </p:cNvPicPr>
          <p:nvPr/>
        </p:nvPicPr>
        <p:blipFill>
          <a:blip r:embed="rId9"/>
          <a:stretch>
            <a:fillRect/>
          </a:stretch>
        </p:blipFill>
        <p:spPr>
          <a:xfrm>
            <a:off x="6627806" y="4483354"/>
            <a:ext cx="2128868" cy="900113"/>
          </a:xfrm>
          <a:prstGeom prst="rect">
            <a:avLst/>
          </a:prstGeom>
        </p:spPr>
      </p:pic>
      <p:pic>
        <p:nvPicPr>
          <p:cNvPr id="8" name="Picture 7">
            <a:extLst>
              <a:ext uri="{FF2B5EF4-FFF2-40B4-BE49-F238E27FC236}">
                <a16:creationId xmlns:a16="http://schemas.microsoft.com/office/drawing/2014/main" id="{90E6F4CC-3762-2FC6-33F7-0C1B6B191A41}"/>
              </a:ext>
            </a:extLst>
          </p:cNvPr>
          <p:cNvPicPr>
            <a:picLocks noChangeAspect="1"/>
          </p:cNvPicPr>
          <p:nvPr/>
        </p:nvPicPr>
        <p:blipFill>
          <a:blip r:embed="rId10"/>
          <a:stretch>
            <a:fillRect/>
          </a:stretch>
        </p:blipFill>
        <p:spPr>
          <a:xfrm>
            <a:off x="9796169" y="4338860"/>
            <a:ext cx="1062710" cy="11891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58800" y="482123"/>
            <a:ext cx="5842000" cy="483234"/>
          </a:xfrm>
          <a:prstGeom prst="rect">
            <a:avLst/>
          </a:prstGeom>
        </p:spPr>
        <p:txBody>
          <a:bodyPr vert="horz" wrap="square" lIns="0" tIns="12700" rIns="0" bIns="0" rtlCol="0">
            <a:spAutoFit/>
          </a:bodyPr>
          <a:lstStyle/>
          <a:p>
            <a:pPr marL="12700">
              <a:lnSpc>
                <a:spcPct val="100000"/>
              </a:lnSpc>
              <a:spcBef>
                <a:spcPts val="100"/>
              </a:spcBef>
            </a:pPr>
            <a:r>
              <a:rPr sz="3000" spc="-155" dirty="0"/>
              <a:t>Current-</a:t>
            </a:r>
            <a:r>
              <a:rPr sz="3000" spc="-170" dirty="0"/>
              <a:t>Sensing</a:t>
            </a:r>
            <a:r>
              <a:rPr sz="3000" spc="30" dirty="0"/>
              <a:t> </a:t>
            </a:r>
            <a:r>
              <a:rPr lang="fr-FR" sz="3000" spc="-130" dirty="0"/>
              <a:t>circuit </a:t>
            </a:r>
            <a:endParaRPr sz="3000" dirty="0"/>
          </a:p>
        </p:txBody>
      </p:sp>
      <p:sp>
        <p:nvSpPr>
          <p:cNvPr id="5" name="object 5"/>
          <p:cNvSpPr txBox="1"/>
          <p:nvPr/>
        </p:nvSpPr>
        <p:spPr>
          <a:xfrm>
            <a:off x="558800" y="1387236"/>
            <a:ext cx="9831070" cy="772647"/>
          </a:xfrm>
          <a:prstGeom prst="rect">
            <a:avLst/>
          </a:prstGeom>
        </p:spPr>
        <p:txBody>
          <a:bodyPr vert="horz" wrap="square" lIns="0" tIns="12700" rIns="0" bIns="0" rtlCol="0">
            <a:spAutoFit/>
          </a:bodyPr>
          <a:lstStyle/>
          <a:p>
            <a:pPr marL="297815" indent="-285115">
              <a:lnSpc>
                <a:spcPct val="100000"/>
              </a:lnSpc>
              <a:spcBef>
                <a:spcPts val="100"/>
              </a:spcBef>
              <a:buClr>
                <a:srgbClr val="00205B"/>
              </a:buClr>
              <a:buSzPct val="113333"/>
              <a:buFont typeface="Arial"/>
              <a:buChar char="•"/>
              <a:tabLst>
                <a:tab pos="297815" algn="l"/>
              </a:tabLst>
            </a:pPr>
            <a:r>
              <a:rPr lang="de-DE" sz="1600" b="0" spc="-60" dirty="0">
                <a:solidFill>
                  <a:srgbClr val="00205B"/>
                </a:solidFill>
                <a:latin typeface="Roboto Medium"/>
                <a:cs typeface="Roboto Medium"/>
              </a:rPr>
              <a:t>Stage</a:t>
            </a:r>
            <a:r>
              <a:rPr lang="de-DE" sz="1600" b="0" spc="-10" dirty="0">
                <a:solidFill>
                  <a:srgbClr val="00205B"/>
                </a:solidFill>
                <a:latin typeface="Roboto Medium"/>
                <a:cs typeface="Roboto Medium"/>
              </a:rPr>
              <a:t> </a:t>
            </a:r>
            <a:r>
              <a:rPr lang="de-DE" sz="1600" b="0" spc="-35" dirty="0">
                <a:solidFill>
                  <a:srgbClr val="00205B"/>
                </a:solidFill>
                <a:latin typeface="Roboto Medium"/>
                <a:cs typeface="Roboto Medium"/>
              </a:rPr>
              <a:t>1: </a:t>
            </a:r>
            <a:r>
              <a:rPr sz="1500" spc="-75" dirty="0">
                <a:solidFill>
                  <a:srgbClr val="333333"/>
                </a:solidFill>
                <a:latin typeface="Roboto"/>
                <a:cs typeface="Roboto"/>
              </a:rPr>
              <a:t>Precision</a:t>
            </a:r>
            <a:r>
              <a:rPr sz="1500" spc="-25" dirty="0">
                <a:solidFill>
                  <a:srgbClr val="333333"/>
                </a:solidFill>
                <a:latin typeface="Roboto"/>
                <a:cs typeface="Roboto"/>
              </a:rPr>
              <a:t> </a:t>
            </a:r>
            <a:r>
              <a:rPr sz="1500" spc="-70" dirty="0">
                <a:solidFill>
                  <a:srgbClr val="333333"/>
                </a:solidFill>
                <a:latin typeface="Roboto"/>
                <a:cs typeface="Roboto"/>
              </a:rPr>
              <a:t>differential</a:t>
            </a:r>
            <a:r>
              <a:rPr sz="1500" spc="-20" dirty="0">
                <a:solidFill>
                  <a:srgbClr val="333333"/>
                </a:solidFill>
                <a:latin typeface="Roboto"/>
                <a:cs typeface="Roboto"/>
              </a:rPr>
              <a:t> </a:t>
            </a:r>
            <a:r>
              <a:rPr sz="1500" spc="-75" dirty="0">
                <a:solidFill>
                  <a:srgbClr val="333333"/>
                </a:solidFill>
                <a:latin typeface="Roboto"/>
                <a:cs typeface="Roboto"/>
              </a:rPr>
              <a:t>amplifier</a:t>
            </a:r>
            <a:r>
              <a:rPr sz="1500" spc="-25" dirty="0">
                <a:solidFill>
                  <a:srgbClr val="333333"/>
                </a:solidFill>
                <a:latin typeface="Roboto"/>
                <a:cs typeface="Roboto"/>
              </a:rPr>
              <a:t> </a:t>
            </a:r>
            <a:r>
              <a:rPr sz="1500" spc="-85" dirty="0">
                <a:solidFill>
                  <a:srgbClr val="333333"/>
                </a:solidFill>
                <a:latin typeface="Roboto"/>
                <a:cs typeface="Roboto"/>
              </a:rPr>
              <a:t>senses</a:t>
            </a:r>
            <a:r>
              <a:rPr sz="1500" spc="-25" dirty="0">
                <a:solidFill>
                  <a:srgbClr val="333333"/>
                </a:solidFill>
                <a:latin typeface="Roboto"/>
                <a:cs typeface="Roboto"/>
              </a:rPr>
              <a:t> </a:t>
            </a:r>
            <a:r>
              <a:rPr sz="1500" spc="-85" dirty="0">
                <a:solidFill>
                  <a:srgbClr val="333333"/>
                </a:solidFill>
                <a:latin typeface="Roboto"/>
                <a:cs typeface="Roboto"/>
              </a:rPr>
              <a:t>shunt</a:t>
            </a:r>
            <a:r>
              <a:rPr sz="1500" spc="-20" dirty="0">
                <a:solidFill>
                  <a:srgbClr val="333333"/>
                </a:solidFill>
                <a:latin typeface="Roboto"/>
                <a:cs typeface="Roboto"/>
              </a:rPr>
              <a:t> </a:t>
            </a:r>
            <a:r>
              <a:rPr sz="1500" spc="-75" dirty="0">
                <a:solidFill>
                  <a:srgbClr val="333333"/>
                </a:solidFill>
                <a:latin typeface="Roboto"/>
                <a:cs typeface="Roboto"/>
              </a:rPr>
              <a:t>voltage</a:t>
            </a:r>
            <a:r>
              <a:rPr sz="1500" spc="-20" dirty="0">
                <a:solidFill>
                  <a:srgbClr val="333333"/>
                </a:solidFill>
                <a:latin typeface="Roboto"/>
                <a:cs typeface="Roboto"/>
              </a:rPr>
              <a:t> </a:t>
            </a:r>
            <a:r>
              <a:rPr sz="1500" spc="-70" dirty="0">
                <a:solidFill>
                  <a:srgbClr val="333333"/>
                </a:solidFill>
                <a:latin typeface="Roboto"/>
                <a:cs typeface="Roboto"/>
              </a:rPr>
              <a:t>with</a:t>
            </a:r>
            <a:r>
              <a:rPr sz="1500" spc="-25" dirty="0">
                <a:solidFill>
                  <a:srgbClr val="333333"/>
                </a:solidFill>
                <a:latin typeface="Roboto"/>
                <a:cs typeface="Roboto"/>
              </a:rPr>
              <a:t> </a:t>
            </a:r>
            <a:r>
              <a:rPr sz="1500" spc="-100" dirty="0">
                <a:solidFill>
                  <a:srgbClr val="333333"/>
                </a:solidFill>
                <a:latin typeface="Roboto"/>
                <a:cs typeface="Roboto"/>
              </a:rPr>
              <a:t>100</a:t>
            </a:r>
            <a:r>
              <a:rPr sz="1500" spc="-20"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spc="-15" dirty="0">
                <a:solidFill>
                  <a:srgbClr val="333333"/>
                </a:solidFill>
                <a:latin typeface="Arial"/>
                <a:cs typeface="Arial"/>
              </a:rPr>
              <a:t> </a:t>
            </a:r>
            <a:r>
              <a:rPr sz="1500" spc="-75" dirty="0">
                <a:solidFill>
                  <a:srgbClr val="333333"/>
                </a:solidFill>
                <a:latin typeface="Roboto"/>
                <a:cs typeface="Roboto"/>
              </a:rPr>
              <a:t>network,</a:t>
            </a:r>
            <a:r>
              <a:rPr sz="1500" spc="-20" dirty="0">
                <a:solidFill>
                  <a:srgbClr val="333333"/>
                </a:solidFill>
                <a:latin typeface="Roboto"/>
                <a:cs typeface="Roboto"/>
              </a:rPr>
              <a:t> </a:t>
            </a:r>
            <a:r>
              <a:rPr sz="1500" spc="-80" dirty="0">
                <a:solidFill>
                  <a:srgbClr val="333333"/>
                </a:solidFill>
                <a:latin typeface="Roboto"/>
                <a:cs typeface="Roboto"/>
              </a:rPr>
              <a:t>ensuring</a:t>
            </a:r>
            <a:r>
              <a:rPr sz="1500" spc="-20" dirty="0">
                <a:solidFill>
                  <a:srgbClr val="333333"/>
                </a:solidFill>
                <a:latin typeface="Roboto"/>
                <a:cs typeface="Roboto"/>
              </a:rPr>
              <a:t> </a:t>
            </a:r>
            <a:r>
              <a:rPr sz="1500" spc="-80" dirty="0">
                <a:solidFill>
                  <a:srgbClr val="333333"/>
                </a:solidFill>
                <a:latin typeface="Roboto"/>
                <a:cs typeface="Roboto"/>
              </a:rPr>
              <a:t>high</a:t>
            </a:r>
            <a:r>
              <a:rPr sz="1500" spc="-25" dirty="0">
                <a:solidFill>
                  <a:srgbClr val="333333"/>
                </a:solidFill>
                <a:latin typeface="Roboto"/>
                <a:cs typeface="Roboto"/>
              </a:rPr>
              <a:t> </a:t>
            </a:r>
            <a:r>
              <a:rPr sz="1500" spc="-110" dirty="0">
                <a:solidFill>
                  <a:srgbClr val="333333"/>
                </a:solidFill>
                <a:latin typeface="Roboto"/>
                <a:cs typeface="Roboto"/>
              </a:rPr>
              <a:t>CMRR</a:t>
            </a:r>
            <a:r>
              <a:rPr sz="1500" spc="-20" dirty="0">
                <a:solidFill>
                  <a:srgbClr val="333333"/>
                </a:solidFill>
                <a:latin typeface="Roboto"/>
                <a:cs typeface="Roboto"/>
              </a:rPr>
              <a:t> </a:t>
            </a:r>
            <a:r>
              <a:rPr sz="1500" spc="-100" dirty="0">
                <a:solidFill>
                  <a:srgbClr val="333333"/>
                </a:solidFill>
                <a:latin typeface="Roboto"/>
                <a:cs typeface="Roboto"/>
              </a:rPr>
              <a:t>and</a:t>
            </a:r>
            <a:r>
              <a:rPr sz="1500" spc="-25" dirty="0">
                <a:solidFill>
                  <a:srgbClr val="333333"/>
                </a:solidFill>
                <a:latin typeface="Roboto"/>
                <a:cs typeface="Roboto"/>
              </a:rPr>
              <a:t> </a:t>
            </a:r>
            <a:r>
              <a:rPr sz="1500" spc="-85" dirty="0">
                <a:solidFill>
                  <a:srgbClr val="333333"/>
                </a:solidFill>
                <a:latin typeface="Roboto"/>
                <a:cs typeface="Roboto"/>
              </a:rPr>
              <a:t>noise</a:t>
            </a:r>
            <a:r>
              <a:rPr sz="1500" spc="-20" dirty="0">
                <a:solidFill>
                  <a:srgbClr val="333333"/>
                </a:solidFill>
                <a:latin typeface="Roboto"/>
                <a:cs typeface="Roboto"/>
              </a:rPr>
              <a:t> </a:t>
            </a:r>
            <a:r>
              <a:rPr sz="1500" spc="-10" dirty="0">
                <a:solidFill>
                  <a:srgbClr val="333333"/>
                </a:solidFill>
                <a:latin typeface="Roboto"/>
                <a:cs typeface="Roboto"/>
              </a:rPr>
              <a:t>rejection</a:t>
            </a:r>
            <a:endParaRPr sz="1350" dirty="0">
              <a:latin typeface="Roboto"/>
              <a:cs typeface="Roboto"/>
            </a:endParaRPr>
          </a:p>
          <a:p>
            <a:pPr marL="297815" indent="-285115">
              <a:lnSpc>
                <a:spcPct val="100000"/>
              </a:lnSpc>
              <a:buClr>
                <a:srgbClr val="00205B"/>
              </a:buClr>
              <a:buSzPct val="113333"/>
              <a:buFont typeface="Arial"/>
              <a:buChar char="•"/>
              <a:tabLst>
                <a:tab pos="297815" algn="l"/>
              </a:tabLst>
            </a:pPr>
            <a:r>
              <a:rPr lang="de-DE" sz="1600" b="0" spc="-60" dirty="0">
                <a:solidFill>
                  <a:srgbClr val="00205B"/>
                </a:solidFill>
                <a:latin typeface="Roboto Medium"/>
                <a:cs typeface="Roboto Medium"/>
              </a:rPr>
              <a:t>Stage</a:t>
            </a:r>
            <a:r>
              <a:rPr lang="de-DE" sz="1600" b="0" spc="-10" dirty="0">
                <a:solidFill>
                  <a:srgbClr val="00205B"/>
                </a:solidFill>
                <a:latin typeface="Roboto Medium"/>
                <a:cs typeface="Roboto Medium"/>
              </a:rPr>
              <a:t> </a:t>
            </a:r>
            <a:r>
              <a:rPr lang="de-DE" sz="1600" spc="-35" dirty="0">
                <a:solidFill>
                  <a:srgbClr val="00205B"/>
                </a:solidFill>
                <a:latin typeface="Roboto Medium"/>
                <a:cs typeface="Roboto Medium"/>
              </a:rPr>
              <a:t>2:</a:t>
            </a:r>
            <a:r>
              <a:rPr lang="de-DE" sz="1600" b="0" spc="-35" dirty="0">
                <a:solidFill>
                  <a:srgbClr val="00205B"/>
                </a:solidFill>
                <a:latin typeface="Roboto Medium"/>
                <a:cs typeface="Roboto Medium"/>
              </a:rPr>
              <a:t> </a:t>
            </a:r>
            <a:r>
              <a:rPr sz="1500" spc="-65" dirty="0">
                <a:solidFill>
                  <a:srgbClr val="333333"/>
                </a:solidFill>
                <a:latin typeface="Roboto"/>
                <a:cs typeface="Roboto"/>
              </a:rPr>
              <a:t>Inverting</a:t>
            </a:r>
            <a:r>
              <a:rPr sz="1500" spc="-15" dirty="0">
                <a:solidFill>
                  <a:srgbClr val="333333"/>
                </a:solidFill>
                <a:latin typeface="Roboto"/>
                <a:cs typeface="Roboto"/>
              </a:rPr>
              <a:t> </a:t>
            </a:r>
            <a:r>
              <a:rPr sz="1500" spc="-85" dirty="0">
                <a:solidFill>
                  <a:srgbClr val="333333"/>
                </a:solidFill>
                <a:latin typeface="Roboto"/>
                <a:cs typeface="Roboto"/>
              </a:rPr>
              <a:t>gain</a:t>
            </a:r>
            <a:r>
              <a:rPr sz="1500" spc="-15" dirty="0">
                <a:solidFill>
                  <a:srgbClr val="333333"/>
                </a:solidFill>
                <a:latin typeface="Roboto"/>
                <a:cs typeface="Roboto"/>
              </a:rPr>
              <a:t> </a:t>
            </a:r>
            <a:r>
              <a:rPr sz="1500" spc="-85" dirty="0">
                <a:solidFill>
                  <a:srgbClr val="333333"/>
                </a:solidFill>
                <a:latin typeface="Roboto"/>
                <a:cs typeface="Roboto"/>
              </a:rPr>
              <a:t>stage</a:t>
            </a:r>
            <a:r>
              <a:rPr sz="1500" spc="-15" dirty="0">
                <a:solidFill>
                  <a:srgbClr val="333333"/>
                </a:solidFill>
                <a:latin typeface="Roboto"/>
                <a:cs typeface="Roboto"/>
              </a:rPr>
              <a:t> </a:t>
            </a:r>
            <a:r>
              <a:rPr lang="fr-FR" sz="1500" spc="-15" dirty="0">
                <a:solidFill>
                  <a:srgbClr val="333333"/>
                </a:solidFill>
                <a:latin typeface="Roboto"/>
                <a:cs typeface="Roboto"/>
              </a:rPr>
              <a:t>(gain – 60 )</a:t>
            </a:r>
            <a:r>
              <a:rPr sz="1500" spc="-90" dirty="0">
                <a:solidFill>
                  <a:srgbClr val="333333"/>
                </a:solidFill>
                <a:latin typeface="Roboto"/>
                <a:cs typeface="Roboto"/>
              </a:rPr>
              <a:t>boosts</a:t>
            </a:r>
            <a:r>
              <a:rPr sz="1500" spc="-15" dirty="0">
                <a:solidFill>
                  <a:srgbClr val="333333"/>
                </a:solidFill>
                <a:latin typeface="Roboto"/>
                <a:cs typeface="Roboto"/>
              </a:rPr>
              <a:t> </a:t>
            </a:r>
            <a:r>
              <a:rPr sz="1500" spc="-80" dirty="0">
                <a:solidFill>
                  <a:srgbClr val="333333"/>
                </a:solidFill>
                <a:latin typeface="Roboto"/>
                <a:cs typeface="Roboto"/>
              </a:rPr>
              <a:t>signal</a:t>
            </a:r>
            <a:r>
              <a:rPr sz="1500" spc="-15" dirty="0">
                <a:solidFill>
                  <a:srgbClr val="333333"/>
                </a:solidFill>
                <a:latin typeface="Roboto"/>
                <a:cs typeface="Roboto"/>
              </a:rPr>
              <a:t> </a:t>
            </a:r>
            <a:r>
              <a:rPr sz="1500" spc="-85" dirty="0">
                <a:solidFill>
                  <a:srgbClr val="333333"/>
                </a:solidFill>
                <a:latin typeface="Roboto"/>
                <a:cs typeface="Roboto"/>
              </a:rPr>
              <a:t>using</a:t>
            </a:r>
            <a:r>
              <a:rPr sz="1500" spc="-15" dirty="0">
                <a:solidFill>
                  <a:srgbClr val="333333"/>
                </a:solidFill>
                <a:latin typeface="Roboto"/>
                <a:cs typeface="Roboto"/>
              </a:rPr>
              <a:t> </a:t>
            </a:r>
            <a:r>
              <a:rPr sz="1500" spc="-100" dirty="0">
                <a:solidFill>
                  <a:srgbClr val="333333"/>
                </a:solidFill>
                <a:latin typeface="Roboto"/>
                <a:cs typeface="Roboto"/>
              </a:rPr>
              <a:t>R24</a:t>
            </a:r>
            <a:r>
              <a:rPr sz="1500" spc="-15" dirty="0">
                <a:solidFill>
                  <a:srgbClr val="333333"/>
                </a:solidFill>
                <a:latin typeface="Roboto"/>
                <a:cs typeface="Roboto"/>
              </a:rPr>
              <a:t> </a:t>
            </a:r>
            <a:r>
              <a:rPr sz="1500" spc="-85" dirty="0">
                <a:solidFill>
                  <a:srgbClr val="333333"/>
                </a:solidFill>
                <a:latin typeface="Roboto"/>
                <a:cs typeface="Roboto"/>
              </a:rPr>
              <a:t>=</a:t>
            </a:r>
            <a:r>
              <a:rPr sz="1500" spc="-15" dirty="0">
                <a:solidFill>
                  <a:srgbClr val="333333"/>
                </a:solidFill>
                <a:latin typeface="Roboto"/>
                <a:cs typeface="Roboto"/>
              </a:rPr>
              <a:t> </a:t>
            </a:r>
            <a:r>
              <a:rPr sz="1500" spc="-100" dirty="0">
                <a:solidFill>
                  <a:srgbClr val="333333"/>
                </a:solidFill>
                <a:latin typeface="Roboto"/>
                <a:cs typeface="Roboto"/>
              </a:rPr>
              <a:t>60</a:t>
            </a:r>
            <a:r>
              <a:rPr sz="1500" spc="-15"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spc="-5" dirty="0">
                <a:solidFill>
                  <a:srgbClr val="333333"/>
                </a:solidFill>
                <a:latin typeface="Arial"/>
                <a:cs typeface="Arial"/>
              </a:rPr>
              <a:t> </a:t>
            </a:r>
            <a:r>
              <a:rPr sz="1500" spc="-100" dirty="0">
                <a:solidFill>
                  <a:srgbClr val="333333"/>
                </a:solidFill>
                <a:latin typeface="Roboto"/>
                <a:cs typeface="Roboto"/>
              </a:rPr>
              <a:t>and</a:t>
            </a:r>
            <a:r>
              <a:rPr sz="1500" spc="-15" dirty="0">
                <a:solidFill>
                  <a:srgbClr val="333333"/>
                </a:solidFill>
                <a:latin typeface="Roboto"/>
                <a:cs typeface="Roboto"/>
              </a:rPr>
              <a:t> </a:t>
            </a:r>
            <a:r>
              <a:rPr sz="1500" spc="-100" dirty="0">
                <a:solidFill>
                  <a:srgbClr val="333333"/>
                </a:solidFill>
                <a:latin typeface="Roboto"/>
                <a:cs typeface="Roboto"/>
              </a:rPr>
              <a:t>R23</a:t>
            </a:r>
            <a:r>
              <a:rPr sz="1500" spc="-15" dirty="0">
                <a:solidFill>
                  <a:srgbClr val="333333"/>
                </a:solidFill>
                <a:latin typeface="Roboto"/>
                <a:cs typeface="Roboto"/>
              </a:rPr>
              <a:t> </a:t>
            </a:r>
            <a:r>
              <a:rPr sz="1500" spc="-85" dirty="0">
                <a:solidFill>
                  <a:srgbClr val="333333"/>
                </a:solidFill>
                <a:latin typeface="Roboto"/>
                <a:cs typeface="Roboto"/>
              </a:rPr>
              <a:t>=</a:t>
            </a:r>
            <a:r>
              <a:rPr sz="1500" spc="-15" dirty="0">
                <a:solidFill>
                  <a:srgbClr val="333333"/>
                </a:solidFill>
                <a:latin typeface="Roboto"/>
                <a:cs typeface="Roboto"/>
              </a:rPr>
              <a:t> </a:t>
            </a:r>
            <a:r>
              <a:rPr sz="1500" spc="-100" dirty="0">
                <a:solidFill>
                  <a:srgbClr val="333333"/>
                </a:solidFill>
                <a:latin typeface="Roboto"/>
                <a:cs typeface="Roboto"/>
              </a:rPr>
              <a:t>1</a:t>
            </a:r>
            <a:r>
              <a:rPr sz="1500" spc="-15" dirty="0">
                <a:solidFill>
                  <a:srgbClr val="333333"/>
                </a:solidFill>
                <a:latin typeface="Roboto"/>
                <a:cs typeface="Roboto"/>
              </a:rPr>
              <a:t> </a:t>
            </a:r>
            <a:r>
              <a:rPr sz="1500" spc="-85" dirty="0">
                <a:solidFill>
                  <a:srgbClr val="333333"/>
                </a:solidFill>
                <a:latin typeface="Roboto"/>
                <a:cs typeface="Roboto"/>
              </a:rPr>
              <a:t>k</a:t>
            </a:r>
            <a:r>
              <a:rPr sz="1300" spc="-85" dirty="0">
                <a:solidFill>
                  <a:srgbClr val="333333"/>
                </a:solidFill>
                <a:latin typeface="Arial"/>
                <a:cs typeface="Arial"/>
              </a:rPr>
              <a:t>Ω</a:t>
            </a:r>
            <a:r>
              <a:rPr sz="1300" spc="-5" dirty="0">
                <a:solidFill>
                  <a:srgbClr val="333333"/>
                </a:solidFill>
                <a:latin typeface="Arial"/>
                <a:cs typeface="Arial"/>
              </a:rPr>
              <a:t> </a:t>
            </a:r>
            <a:r>
              <a:rPr sz="1500" spc="-85" dirty="0">
                <a:solidFill>
                  <a:srgbClr val="333333"/>
                </a:solidFill>
                <a:latin typeface="Roboto"/>
                <a:cs typeface="Roboto"/>
              </a:rPr>
              <a:t>to</a:t>
            </a:r>
            <a:r>
              <a:rPr sz="1500" spc="-15" dirty="0">
                <a:solidFill>
                  <a:srgbClr val="333333"/>
                </a:solidFill>
                <a:latin typeface="Roboto"/>
                <a:cs typeface="Roboto"/>
              </a:rPr>
              <a:t> </a:t>
            </a:r>
            <a:r>
              <a:rPr sz="1500" spc="-90" dirty="0">
                <a:solidFill>
                  <a:srgbClr val="333333"/>
                </a:solidFill>
                <a:latin typeface="Roboto"/>
                <a:cs typeface="Roboto"/>
              </a:rPr>
              <a:t>maximize</a:t>
            </a:r>
            <a:r>
              <a:rPr sz="1500" spc="-15" dirty="0">
                <a:solidFill>
                  <a:srgbClr val="333333"/>
                </a:solidFill>
                <a:latin typeface="Roboto"/>
                <a:cs typeface="Roboto"/>
              </a:rPr>
              <a:t> </a:t>
            </a:r>
            <a:r>
              <a:rPr sz="1500" spc="-110" dirty="0">
                <a:solidFill>
                  <a:srgbClr val="333333"/>
                </a:solidFill>
                <a:latin typeface="Roboto"/>
                <a:cs typeface="Roboto"/>
              </a:rPr>
              <a:t>ADC</a:t>
            </a:r>
            <a:r>
              <a:rPr sz="1500" spc="-15" dirty="0">
                <a:solidFill>
                  <a:srgbClr val="333333"/>
                </a:solidFill>
                <a:latin typeface="Roboto"/>
                <a:cs typeface="Roboto"/>
              </a:rPr>
              <a:t> </a:t>
            </a:r>
            <a:r>
              <a:rPr sz="1500" spc="-95" dirty="0">
                <a:solidFill>
                  <a:srgbClr val="333333"/>
                </a:solidFill>
                <a:latin typeface="Roboto"/>
                <a:cs typeface="Roboto"/>
              </a:rPr>
              <a:t>dynamic</a:t>
            </a:r>
            <a:r>
              <a:rPr sz="1500" spc="-15" dirty="0">
                <a:solidFill>
                  <a:srgbClr val="333333"/>
                </a:solidFill>
                <a:latin typeface="Roboto"/>
                <a:cs typeface="Roboto"/>
              </a:rPr>
              <a:t> </a:t>
            </a:r>
            <a:r>
              <a:rPr sz="1500" spc="-10" dirty="0">
                <a:solidFill>
                  <a:srgbClr val="333333"/>
                </a:solidFill>
                <a:latin typeface="Roboto"/>
                <a:cs typeface="Roboto"/>
              </a:rPr>
              <a:t>range</a:t>
            </a:r>
            <a:endParaRPr sz="1350" dirty="0">
              <a:latin typeface="Roboto"/>
              <a:cs typeface="Roboto"/>
            </a:endParaRPr>
          </a:p>
          <a:p>
            <a:pPr marL="297815" marR="560705" indent="-285750">
              <a:lnSpc>
                <a:spcPct val="116700"/>
              </a:lnSpc>
              <a:buClr>
                <a:srgbClr val="00205B"/>
              </a:buClr>
              <a:buSzPct val="113333"/>
              <a:buFont typeface="Arial"/>
              <a:buChar char="•"/>
              <a:tabLst>
                <a:tab pos="297815" algn="l"/>
              </a:tabLst>
            </a:pPr>
            <a:r>
              <a:rPr lang="de-DE" sz="1600" b="0" spc="-60" dirty="0">
                <a:solidFill>
                  <a:srgbClr val="00205B"/>
                </a:solidFill>
                <a:latin typeface="Roboto Medium"/>
                <a:cs typeface="Roboto Medium"/>
              </a:rPr>
              <a:t>Stage</a:t>
            </a:r>
            <a:r>
              <a:rPr lang="de-DE" sz="1600" b="0" spc="-10" dirty="0">
                <a:solidFill>
                  <a:srgbClr val="00205B"/>
                </a:solidFill>
                <a:latin typeface="Roboto Medium"/>
                <a:cs typeface="Roboto Medium"/>
              </a:rPr>
              <a:t> </a:t>
            </a:r>
            <a:r>
              <a:rPr lang="de-DE" sz="1600" spc="-35" dirty="0">
                <a:solidFill>
                  <a:srgbClr val="00205B"/>
                </a:solidFill>
                <a:latin typeface="Roboto Medium"/>
                <a:cs typeface="Roboto Medium"/>
              </a:rPr>
              <a:t>3:</a:t>
            </a:r>
            <a:r>
              <a:rPr lang="en-US" sz="1500" spc="-110" dirty="0">
                <a:solidFill>
                  <a:srgbClr val="333333"/>
                </a:solidFill>
                <a:latin typeface="Roboto"/>
                <a:cs typeface="Roboto"/>
              </a:rPr>
              <a:t>AC</a:t>
            </a:r>
            <a:r>
              <a:rPr lang="en-US" sz="1500" spc="-25" dirty="0">
                <a:solidFill>
                  <a:srgbClr val="333333"/>
                </a:solidFill>
                <a:latin typeface="Roboto"/>
                <a:cs typeface="Roboto"/>
              </a:rPr>
              <a:t> </a:t>
            </a:r>
            <a:r>
              <a:rPr lang="en-US" sz="1500" spc="-80" dirty="0">
                <a:solidFill>
                  <a:srgbClr val="333333"/>
                </a:solidFill>
                <a:latin typeface="Roboto"/>
                <a:cs typeface="Roboto"/>
              </a:rPr>
              <a:t>coupling</a:t>
            </a:r>
            <a:r>
              <a:rPr lang="en-US" sz="1500" spc="-20" dirty="0">
                <a:solidFill>
                  <a:srgbClr val="333333"/>
                </a:solidFill>
                <a:latin typeface="Roboto"/>
                <a:cs typeface="Roboto"/>
              </a:rPr>
              <a:t> </a:t>
            </a:r>
            <a:r>
              <a:rPr lang="en-US" sz="1500" spc="-70" dirty="0">
                <a:solidFill>
                  <a:srgbClr val="333333"/>
                </a:solidFill>
                <a:latin typeface="Roboto"/>
                <a:cs typeface="Roboto"/>
              </a:rPr>
              <a:t>with</a:t>
            </a:r>
            <a:r>
              <a:rPr lang="en-US" sz="1500" spc="-20" dirty="0">
                <a:solidFill>
                  <a:srgbClr val="333333"/>
                </a:solidFill>
                <a:latin typeface="Roboto"/>
                <a:cs typeface="Roboto"/>
              </a:rPr>
              <a:t> </a:t>
            </a:r>
            <a:r>
              <a:rPr lang="en-US" sz="1500" spc="-100" dirty="0">
                <a:solidFill>
                  <a:srgbClr val="333333"/>
                </a:solidFill>
                <a:latin typeface="Roboto"/>
                <a:cs typeface="Roboto"/>
              </a:rPr>
              <a:t>10</a:t>
            </a:r>
            <a:r>
              <a:rPr lang="en-US" sz="1500" spc="-25" dirty="0">
                <a:solidFill>
                  <a:srgbClr val="333333"/>
                </a:solidFill>
                <a:latin typeface="Roboto"/>
                <a:cs typeface="Roboto"/>
              </a:rPr>
              <a:t> </a:t>
            </a:r>
            <a:r>
              <a:rPr lang="en-US" sz="1500" spc="-95" dirty="0">
                <a:solidFill>
                  <a:srgbClr val="333333"/>
                </a:solidFill>
                <a:latin typeface="Roboto"/>
                <a:cs typeface="Roboto"/>
              </a:rPr>
              <a:t>µF</a:t>
            </a:r>
            <a:r>
              <a:rPr lang="en-US" sz="1500" spc="-20" dirty="0">
                <a:solidFill>
                  <a:srgbClr val="333333"/>
                </a:solidFill>
                <a:latin typeface="Roboto"/>
                <a:cs typeface="Roboto"/>
              </a:rPr>
              <a:t> </a:t>
            </a:r>
            <a:r>
              <a:rPr lang="en-US" sz="1500" spc="-80" dirty="0">
                <a:solidFill>
                  <a:srgbClr val="333333"/>
                </a:solidFill>
                <a:latin typeface="Roboto"/>
                <a:cs typeface="Roboto"/>
              </a:rPr>
              <a:t>capacitor</a:t>
            </a:r>
            <a:r>
              <a:rPr lang="en-US" sz="1500" spc="-25" dirty="0">
                <a:solidFill>
                  <a:srgbClr val="333333"/>
                </a:solidFill>
                <a:latin typeface="Roboto"/>
                <a:cs typeface="Roboto"/>
              </a:rPr>
              <a:t> </a:t>
            </a:r>
            <a:r>
              <a:rPr lang="en-US" sz="1500" spc="-100" dirty="0">
                <a:solidFill>
                  <a:srgbClr val="333333"/>
                </a:solidFill>
                <a:latin typeface="Roboto"/>
                <a:cs typeface="Roboto"/>
              </a:rPr>
              <a:t>and</a:t>
            </a:r>
            <a:r>
              <a:rPr lang="en-US" sz="1500" spc="-20" dirty="0">
                <a:solidFill>
                  <a:srgbClr val="333333"/>
                </a:solidFill>
                <a:latin typeface="Roboto"/>
                <a:cs typeface="Roboto"/>
              </a:rPr>
              <a:t> </a:t>
            </a:r>
            <a:r>
              <a:rPr lang="en-US" sz="1500" spc="-110" dirty="0">
                <a:solidFill>
                  <a:srgbClr val="333333"/>
                </a:solidFill>
                <a:latin typeface="Roboto"/>
                <a:cs typeface="Roboto"/>
              </a:rPr>
              <a:t>DC</a:t>
            </a:r>
            <a:r>
              <a:rPr lang="en-US" sz="1500" spc="-20" dirty="0">
                <a:solidFill>
                  <a:srgbClr val="333333"/>
                </a:solidFill>
                <a:latin typeface="Roboto"/>
                <a:cs typeface="Roboto"/>
              </a:rPr>
              <a:t> </a:t>
            </a:r>
            <a:r>
              <a:rPr lang="en-US" sz="1500" spc="-85" dirty="0">
                <a:solidFill>
                  <a:srgbClr val="333333"/>
                </a:solidFill>
                <a:latin typeface="Roboto"/>
                <a:cs typeface="Roboto"/>
              </a:rPr>
              <a:t>offset</a:t>
            </a:r>
            <a:r>
              <a:rPr lang="en-US" sz="1500" spc="-25" dirty="0">
                <a:solidFill>
                  <a:srgbClr val="333333"/>
                </a:solidFill>
                <a:latin typeface="Roboto"/>
                <a:cs typeface="Roboto"/>
              </a:rPr>
              <a:t> </a:t>
            </a:r>
            <a:r>
              <a:rPr lang="en-US" sz="1500" spc="-70" dirty="0">
                <a:solidFill>
                  <a:srgbClr val="333333"/>
                </a:solidFill>
                <a:latin typeface="Roboto"/>
                <a:cs typeface="Roboto"/>
              </a:rPr>
              <a:t>injection</a:t>
            </a:r>
            <a:r>
              <a:rPr lang="en-US" sz="1500" spc="-20" dirty="0">
                <a:solidFill>
                  <a:srgbClr val="333333"/>
                </a:solidFill>
                <a:latin typeface="Roboto"/>
                <a:cs typeface="Roboto"/>
              </a:rPr>
              <a:t> </a:t>
            </a:r>
            <a:r>
              <a:rPr lang="en-US" sz="1500" spc="-75" dirty="0">
                <a:solidFill>
                  <a:srgbClr val="333333"/>
                </a:solidFill>
                <a:latin typeface="Roboto"/>
                <a:cs typeface="Roboto"/>
              </a:rPr>
              <a:t>(1.65V)</a:t>
            </a:r>
            <a:r>
              <a:rPr lang="en-US" sz="1500" spc="-25" dirty="0">
                <a:solidFill>
                  <a:srgbClr val="333333"/>
                </a:solidFill>
                <a:latin typeface="Roboto"/>
                <a:cs typeface="Roboto"/>
              </a:rPr>
              <a:t> </a:t>
            </a:r>
            <a:r>
              <a:rPr lang="en-US" sz="1500" spc="-70" dirty="0">
                <a:solidFill>
                  <a:srgbClr val="333333"/>
                </a:solidFill>
                <a:latin typeface="Roboto"/>
                <a:cs typeface="Roboto"/>
              </a:rPr>
              <a:t>for</a:t>
            </a:r>
            <a:r>
              <a:rPr lang="en-US" sz="1500" spc="-20" dirty="0">
                <a:solidFill>
                  <a:srgbClr val="333333"/>
                </a:solidFill>
                <a:latin typeface="Roboto"/>
                <a:cs typeface="Roboto"/>
              </a:rPr>
              <a:t> </a:t>
            </a:r>
            <a:r>
              <a:rPr lang="en-US" sz="1500" spc="-110" dirty="0">
                <a:solidFill>
                  <a:srgbClr val="333333"/>
                </a:solidFill>
                <a:latin typeface="Roboto"/>
                <a:cs typeface="Roboto"/>
              </a:rPr>
              <a:t>ADC</a:t>
            </a:r>
            <a:r>
              <a:rPr lang="en-US" sz="1500" spc="-20" dirty="0">
                <a:solidFill>
                  <a:srgbClr val="333333"/>
                </a:solidFill>
                <a:latin typeface="Roboto"/>
                <a:cs typeface="Roboto"/>
              </a:rPr>
              <a:t> </a:t>
            </a:r>
            <a:r>
              <a:rPr lang="en-US" sz="1500" spc="-80" dirty="0">
                <a:solidFill>
                  <a:srgbClr val="333333"/>
                </a:solidFill>
                <a:latin typeface="Roboto"/>
                <a:cs typeface="Roboto"/>
              </a:rPr>
              <a:t>input</a:t>
            </a:r>
            <a:r>
              <a:rPr lang="en-US" sz="1500" spc="-25" dirty="0">
                <a:solidFill>
                  <a:srgbClr val="333333"/>
                </a:solidFill>
                <a:latin typeface="Roboto"/>
                <a:cs typeface="Roboto"/>
              </a:rPr>
              <a:t> </a:t>
            </a:r>
            <a:r>
              <a:rPr lang="en-US" sz="1500" spc="-10" dirty="0">
                <a:solidFill>
                  <a:srgbClr val="333333"/>
                </a:solidFill>
                <a:latin typeface="Roboto"/>
                <a:cs typeface="Roboto"/>
              </a:rPr>
              <a:t>range</a:t>
            </a:r>
            <a:endParaRPr lang="en-US" sz="1500" dirty="0">
              <a:latin typeface="Roboto"/>
              <a:cs typeface="Roboto"/>
            </a:endParaRPr>
          </a:p>
        </p:txBody>
      </p:sp>
      <p:sp>
        <p:nvSpPr>
          <p:cNvPr id="12" name="object 12"/>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4" name="Picture 13" descr="A black background with green text&#10;&#10;AI-generated content may be incorrect.">
            <a:extLst>
              <a:ext uri="{FF2B5EF4-FFF2-40B4-BE49-F238E27FC236}">
                <a16:creationId xmlns:a16="http://schemas.microsoft.com/office/drawing/2014/main" id="{C6BC97B9-C627-5DBD-28B8-3E85B4C45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15" name="Slide Number Placeholder 14">
            <a:extLst>
              <a:ext uri="{FF2B5EF4-FFF2-40B4-BE49-F238E27FC236}">
                <a16:creationId xmlns:a16="http://schemas.microsoft.com/office/drawing/2014/main" id="{5DFCB7A7-1F45-90A2-6DB3-769E4E643BE5}"/>
              </a:ext>
            </a:extLst>
          </p:cNvPr>
          <p:cNvSpPr>
            <a:spLocks noGrp="1"/>
          </p:cNvSpPr>
          <p:nvPr>
            <p:ph type="sldNum" sz="quarter" idx="7"/>
          </p:nvPr>
        </p:nvSpPr>
        <p:spPr/>
        <p:txBody>
          <a:bodyPr/>
          <a:lstStyle/>
          <a:p>
            <a:fld id="{B6F15528-21DE-4FAA-801E-634DDDAF4B2B}" type="slidenum">
              <a:rPr lang="fr-FR" smtClean="0"/>
              <a:t>8</a:t>
            </a:fld>
            <a:endParaRPr lang="fr-FR" dirty="0"/>
          </a:p>
        </p:txBody>
      </p:sp>
      <p:pic>
        <p:nvPicPr>
          <p:cNvPr id="7" name="Grafik 6" descr="Ein Bild, das Diagramm, Reihe, technische Zeichnung, Plan enthält.&#10;&#10;KI-generierte Inhalte können fehlerhaft sein.">
            <a:extLst>
              <a:ext uri="{FF2B5EF4-FFF2-40B4-BE49-F238E27FC236}">
                <a16:creationId xmlns:a16="http://schemas.microsoft.com/office/drawing/2014/main" id="{B066FD7F-7751-FE93-8F91-74A1AF5F6B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41194" y="2819437"/>
            <a:ext cx="1733868" cy="1356696"/>
          </a:xfrm>
          <a:prstGeom prst="rect">
            <a:avLst/>
          </a:prstGeom>
        </p:spPr>
      </p:pic>
      <p:pic>
        <p:nvPicPr>
          <p:cNvPr id="9" name="Grafik 8" descr="Ein Bild, das Diagramm, Reihe, technische Zeichnung, Plan enthält.&#10;&#10;KI-generierte Inhalte können fehlerhaft sein.">
            <a:extLst>
              <a:ext uri="{FF2B5EF4-FFF2-40B4-BE49-F238E27FC236}">
                <a16:creationId xmlns:a16="http://schemas.microsoft.com/office/drawing/2014/main" id="{649E1800-7627-04B7-304F-A62D55EE276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360599" y="2819437"/>
            <a:ext cx="2071831" cy="1217537"/>
          </a:xfrm>
          <a:prstGeom prst="rect">
            <a:avLst/>
          </a:prstGeom>
        </p:spPr>
      </p:pic>
      <p:pic>
        <p:nvPicPr>
          <p:cNvPr id="11" name="Grafik 10" descr="Ein Bild, das Diagramm, Reihe, technische Zeichnung, Plan enthält.&#10;&#10;KI-generierte Inhalte können fehlerhaft sein.">
            <a:extLst>
              <a:ext uri="{FF2B5EF4-FFF2-40B4-BE49-F238E27FC236}">
                <a16:creationId xmlns:a16="http://schemas.microsoft.com/office/drawing/2014/main" id="{E175C5C9-ED6E-FACF-B2FA-C4A2FEB033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92127" y="2680229"/>
            <a:ext cx="1360961" cy="1518548"/>
          </a:xfrm>
          <a:prstGeom prst="rect">
            <a:avLst/>
          </a:prstGeom>
        </p:spPr>
      </p:pic>
      <p:sp>
        <p:nvSpPr>
          <p:cNvPr id="17" name="Rechteck 16">
            <a:extLst>
              <a:ext uri="{FF2B5EF4-FFF2-40B4-BE49-F238E27FC236}">
                <a16:creationId xmlns:a16="http://schemas.microsoft.com/office/drawing/2014/main" id="{09261AC1-3336-1173-1A18-117BB61EC80E}"/>
              </a:ext>
            </a:extLst>
          </p:cNvPr>
          <p:cNvSpPr/>
          <p:nvPr/>
        </p:nvSpPr>
        <p:spPr>
          <a:xfrm>
            <a:off x="7332883" y="2335228"/>
            <a:ext cx="3335117" cy="4182982"/>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3</a:t>
            </a:r>
          </a:p>
        </p:txBody>
      </p:sp>
      <p:sp>
        <p:nvSpPr>
          <p:cNvPr id="13" name="Rechteck 12">
            <a:extLst>
              <a:ext uri="{FF2B5EF4-FFF2-40B4-BE49-F238E27FC236}">
                <a16:creationId xmlns:a16="http://schemas.microsoft.com/office/drawing/2014/main" id="{1ACA4DB8-5E7D-2744-1F20-0AD6BDCAEB6F}"/>
              </a:ext>
            </a:extLst>
          </p:cNvPr>
          <p:cNvSpPr/>
          <p:nvPr/>
        </p:nvSpPr>
        <p:spPr>
          <a:xfrm>
            <a:off x="679635" y="2335228"/>
            <a:ext cx="3056987" cy="4182982"/>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1</a:t>
            </a:r>
          </a:p>
        </p:txBody>
      </p:sp>
      <p:sp>
        <p:nvSpPr>
          <p:cNvPr id="16" name="Rechteck 15">
            <a:extLst>
              <a:ext uri="{FF2B5EF4-FFF2-40B4-BE49-F238E27FC236}">
                <a16:creationId xmlns:a16="http://schemas.microsoft.com/office/drawing/2014/main" id="{65238D0C-1134-1FEA-5D16-BA82B8A4512F}"/>
              </a:ext>
            </a:extLst>
          </p:cNvPr>
          <p:cNvSpPr/>
          <p:nvPr/>
        </p:nvSpPr>
        <p:spPr>
          <a:xfrm>
            <a:off x="3815645" y="2335228"/>
            <a:ext cx="3386242" cy="4182982"/>
          </a:xfrm>
          <a:prstGeom prst="rect">
            <a:avLst/>
          </a:prstGeom>
          <a:noFill/>
          <a:ln>
            <a:solidFill>
              <a:schemeClr val="tx2"/>
            </a:solidFill>
            <a:prstDash val="dash"/>
          </a:ln>
        </p:spPr>
        <p:style>
          <a:lnRef idx="2">
            <a:schemeClr val="accent6"/>
          </a:lnRef>
          <a:fillRef idx="1">
            <a:schemeClr val="lt1"/>
          </a:fillRef>
          <a:effectRef idx="0">
            <a:schemeClr val="accent6"/>
          </a:effectRef>
          <a:fontRef idx="minor">
            <a:schemeClr val="dk1"/>
          </a:fontRef>
        </p:style>
        <p:txBody>
          <a:bodyPr rtlCol="0" anchor="t"/>
          <a:lstStyle/>
          <a:p>
            <a:pPr algn="ctr"/>
            <a:r>
              <a:rPr lang="de-DE" dirty="0">
                <a:solidFill>
                  <a:schemeClr val="tx2"/>
                </a:solidFill>
              </a:rPr>
              <a:t>Stage 2</a:t>
            </a:r>
          </a:p>
        </p:txBody>
      </p:sp>
      <p:sp>
        <p:nvSpPr>
          <p:cNvPr id="18" name="Textfeld 17">
            <a:extLst>
              <a:ext uri="{FF2B5EF4-FFF2-40B4-BE49-F238E27FC236}">
                <a16:creationId xmlns:a16="http://schemas.microsoft.com/office/drawing/2014/main" id="{6CA34377-369E-03E5-EDDA-FF73DCC94D2B}"/>
              </a:ext>
            </a:extLst>
          </p:cNvPr>
          <p:cNvSpPr txBox="1"/>
          <p:nvPr/>
        </p:nvSpPr>
        <p:spPr>
          <a:xfrm>
            <a:off x="609600" y="6534785"/>
            <a:ext cx="1752600" cy="246221"/>
          </a:xfrm>
          <a:prstGeom prst="rect">
            <a:avLst/>
          </a:prstGeom>
          <a:noFill/>
        </p:spPr>
        <p:txBody>
          <a:bodyPr wrap="square">
            <a:spAutoFit/>
          </a:bodyPr>
          <a:lstStyle/>
          <a:p>
            <a:r>
              <a:rPr lang="de-DE" sz="1000" dirty="0"/>
              <a:t>Figure 6: </a:t>
            </a:r>
            <a:r>
              <a:rPr lang="de-DE" sz="1000" dirty="0" err="1"/>
              <a:t>Current</a:t>
            </a:r>
            <a:r>
              <a:rPr lang="de-DE" sz="1000" dirty="0"/>
              <a:t> </a:t>
            </a:r>
            <a:r>
              <a:rPr lang="de-DE" sz="1000" dirty="0" err="1"/>
              <a:t>stage</a:t>
            </a:r>
            <a:r>
              <a:rPr lang="de-DE" sz="1000" dirty="0"/>
              <a:t> 1</a:t>
            </a:r>
          </a:p>
        </p:txBody>
      </p:sp>
      <p:sp>
        <p:nvSpPr>
          <p:cNvPr id="19" name="Textfeld 18">
            <a:extLst>
              <a:ext uri="{FF2B5EF4-FFF2-40B4-BE49-F238E27FC236}">
                <a16:creationId xmlns:a16="http://schemas.microsoft.com/office/drawing/2014/main" id="{72A78272-5937-FBB3-F2B6-E2D8708CCFDE}"/>
              </a:ext>
            </a:extLst>
          </p:cNvPr>
          <p:cNvSpPr txBox="1"/>
          <p:nvPr/>
        </p:nvSpPr>
        <p:spPr>
          <a:xfrm>
            <a:off x="3736622" y="6518210"/>
            <a:ext cx="1902178" cy="246221"/>
          </a:xfrm>
          <a:prstGeom prst="rect">
            <a:avLst/>
          </a:prstGeom>
          <a:noFill/>
        </p:spPr>
        <p:txBody>
          <a:bodyPr wrap="square">
            <a:spAutoFit/>
          </a:bodyPr>
          <a:lstStyle/>
          <a:p>
            <a:r>
              <a:rPr lang="de-DE" sz="1000" dirty="0"/>
              <a:t>Figure 7: </a:t>
            </a:r>
            <a:r>
              <a:rPr lang="de-DE" sz="1000" dirty="0" err="1"/>
              <a:t>Current</a:t>
            </a:r>
            <a:r>
              <a:rPr lang="de-DE" sz="1000" dirty="0"/>
              <a:t> </a:t>
            </a:r>
            <a:r>
              <a:rPr lang="de-DE" sz="1000" dirty="0" err="1"/>
              <a:t>stage</a:t>
            </a:r>
            <a:r>
              <a:rPr lang="de-DE" sz="1000" dirty="0"/>
              <a:t> 2</a:t>
            </a:r>
          </a:p>
        </p:txBody>
      </p:sp>
      <p:sp>
        <p:nvSpPr>
          <p:cNvPr id="20" name="Textfeld 19">
            <a:extLst>
              <a:ext uri="{FF2B5EF4-FFF2-40B4-BE49-F238E27FC236}">
                <a16:creationId xmlns:a16="http://schemas.microsoft.com/office/drawing/2014/main" id="{F37D391B-1077-79D0-AEBA-064B3D9C6CB7}"/>
              </a:ext>
            </a:extLst>
          </p:cNvPr>
          <p:cNvSpPr txBox="1"/>
          <p:nvPr/>
        </p:nvSpPr>
        <p:spPr>
          <a:xfrm>
            <a:off x="7250318" y="6518210"/>
            <a:ext cx="1817482" cy="246221"/>
          </a:xfrm>
          <a:prstGeom prst="rect">
            <a:avLst/>
          </a:prstGeom>
          <a:noFill/>
        </p:spPr>
        <p:txBody>
          <a:bodyPr wrap="square">
            <a:spAutoFit/>
          </a:bodyPr>
          <a:lstStyle/>
          <a:p>
            <a:r>
              <a:rPr lang="de-DE" sz="1000" dirty="0"/>
              <a:t>Figure 8: </a:t>
            </a:r>
            <a:r>
              <a:rPr lang="de-DE" sz="1000" dirty="0" err="1"/>
              <a:t>Current</a:t>
            </a:r>
            <a:r>
              <a:rPr lang="de-DE" sz="1000" dirty="0"/>
              <a:t> </a:t>
            </a:r>
            <a:r>
              <a:rPr lang="de-DE" sz="1000" dirty="0" err="1"/>
              <a:t>stage</a:t>
            </a:r>
            <a:r>
              <a:rPr lang="de-DE" sz="1000" dirty="0"/>
              <a:t> 3</a:t>
            </a:r>
          </a:p>
        </p:txBody>
      </p:sp>
      <p:pic>
        <p:nvPicPr>
          <p:cNvPr id="6" name="Picture 5">
            <a:extLst>
              <a:ext uri="{FF2B5EF4-FFF2-40B4-BE49-F238E27FC236}">
                <a16:creationId xmlns:a16="http://schemas.microsoft.com/office/drawing/2014/main" id="{6240633F-14CD-A542-B06C-3B558EAB2E94}"/>
              </a:ext>
            </a:extLst>
          </p:cNvPr>
          <p:cNvPicPr>
            <a:picLocks noChangeAspect="1"/>
          </p:cNvPicPr>
          <p:nvPr/>
        </p:nvPicPr>
        <p:blipFill>
          <a:blip r:embed="rId7"/>
          <a:stretch>
            <a:fillRect/>
          </a:stretch>
        </p:blipFill>
        <p:spPr>
          <a:xfrm>
            <a:off x="990600" y="4770785"/>
            <a:ext cx="2362111" cy="1138238"/>
          </a:xfrm>
          <a:prstGeom prst="rect">
            <a:avLst/>
          </a:prstGeom>
        </p:spPr>
      </p:pic>
      <p:pic>
        <p:nvPicPr>
          <p:cNvPr id="8" name="Picture 7">
            <a:extLst>
              <a:ext uri="{FF2B5EF4-FFF2-40B4-BE49-F238E27FC236}">
                <a16:creationId xmlns:a16="http://schemas.microsoft.com/office/drawing/2014/main" id="{724548AF-5A96-5E28-05E9-3C0138419374}"/>
              </a:ext>
            </a:extLst>
          </p:cNvPr>
          <p:cNvPicPr>
            <a:picLocks noChangeAspect="1"/>
          </p:cNvPicPr>
          <p:nvPr/>
        </p:nvPicPr>
        <p:blipFill>
          <a:blip r:embed="rId8"/>
          <a:stretch>
            <a:fillRect/>
          </a:stretch>
        </p:blipFill>
        <p:spPr>
          <a:xfrm>
            <a:off x="3903567" y="4426719"/>
            <a:ext cx="3210397" cy="1287577"/>
          </a:xfrm>
          <a:prstGeom prst="rect">
            <a:avLst/>
          </a:prstGeom>
        </p:spPr>
      </p:pic>
      <p:pic>
        <p:nvPicPr>
          <p:cNvPr id="10" name="Picture 9">
            <a:extLst>
              <a:ext uri="{FF2B5EF4-FFF2-40B4-BE49-F238E27FC236}">
                <a16:creationId xmlns:a16="http://schemas.microsoft.com/office/drawing/2014/main" id="{3349E094-3D15-EA5C-0298-E30974135285}"/>
              </a:ext>
            </a:extLst>
          </p:cNvPr>
          <p:cNvPicPr>
            <a:picLocks noChangeAspect="1"/>
          </p:cNvPicPr>
          <p:nvPr/>
        </p:nvPicPr>
        <p:blipFill>
          <a:blip r:embed="rId9"/>
          <a:stretch>
            <a:fillRect/>
          </a:stretch>
        </p:blipFill>
        <p:spPr>
          <a:xfrm>
            <a:off x="8409672" y="4244114"/>
            <a:ext cx="1225916" cy="20461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000" spc="-150" dirty="0"/>
              <a:t>Bandwidth</a:t>
            </a:r>
            <a:endParaRPr sz="3000" dirty="0"/>
          </a:p>
        </p:txBody>
      </p:sp>
      <mc:AlternateContent xmlns:mc="http://schemas.openxmlformats.org/markup-compatibility/2006" xmlns:a14="http://schemas.microsoft.com/office/drawing/2010/main">
        <mc:Choice Requires="a14">
          <p:sp>
            <p:nvSpPr>
              <p:cNvPr id="11" name="object 11"/>
              <p:cNvSpPr txBox="1"/>
              <p:nvPr/>
            </p:nvSpPr>
            <p:spPr>
              <a:xfrm>
                <a:off x="558800" y="2342331"/>
                <a:ext cx="4961255" cy="2171748"/>
              </a:xfrm>
              <a:prstGeom prst="rect">
                <a:avLst/>
              </a:prstGeom>
            </p:spPr>
            <p:txBody>
              <a:bodyPr vert="horz" wrap="square" lIns="0" tIns="12700" rIns="0" bIns="0" rtlCol="0">
                <a:spAutoFit/>
              </a:bodyPr>
              <a:lstStyle/>
              <a:p>
                <a:pPr marL="297815" marR="5080" indent="-285750">
                  <a:lnSpc>
                    <a:spcPct val="116700"/>
                  </a:lnSpc>
                  <a:spcBef>
                    <a:spcPts val="100"/>
                  </a:spcBef>
                  <a:buClr>
                    <a:srgbClr val="00205B"/>
                  </a:buClr>
                  <a:buSzPct val="113333"/>
                  <a:buFont typeface="Arial"/>
                  <a:buChar char="•"/>
                  <a:tabLst>
                    <a:tab pos="297815" algn="l"/>
                  </a:tabLst>
                </a:pPr>
                <a:r>
                  <a:rPr lang="de-DE" sz="1500" spc="-80" dirty="0">
                    <a:solidFill>
                      <a:srgbClr val="333333"/>
                    </a:solidFill>
                    <a:latin typeface="Roboto"/>
                    <a:cs typeface="Roboto"/>
                  </a:rPr>
                  <a:t>To </a:t>
                </a:r>
                <a:r>
                  <a:rPr lang="de-DE" sz="1500" spc="-80" dirty="0" err="1">
                    <a:solidFill>
                      <a:srgbClr val="333333"/>
                    </a:solidFill>
                    <a:latin typeface="Roboto"/>
                    <a:cs typeface="Roboto"/>
                  </a:rPr>
                  <a:t>determine</a:t>
                </a:r>
                <a:r>
                  <a:rPr lang="de-DE" sz="1500" spc="-80" dirty="0">
                    <a:solidFill>
                      <a:srgbClr val="333333"/>
                    </a:solidFill>
                    <a:latin typeface="Roboto"/>
                    <a:cs typeface="Roboto"/>
                  </a:rPr>
                  <a:t> </a:t>
                </a:r>
                <a:r>
                  <a:rPr lang="de-DE" sz="1500" spc="-80" dirty="0" err="1">
                    <a:solidFill>
                      <a:srgbClr val="333333"/>
                    </a:solidFill>
                    <a:latin typeface="Roboto"/>
                    <a:cs typeface="Roboto"/>
                  </a:rPr>
                  <a:t>bandwidth</a:t>
                </a:r>
                <a:r>
                  <a:rPr lang="de-DE" sz="1500" spc="-80" dirty="0">
                    <a:solidFill>
                      <a:srgbClr val="333333"/>
                    </a:solidFill>
                    <a:latin typeface="Roboto"/>
                    <a:cs typeface="Roboto"/>
                  </a:rPr>
                  <a:t>: </a:t>
                </a:r>
                <a:r>
                  <a:rPr lang="de-DE" sz="1500" spc="-80" dirty="0" err="1">
                    <a:solidFill>
                      <a:srgbClr val="333333"/>
                    </a:solidFill>
                    <a:latin typeface="Roboto"/>
                    <a:cs typeface="Roboto"/>
                  </a:rPr>
                  <a:t>simulate</a:t>
                </a:r>
                <a:r>
                  <a:rPr lang="de-DE" sz="1500" spc="-80" dirty="0">
                    <a:solidFill>
                      <a:srgbClr val="333333"/>
                    </a:solidFill>
                    <a:latin typeface="Roboto"/>
                    <a:cs typeface="Roboto"/>
                  </a:rPr>
                  <a:t> </a:t>
                </a:r>
                <a:r>
                  <a:rPr lang="de-DE" sz="1500" spc="-80" dirty="0" err="1">
                    <a:solidFill>
                      <a:srgbClr val="333333"/>
                    </a:solidFill>
                    <a:latin typeface="Roboto"/>
                    <a:cs typeface="Roboto"/>
                  </a:rPr>
                  <a:t>how</a:t>
                </a:r>
                <a:r>
                  <a:rPr lang="de-DE" sz="1500" spc="-80" dirty="0">
                    <a:solidFill>
                      <a:srgbClr val="333333"/>
                    </a:solidFill>
                    <a:latin typeface="Roboto"/>
                    <a:cs typeface="Roboto"/>
                  </a:rPr>
                  <a:t> </a:t>
                </a:r>
                <a:r>
                  <a:rPr lang="de-DE" sz="1500" spc="-80" dirty="0" err="1">
                    <a:solidFill>
                      <a:srgbClr val="333333"/>
                    </a:solidFill>
                    <a:latin typeface="Roboto"/>
                    <a:cs typeface="Roboto"/>
                  </a:rPr>
                  <a:t>accurate</a:t>
                </a:r>
                <a:r>
                  <a:rPr lang="de-DE" sz="1500" spc="-80" dirty="0">
                    <a:solidFill>
                      <a:srgbClr val="333333"/>
                    </a:solidFill>
                    <a:latin typeface="Roboto"/>
                    <a:cs typeface="Roboto"/>
                  </a:rPr>
                  <a:t> </a:t>
                </a:r>
                <a:r>
                  <a:rPr lang="de-DE" sz="1500" spc="-80" dirty="0" err="1">
                    <a:solidFill>
                      <a:srgbClr val="333333"/>
                    </a:solidFill>
                    <a:latin typeface="Roboto"/>
                    <a:cs typeface="Roboto"/>
                  </a:rPr>
                  <a:t>the</a:t>
                </a:r>
                <a:r>
                  <a:rPr lang="de-DE" sz="1500" spc="-80" dirty="0">
                    <a:solidFill>
                      <a:srgbClr val="333333"/>
                    </a:solidFill>
                    <a:latin typeface="Roboto"/>
                    <a:cs typeface="Roboto"/>
                  </a:rPr>
                  <a:t> </a:t>
                </a:r>
                <a:r>
                  <a:rPr lang="de-DE" sz="1500" spc="-80" dirty="0" err="1">
                    <a:solidFill>
                      <a:srgbClr val="333333"/>
                    </a:solidFill>
                    <a:latin typeface="Roboto"/>
                    <a:cs typeface="Roboto"/>
                  </a:rPr>
                  <a:t>measurment</a:t>
                </a:r>
                <a:r>
                  <a:rPr lang="de-DE" sz="1500" spc="-80" dirty="0">
                    <a:solidFill>
                      <a:srgbClr val="333333"/>
                    </a:solidFill>
                    <a:latin typeface="Roboto"/>
                    <a:cs typeface="Roboto"/>
                  </a:rPr>
                  <a:t> </a:t>
                </a:r>
                <a:r>
                  <a:rPr lang="de-DE" sz="1500" spc="-80" dirty="0" err="1">
                    <a:solidFill>
                      <a:srgbClr val="333333"/>
                    </a:solidFill>
                    <a:latin typeface="Roboto"/>
                    <a:cs typeface="Roboto"/>
                  </a:rPr>
                  <a:t>of</a:t>
                </a:r>
                <a:r>
                  <a:rPr lang="de-DE" sz="1500" spc="-80" dirty="0">
                    <a:solidFill>
                      <a:srgbClr val="333333"/>
                    </a:solidFill>
                    <a:latin typeface="Roboto"/>
                    <a:cs typeface="Roboto"/>
                  </a:rPr>
                  <a:t> </a:t>
                </a:r>
                <a:r>
                  <a:rPr lang="de-DE" sz="1500" spc="-80" dirty="0" err="1">
                    <a:solidFill>
                      <a:srgbClr val="333333"/>
                    </a:solidFill>
                    <a:latin typeface="Roboto"/>
                    <a:cs typeface="Roboto"/>
                  </a:rPr>
                  <a:t>battery</a:t>
                </a:r>
                <a:r>
                  <a:rPr lang="de-DE" sz="1500" spc="-80" dirty="0">
                    <a:solidFill>
                      <a:srgbClr val="333333"/>
                    </a:solidFill>
                    <a:latin typeface="Roboto"/>
                    <a:cs typeface="Roboto"/>
                  </a:rPr>
                  <a:t> </a:t>
                </a:r>
                <a:r>
                  <a:rPr lang="de-DE" sz="1500" spc="-80" dirty="0" err="1">
                    <a:solidFill>
                      <a:srgbClr val="333333"/>
                    </a:solidFill>
                    <a:latin typeface="Roboto"/>
                    <a:cs typeface="Roboto"/>
                  </a:rPr>
                  <a:t>impedence</a:t>
                </a:r>
                <a:r>
                  <a:rPr lang="de-DE" sz="1500" spc="-80" dirty="0">
                    <a:solidFill>
                      <a:srgbClr val="333333"/>
                    </a:solidFill>
                    <a:latin typeface="Roboto"/>
                    <a:cs typeface="Roboto"/>
                  </a:rPr>
                  <a:t> </a:t>
                </a:r>
                <a:r>
                  <a:rPr lang="de-DE" sz="1500" spc="-80" dirty="0" err="1">
                    <a:solidFill>
                      <a:srgbClr val="333333"/>
                    </a:solidFill>
                    <a:latin typeface="Roboto"/>
                    <a:cs typeface="Roboto"/>
                  </a:rPr>
                  <a:t>is</a:t>
                </a:r>
                <a:endParaRPr lang="de-DE" sz="1500" spc="-80" dirty="0">
                  <a:solidFill>
                    <a:srgbClr val="333333"/>
                  </a:solidFill>
                  <a:latin typeface="Roboto"/>
                  <a:cs typeface="Roboto"/>
                </a:endParaRPr>
              </a:p>
              <a:p>
                <a:pPr marL="297815" marR="5080" indent="-285750">
                  <a:lnSpc>
                    <a:spcPct val="116700"/>
                  </a:lnSpc>
                  <a:spcBef>
                    <a:spcPts val="100"/>
                  </a:spcBef>
                  <a:buClr>
                    <a:srgbClr val="00205B"/>
                  </a:buClr>
                  <a:buSzPct val="113333"/>
                  <a:buFont typeface="Arial"/>
                  <a:buChar char="•"/>
                  <a:tabLst>
                    <a:tab pos="297815" algn="l"/>
                  </a:tabLst>
                </a:pPr>
                <a:r>
                  <a:rPr lang="de-DE" sz="1500" spc="-80" dirty="0" err="1">
                    <a:solidFill>
                      <a:srgbClr val="333333"/>
                    </a:solidFill>
                    <a:latin typeface="Roboto"/>
                    <a:cs typeface="Roboto"/>
                  </a:rPr>
                  <a:t>Allowed</a:t>
                </a:r>
                <a:r>
                  <a:rPr lang="de-DE" sz="1500" spc="-80" dirty="0">
                    <a:solidFill>
                      <a:srgbClr val="333333"/>
                    </a:solidFill>
                    <a:latin typeface="Roboto"/>
                    <a:cs typeface="Roboto"/>
                  </a:rPr>
                  <a:t> </a:t>
                </a:r>
                <a:r>
                  <a:rPr lang="de-DE" sz="1500" spc="-80" dirty="0" err="1">
                    <a:solidFill>
                      <a:srgbClr val="333333"/>
                    </a:solidFill>
                    <a:latin typeface="Roboto"/>
                    <a:cs typeface="Roboto"/>
                  </a:rPr>
                  <a:t>error</a:t>
                </a:r>
                <a:r>
                  <a:rPr lang="de-DE" sz="1500" spc="-80" dirty="0">
                    <a:solidFill>
                      <a:srgbClr val="333333"/>
                    </a:solidFill>
                    <a:latin typeface="Roboto"/>
                    <a:cs typeface="Roboto"/>
                  </a:rPr>
                  <a:t> </a:t>
                </a:r>
                <a:r>
                  <a:rPr lang="de-DE" sz="1500" spc="-80" dirty="0" err="1">
                    <a:solidFill>
                      <a:srgbClr val="333333"/>
                    </a:solidFill>
                    <a:latin typeface="Roboto"/>
                    <a:cs typeface="Roboto"/>
                  </a:rPr>
                  <a:t>margin</a:t>
                </a:r>
                <a:r>
                  <a:rPr lang="de-DE" sz="1500" spc="-80" dirty="0">
                    <a:solidFill>
                      <a:srgbClr val="333333"/>
                    </a:solidFill>
                    <a:latin typeface="Roboto"/>
                    <a:cs typeface="Roboto"/>
                  </a:rPr>
                  <a:t> </a:t>
                </a:r>
                <a:r>
                  <a:rPr lang="de-DE" sz="1500" spc="-80" dirty="0" err="1">
                    <a:solidFill>
                      <a:srgbClr val="333333"/>
                    </a:solidFill>
                    <a:latin typeface="Roboto"/>
                    <a:cs typeface="Roboto"/>
                  </a:rPr>
                  <a:t>of</a:t>
                </a:r>
                <a:r>
                  <a:rPr lang="de-DE" sz="1500" spc="-80" dirty="0">
                    <a:solidFill>
                      <a:srgbClr val="333333"/>
                    </a:solidFill>
                    <a:latin typeface="Roboto"/>
                    <a:cs typeface="Roboto"/>
                  </a:rPr>
                  <a:t> 1% </a:t>
                </a:r>
                <a:r>
                  <a:rPr lang="de-DE" sz="1500" spc="-80" dirty="0" err="1">
                    <a:solidFill>
                      <a:srgbClr val="333333"/>
                    </a:solidFill>
                    <a:latin typeface="Roboto"/>
                    <a:cs typeface="Roboto"/>
                  </a:rPr>
                  <a:t>for</a:t>
                </a:r>
                <a:r>
                  <a:rPr lang="de-DE" sz="1500" spc="-80" dirty="0">
                    <a:solidFill>
                      <a:srgbClr val="333333"/>
                    </a:solidFill>
                    <a:latin typeface="Roboto"/>
                    <a:cs typeface="Roboto"/>
                  </a:rPr>
                  <a:t> </a:t>
                </a:r>
                <a:r>
                  <a:rPr lang="de-DE" sz="1500" spc="-80" dirty="0" err="1">
                    <a:solidFill>
                      <a:srgbClr val="333333"/>
                    </a:solidFill>
                    <a:latin typeface="Roboto"/>
                    <a:cs typeface="Roboto"/>
                  </a:rPr>
                  <a:t>both</a:t>
                </a:r>
                <a:r>
                  <a:rPr lang="de-DE" sz="1500" spc="-80" dirty="0">
                    <a:solidFill>
                      <a:srgbClr val="333333"/>
                    </a:solidFill>
                    <a:latin typeface="Roboto"/>
                    <a:cs typeface="Roboto"/>
                  </a:rPr>
                  <a:t> </a:t>
                </a:r>
                <a:r>
                  <a:rPr lang="de-DE" sz="1500" spc="-80" dirty="0" err="1">
                    <a:solidFill>
                      <a:srgbClr val="333333"/>
                    </a:solidFill>
                    <a:latin typeface="Roboto"/>
                    <a:cs typeface="Roboto"/>
                  </a:rPr>
                  <a:t>phase</a:t>
                </a:r>
                <a:r>
                  <a:rPr lang="de-DE" sz="1500" spc="-80" dirty="0">
                    <a:solidFill>
                      <a:srgbClr val="333333"/>
                    </a:solidFill>
                    <a:latin typeface="Roboto"/>
                    <a:cs typeface="Roboto"/>
                  </a:rPr>
                  <a:t> and </a:t>
                </a:r>
                <a:r>
                  <a:rPr lang="de-DE" sz="1500" spc="-80" dirty="0" err="1">
                    <a:solidFill>
                      <a:srgbClr val="333333"/>
                    </a:solidFill>
                    <a:latin typeface="Roboto"/>
                    <a:cs typeface="Roboto"/>
                  </a:rPr>
                  <a:t>magnitude</a:t>
                </a:r>
                <a:endParaRPr lang="de-DE" sz="1500" spc="-80" dirty="0">
                  <a:solidFill>
                    <a:srgbClr val="333333"/>
                  </a:solidFill>
                  <a:latin typeface="Roboto"/>
                  <a:cs typeface="Roboto"/>
                </a:endParaRPr>
              </a:p>
              <a:p>
                <a:pPr marL="297815" marR="5080" indent="-285750">
                  <a:lnSpc>
                    <a:spcPct val="116700"/>
                  </a:lnSpc>
                  <a:spcBef>
                    <a:spcPts val="100"/>
                  </a:spcBef>
                  <a:buClr>
                    <a:srgbClr val="00205B"/>
                  </a:buClr>
                  <a:buSzPct val="113333"/>
                  <a:buFont typeface="Arial"/>
                  <a:buChar char="•"/>
                  <a:tabLst>
                    <a:tab pos="297815" algn="l"/>
                  </a:tabLst>
                </a:pPr>
                <a:r>
                  <a:rPr lang="de-DE" sz="1500" spc="-80" dirty="0" err="1">
                    <a:solidFill>
                      <a:srgbClr val="333333"/>
                    </a:solidFill>
                    <a:latin typeface="Roboto"/>
                    <a:cs typeface="Roboto"/>
                  </a:rPr>
                  <a:t>Calculate</a:t>
                </a:r>
                <a:r>
                  <a:rPr lang="de-DE" sz="1500" spc="-80" dirty="0">
                    <a:solidFill>
                      <a:srgbClr val="333333"/>
                    </a:solidFill>
                    <a:latin typeface="Roboto"/>
                    <a:cs typeface="Roboto"/>
                  </a:rPr>
                  <a:t> </a:t>
                </a:r>
                <a:r>
                  <a:rPr lang="de-DE" sz="1500" spc="-80" dirty="0" err="1">
                    <a:solidFill>
                      <a:srgbClr val="333333"/>
                    </a:solidFill>
                    <a:latin typeface="Roboto"/>
                    <a:cs typeface="Roboto"/>
                  </a:rPr>
                  <a:t>impedence</a:t>
                </a:r>
                <a:r>
                  <a:rPr lang="de-DE" sz="1500" spc="-80" dirty="0">
                    <a:solidFill>
                      <a:srgbClr val="333333"/>
                    </a:solidFill>
                    <a:latin typeface="Roboto"/>
                    <a:cs typeface="Roboto"/>
                  </a:rPr>
                  <a:t> </a:t>
                </a:r>
                <a:r>
                  <a:rPr lang="de-DE" sz="1500" spc="-80" dirty="0" err="1">
                    <a:solidFill>
                      <a:srgbClr val="333333"/>
                    </a:solidFill>
                    <a:latin typeface="Roboto"/>
                    <a:cs typeface="Roboto"/>
                  </a:rPr>
                  <a:t>with</a:t>
                </a:r>
                <a:r>
                  <a:rPr lang="de-DE" sz="1500" spc="-80" dirty="0">
                    <a:solidFill>
                      <a:srgbClr val="333333"/>
                    </a:solidFill>
                    <a:latin typeface="Roboto"/>
                    <a:cs typeface="Roboto"/>
                  </a:rPr>
                  <a:t>  </a:t>
                </a:r>
                <a14:m>
                  <m:oMath xmlns:m="http://schemas.openxmlformats.org/officeDocument/2006/math">
                    <m:r>
                      <a:rPr lang="en-AU" sz="1800" i="1">
                        <a:latin typeface="Cambria Math" panose="02040503050406030204" pitchFamily="18" charset="0"/>
                      </a:rPr>
                      <m:t>𝑅</m:t>
                    </m:r>
                    <m:r>
                      <a:rPr lang="en-AU" sz="1800">
                        <a:latin typeface="Cambria Math" panose="02040503050406030204" pitchFamily="18" charset="0"/>
                      </a:rPr>
                      <m:t>=</m:t>
                    </m:r>
                    <m:f>
                      <m:fPr>
                        <m:ctrlPr>
                          <a:rPr lang="de-DE" sz="1800" i="1">
                            <a:latin typeface="Cambria Math" panose="02040503050406030204" pitchFamily="18" charset="0"/>
                          </a:rPr>
                        </m:ctrlPr>
                      </m:fPr>
                      <m:num>
                        <m:sSub>
                          <m:sSubPr>
                            <m:ctrlPr>
                              <a:rPr lang="de-DE" sz="1800" i="1">
                                <a:latin typeface="Cambria Math" panose="02040503050406030204" pitchFamily="18" charset="0"/>
                              </a:rPr>
                            </m:ctrlPr>
                          </m:sSubPr>
                          <m:e>
                            <m:r>
                              <a:rPr lang="en-AU" sz="1800" i="1">
                                <a:latin typeface="Cambria Math" panose="02040503050406030204" pitchFamily="18" charset="0"/>
                              </a:rPr>
                              <m:t>𝑉</m:t>
                            </m:r>
                          </m:e>
                          <m:sub>
                            <m:r>
                              <a:rPr lang="en-AU" sz="1800" i="1">
                                <a:latin typeface="Cambria Math" panose="02040503050406030204" pitchFamily="18" charset="0"/>
                              </a:rPr>
                              <m:t>𝑏𝑎𝑡</m:t>
                            </m:r>
                          </m:sub>
                        </m:sSub>
                      </m:num>
                      <m:den>
                        <m:sSub>
                          <m:sSubPr>
                            <m:ctrlPr>
                              <a:rPr lang="de-DE" sz="1800" i="1">
                                <a:latin typeface="Cambria Math" panose="02040503050406030204" pitchFamily="18" charset="0"/>
                              </a:rPr>
                            </m:ctrlPr>
                          </m:sSubPr>
                          <m:e>
                            <m:r>
                              <a:rPr lang="en-AU" sz="1800" i="1">
                                <a:latin typeface="Cambria Math" panose="02040503050406030204" pitchFamily="18" charset="0"/>
                              </a:rPr>
                              <m:t>𝑉</m:t>
                            </m:r>
                          </m:e>
                          <m:sub>
                            <m:r>
                              <a:rPr lang="en-AU" sz="1800" i="1">
                                <a:latin typeface="Cambria Math" panose="02040503050406030204" pitchFamily="18" charset="0"/>
                              </a:rPr>
                              <m:t>𝑠</m:t>
                            </m:r>
                            <m:r>
                              <a:rPr lang="en-AU" sz="1800" i="1">
                                <a:latin typeface="Cambria Math" panose="02040503050406030204" pitchFamily="18" charset="0"/>
                              </a:rPr>
                              <m:t>h</m:t>
                            </m:r>
                            <m:r>
                              <a:rPr lang="en-AU" sz="1800" i="1">
                                <a:latin typeface="Cambria Math" panose="02040503050406030204" pitchFamily="18" charset="0"/>
                              </a:rPr>
                              <m:t>𝑢𝑛𝑡</m:t>
                            </m:r>
                          </m:sub>
                        </m:sSub>
                        <m:r>
                          <a:rPr lang="en-AU" sz="1800" i="1">
                            <a:latin typeface="Cambria Math" panose="02040503050406030204" pitchFamily="18" charset="0"/>
                          </a:rPr>
                          <m:t>∗</m:t>
                        </m:r>
                        <m:r>
                          <a:rPr lang="en-AU" sz="1800">
                            <a:latin typeface="Cambria Math" panose="02040503050406030204" pitchFamily="18" charset="0"/>
                          </a:rPr>
                          <m:t>100</m:t>
                        </m:r>
                      </m:den>
                    </m:f>
                  </m:oMath>
                </a14:m>
                <a:r>
                  <a:rPr lang="en-AU" sz="1800" dirty="0"/>
                  <a:t> 	</a:t>
                </a:r>
                <a:endParaRPr lang="de-DE" sz="1500" spc="-80" dirty="0">
                  <a:solidFill>
                    <a:srgbClr val="333333"/>
                  </a:solidFill>
                  <a:latin typeface="Roboto"/>
                  <a:cs typeface="Roboto"/>
                </a:endParaRPr>
              </a:p>
              <a:p>
                <a:pPr marL="297815" marR="5080" indent="-285750">
                  <a:lnSpc>
                    <a:spcPct val="116700"/>
                  </a:lnSpc>
                  <a:spcBef>
                    <a:spcPts val="100"/>
                  </a:spcBef>
                  <a:buClr>
                    <a:srgbClr val="00205B"/>
                  </a:buClr>
                  <a:buSzPct val="113333"/>
                  <a:buFont typeface="Arial"/>
                  <a:buChar char="•"/>
                  <a:tabLst>
                    <a:tab pos="297815" algn="l"/>
                  </a:tabLst>
                </a:pPr>
                <a:r>
                  <a:rPr sz="1500" spc="-80" dirty="0">
                    <a:solidFill>
                      <a:srgbClr val="333333"/>
                    </a:solidFill>
                    <a:latin typeface="Roboto"/>
                    <a:cs typeface="Roboto"/>
                  </a:rPr>
                  <a:t>Validated</a:t>
                </a:r>
                <a:r>
                  <a:rPr sz="1500" spc="-10" dirty="0">
                    <a:solidFill>
                      <a:srgbClr val="333333"/>
                    </a:solidFill>
                    <a:latin typeface="Roboto"/>
                    <a:cs typeface="Roboto"/>
                  </a:rPr>
                  <a:t> </a:t>
                </a:r>
                <a:r>
                  <a:rPr sz="1500" spc="-95" dirty="0">
                    <a:solidFill>
                      <a:srgbClr val="333333"/>
                    </a:solidFill>
                    <a:latin typeface="Roboto"/>
                    <a:cs typeface="Roboto"/>
                  </a:rPr>
                  <a:t>across</a:t>
                </a:r>
                <a:r>
                  <a:rPr sz="1500" spc="-5" dirty="0">
                    <a:solidFill>
                      <a:srgbClr val="333333"/>
                    </a:solidFill>
                    <a:latin typeface="Roboto"/>
                    <a:cs typeface="Roboto"/>
                  </a:rPr>
                  <a:t> </a:t>
                </a:r>
                <a:r>
                  <a:rPr sz="1500" spc="-80" dirty="0">
                    <a:solidFill>
                      <a:srgbClr val="333333"/>
                    </a:solidFill>
                    <a:latin typeface="Roboto"/>
                    <a:cs typeface="Roboto"/>
                  </a:rPr>
                  <a:t>multiple</a:t>
                </a:r>
                <a:r>
                  <a:rPr sz="1500" spc="-5" dirty="0">
                    <a:solidFill>
                      <a:srgbClr val="333333"/>
                    </a:solidFill>
                    <a:latin typeface="Roboto"/>
                    <a:cs typeface="Roboto"/>
                  </a:rPr>
                  <a:t> </a:t>
                </a:r>
                <a:r>
                  <a:rPr lang="fr-FR" sz="1500" spc="-85" dirty="0" err="1">
                    <a:solidFill>
                      <a:srgbClr val="333333"/>
                    </a:solidFill>
                    <a:latin typeface="Roboto"/>
                    <a:cs typeface="Roboto"/>
                  </a:rPr>
                  <a:t>impedances</a:t>
                </a:r>
                <a:r>
                  <a:rPr lang="fr-FR" sz="1500" spc="-85" dirty="0">
                    <a:solidFill>
                      <a:srgbClr val="333333"/>
                    </a:solidFill>
                    <a:latin typeface="Roboto"/>
                    <a:cs typeface="Roboto"/>
                  </a:rPr>
                  <a:t> </a:t>
                </a:r>
                <a:r>
                  <a:rPr sz="1500" spc="-90" dirty="0">
                    <a:solidFill>
                      <a:srgbClr val="333333"/>
                    </a:solidFill>
                    <a:latin typeface="Roboto"/>
                    <a:cs typeface="Roboto"/>
                  </a:rPr>
                  <a:t>(10–50</a:t>
                </a:r>
                <a:r>
                  <a:rPr sz="1500" spc="-5" dirty="0">
                    <a:solidFill>
                      <a:srgbClr val="333333"/>
                    </a:solidFill>
                    <a:latin typeface="Roboto"/>
                    <a:cs typeface="Roboto"/>
                  </a:rPr>
                  <a:t> </a:t>
                </a:r>
                <a:r>
                  <a:rPr sz="1500" spc="-100" dirty="0">
                    <a:solidFill>
                      <a:srgbClr val="333333"/>
                    </a:solidFill>
                    <a:latin typeface="Roboto"/>
                    <a:cs typeface="Roboto"/>
                  </a:rPr>
                  <a:t>m</a:t>
                </a:r>
                <a:r>
                  <a:rPr sz="1300" spc="-100" dirty="0">
                    <a:solidFill>
                      <a:srgbClr val="333333"/>
                    </a:solidFill>
                    <a:latin typeface="Arial"/>
                    <a:cs typeface="Arial"/>
                  </a:rPr>
                  <a:t>Ω</a:t>
                </a:r>
                <a:r>
                  <a:rPr sz="1500" spc="-100" dirty="0">
                    <a:solidFill>
                      <a:srgbClr val="333333"/>
                    </a:solidFill>
                    <a:latin typeface="Roboto"/>
                    <a:cs typeface="Roboto"/>
                  </a:rPr>
                  <a:t>)</a:t>
                </a:r>
                <a:r>
                  <a:rPr sz="1500" spc="-5" dirty="0">
                    <a:solidFill>
                      <a:srgbClr val="333333"/>
                    </a:solidFill>
                    <a:latin typeface="Roboto"/>
                    <a:cs typeface="Roboto"/>
                  </a:rPr>
                  <a:t> </a:t>
                </a:r>
                <a:r>
                  <a:rPr sz="1500" spc="-20" dirty="0">
                    <a:solidFill>
                      <a:srgbClr val="333333"/>
                    </a:solidFill>
                    <a:latin typeface="Roboto"/>
                    <a:cs typeface="Roboto"/>
                  </a:rPr>
                  <a:t>with </a:t>
                </a:r>
                <a:r>
                  <a:rPr sz="1500" spc="-75" dirty="0">
                    <a:solidFill>
                      <a:srgbClr val="333333"/>
                    </a:solidFill>
                    <a:latin typeface="Roboto"/>
                    <a:cs typeface="Roboto"/>
                  </a:rPr>
                  <a:t>consistent</a:t>
                </a:r>
                <a:r>
                  <a:rPr sz="1500" spc="-20" dirty="0">
                    <a:solidFill>
                      <a:srgbClr val="333333"/>
                    </a:solidFill>
                    <a:latin typeface="Roboto"/>
                    <a:cs typeface="Roboto"/>
                  </a:rPr>
                  <a:t> </a:t>
                </a:r>
                <a:r>
                  <a:rPr sz="1500" spc="-80" dirty="0">
                    <a:solidFill>
                      <a:srgbClr val="333333"/>
                    </a:solidFill>
                    <a:latin typeface="Roboto"/>
                    <a:cs typeface="Roboto"/>
                  </a:rPr>
                  <a:t>error</a:t>
                </a:r>
                <a:r>
                  <a:rPr sz="1500" spc="-15" dirty="0">
                    <a:solidFill>
                      <a:srgbClr val="333333"/>
                    </a:solidFill>
                    <a:latin typeface="Roboto"/>
                    <a:cs typeface="Roboto"/>
                  </a:rPr>
                  <a:t> </a:t>
                </a:r>
                <a:r>
                  <a:rPr sz="1500" spc="-10" dirty="0">
                    <a:solidFill>
                      <a:srgbClr val="333333"/>
                    </a:solidFill>
                    <a:latin typeface="Roboto"/>
                    <a:cs typeface="Roboto"/>
                  </a:rPr>
                  <a:t>profile</a:t>
                </a:r>
                <a:endParaRPr lang="de-DE" sz="1500" spc="-10" dirty="0">
                  <a:solidFill>
                    <a:srgbClr val="333333"/>
                  </a:solidFill>
                  <a:latin typeface="Roboto"/>
                  <a:cs typeface="Roboto"/>
                </a:endParaRPr>
              </a:p>
              <a:p>
                <a:pPr marL="297815" marR="5080" indent="-285750">
                  <a:lnSpc>
                    <a:spcPct val="116700"/>
                  </a:lnSpc>
                  <a:spcBef>
                    <a:spcPts val="100"/>
                  </a:spcBef>
                  <a:buClr>
                    <a:srgbClr val="00205B"/>
                  </a:buClr>
                  <a:buSzPct val="113333"/>
                  <a:buFont typeface="Arial"/>
                  <a:buChar char="•"/>
                  <a:tabLst>
                    <a:tab pos="297815" algn="l"/>
                  </a:tabLst>
                </a:pPr>
                <a:endParaRPr sz="1500" dirty="0">
                  <a:latin typeface="Roboto"/>
                  <a:cs typeface="Roboto"/>
                </a:endParaRPr>
              </a:p>
            </p:txBody>
          </p:sp>
        </mc:Choice>
        <mc:Fallback xmlns="">
          <p:sp>
            <p:nvSpPr>
              <p:cNvPr id="11" name="object 11"/>
              <p:cNvSpPr txBox="1">
                <a:spLocks noRot="1" noChangeAspect="1" noMove="1" noResize="1" noEditPoints="1" noAdjustHandles="1" noChangeArrowheads="1" noChangeShapeType="1" noTextEdit="1"/>
              </p:cNvSpPr>
              <p:nvPr/>
            </p:nvSpPr>
            <p:spPr>
              <a:xfrm>
                <a:off x="558800" y="2342331"/>
                <a:ext cx="4961255" cy="2171748"/>
              </a:xfrm>
              <a:prstGeom prst="rect">
                <a:avLst/>
              </a:prstGeom>
              <a:blipFill>
                <a:blip r:embed="rId2"/>
                <a:stretch>
                  <a:fillRect l="-2211" t="-1966"/>
                </a:stretch>
              </a:blipFill>
            </p:spPr>
            <p:txBody>
              <a:bodyPr/>
              <a:lstStyle/>
              <a:p>
                <a:r>
                  <a:rPr lang="fr-FR">
                    <a:noFill/>
                  </a:rPr>
                  <a:t> </a:t>
                </a:r>
              </a:p>
            </p:txBody>
          </p:sp>
        </mc:Fallback>
      </mc:AlternateContent>
      <p:sp>
        <p:nvSpPr>
          <p:cNvPr id="17" name="object 17"/>
          <p:cNvSpPr txBox="1">
            <a:spLocks noGrp="1"/>
          </p:cNvSpPr>
          <p:nvPr>
            <p:ph type="ftr" sz="quarter" idx="5"/>
          </p:nvPr>
        </p:nvSpPr>
        <p:spPr>
          <a:prstGeom prst="rect">
            <a:avLst/>
          </a:prstGeom>
        </p:spPr>
        <p:txBody>
          <a:bodyPr vert="horz" wrap="square" lIns="0" tIns="0" rIns="0" bIns="0" rtlCol="0">
            <a:spAutoFit/>
          </a:bodyPr>
          <a:lstStyle/>
          <a:p>
            <a:pPr marL="12700">
              <a:lnSpc>
                <a:spcPts val="975"/>
              </a:lnSpc>
            </a:pPr>
            <a:endParaRPr spc="-50" dirty="0"/>
          </a:p>
        </p:txBody>
      </p:sp>
      <p:pic>
        <p:nvPicPr>
          <p:cNvPr id="19" name="Picture 18" descr="A black background with green text&#10;&#10;AI-generated content may be incorrect.">
            <a:extLst>
              <a:ext uri="{FF2B5EF4-FFF2-40B4-BE49-F238E27FC236}">
                <a16:creationId xmlns:a16="http://schemas.microsoft.com/office/drawing/2014/main" id="{FBB45DA5-7286-90A4-ABFC-30E39E54F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77399" y="-306822"/>
            <a:ext cx="2520105" cy="1640788"/>
          </a:xfrm>
          <a:prstGeom prst="rect">
            <a:avLst/>
          </a:prstGeom>
        </p:spPr>
      </p:pic>
      <p:sp>
        <p:nvSpPr>
          <p:cNvPr id="20" name="Slide Number Placeholder 19">
            <a:extLst>
              <a:ext uri="{FF2B5EF4-FFF2-40B4-BE49-F238E27FC236}">
                <a16:creationId xmlns:a16="http://schemas.microsoft.com/office/drawing/2014/main" id="{9B72A725-5B21-8001-16E7-452A6EDC866C}"/>
              </a:ext>
            </a:extLst>
          </p:cNvPr>
          <p:cNvSpPr>
            <a:spLocks noGrp="1"/>
          </p:cNvSpPr>
          <p:nvPr>
            <p:ph type="sldNum" sz="quarter" idx="7"/>
          </p:nvPr>
        </p:nvSpPr>
        <p:spPr/>
        <p:txBody>
          <a:bodyPr/>
          <a:lstStyle/>
          <a:p>
            <a:fld id="{B6F15528-21DE-4FAA-801E-634DDDAF4B2B}" type="slidenum">
              <a:rPr lang="fr-FR" smtClean="0"/>
              <a:t>9</a:t>
            </a:fld>
            <a:endParaRPr lang="fr-FR"/>
          </a:p>
        </p:txBody>
      </p:sp>
      <p:pic>
        <p:nvPicPr>
          <p:cNvPr id="9" name="Grafik 8" descr="Ein Bild, das Text, Reihe, Diagramm, Zahl enthält.&#10;&#10;KI-generierte Inhalte können fehlerhaft sein.">
            <a:extLst>
              <a:ext uri="{FF2B5EF4-FFF2-40B4-BE49-F238E27FC236}">
                <a16:creationId xmlns:a16="http://schemas.microsoft.com/office/drawing/2014/main" id="{E397107E-945B-E2E6-7033-012AB9AFF69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97880" y="2001678"/>
            <a:ext cx="5760720" cy="2853055"/>
          </a:xfrm>
          <a:prstGeom prst="rect">
            <a:avLst/>
          </a:prstGeom>
        </p:spPr>
      </p:pic>
      <p:sp>
        <p:nvSpPr>
          <p:cNvPr id="10" name="Textfeld 9">
            <a:extLst>
              <a:ext uri="{FF2B5EF4-FFF2-40B4-BE49-F238E27FC236}">
                <a16:creationId xmlns:a16="http://schemas.microsoft.com/office/drawing/2014/main" id="{DBCBA912-B3E0-DB6C-4590-7625106F9B1F}"/>
              </a:ext>
            </a:extLst>
          </p:cNvPr>
          <p:cNvSpPr txBox="1"/>
          <p:nvPr/>
        </p:nvSpPr>
        <p:spPr>
          <a:xfrm>
            <a:off x="5897880" y="4854733"/>
            <a:ext cx="3897221" cy="261610"/>
          </a:xfrm>
          <a:prstGeom prst="rect">
            <a:avLst/>
          </a:prstGeom>
          <a:noFill/>
        </p:spPr>
        <p:txBody>
          <a:bodyPr wrap="none" rtlCol="0">
            <a:spAutoFit/>
          </a:bodyPr>
          <a:lstStyle/>
          <a:p>
            <a:r>
              <a:rPr lang="de-DE" sz="1000" dirty="0"/>
              <a:t>Figure 9: </a:t>
            </a:r>
            <a:r>
              <a:rPr lang="de-DE" sz="1000" dirty="0" err="1"/>
              <a:t>Impedance</a:t>
            </a:r>
            <a:r>
              <a:rPr lang="de-DE" sz="1000" dirty="0"/>
              <a:t> </a:t>
            </a:r>
            <a:r>
              <a:rPr lang="de-DE" sz="1000" dirty="0" err="1"/>
              <a:t>magnitude</a:t>
            </a:r>
            <a:r>
              <a:rPr lang="de-DE" sz="1000" dirty="0"/>
              <a:t> </a:t>
            </a:r>
            <a:r>
              <a:rPr lang="de-DE" sz="1000" dirty="0" err="1"/>
              <a:t>ac</a:t>
            </a:r>
            <a:r>
              <a:rPr lang="de-DE" sz="1000" dirty="0"/>
              <a:t> </a:t>
            </a:r>
            <a:r>
              <a:rPr lang="de-DE" sz="1000" dirty="0" err="1"/>
              <a:t>sweep</a:t>
            </a:r>
            <a:r>
              <a:rPr lang="de-DE" sz="1000" dirty="0"/>
              <a:t> </a:t>
            </a:r>
            <a:r>
              <a:rPr lang="de-DE" sz="1000" dirty="0" err="1"/>
              <a:t>with</a:t>
            </a:r>
            <a:r>
              <a:rPr lang="de-DE" sz="1000" dirty="0"/>
              <a:t> 10m</a:t>
            </a:r>
            <a:r>
              <a:rPr lang="el-GR" sz="1100" dirty="0">
                <a:latin typeface="Calibri" panose="020F0502020204030204" pitchFamily="34" charset="0"/>
                <a:ea typeface="Calibri" panose="020F0502020204030204" pitchFamily="34" charset="0"/>
                <a:cs typeface="Calibri" panose="020F0502020204030204" pitchFamily="34" charset="0"/>
              </a:rPr>
              <a:t>Ω</a:t>
            </a:r>
            <a:r>
              <a:rPr lang="de-DE" sz="1000" dirty="0"/>
              <a:t> </a:t>
            </a:r>
            <a:r>
              <a:rPr lang="de-DE" sz="1000" dirty="0" err="1"/>
              <a:t>Impedance</a:t>
            </a:r>
            <a:r>
              <a:rPr lang="de-DE" sz="1000" dirty="0"/>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33333"/>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400</TotalTime>
  <Words>1815</Words>
  <Application>Microsoft Office PowerPoint</Application>
  <PresentationFormat>Custom</PresentationFormat>
  <Paragraphs>192</Paragraphs>
  <Slides>15</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Aptos</vt:lpstr>
      <vt:lpstr>Arial</vt:lpstr>
      <vt:lpstr>Arial Nova</vt:lpstr>
      <vt:lpstr>Calibri</vt:lpstr>
      <vt:lpstr>Cambria Math</vt:lpstr>
      <vt:lpstr>Futura Lt BT</vt:lpstr>
      <vt:lpstr>Kartika</vt:lpstr>
      <vt:lpstr>Roboto</vt:lpstr>
      <vt:lpstr>Roboto Medium</vt:lpstr>
      <vt:lpstr>Segoe UI Symbol</vt:lpstr>
      <vt:lpstr>Wingdings</vt:lpstr>
      <vt:lpstr>Office Theme</vt:lpstr>
      <vt:lpstr>Real-Time Embedded System for Signal Optimization in Battery Analysis</vt:lpstr>
      <vt:lpstr>Table of Contents</vt:lpstr>
      <vt:lpstr>Background &amp; Motivation </vt:lpstr>
      <vt:lpstr>System Architecture</vt:lpstr>
      <vt:lpstr>Hardware / Software Partitioning</vt:lpstr>
      <vt:lpstr>Howland VCCS</vt:lpstr>
      <vt:lpstr>Voltage-Measurement circuit</vt:lpstr>
      <vt:lpstr>Current-Sensing circuit </vt:lpstr>
      <vt:lpstr>Bandwidth</vt:lpstr>
      <vt:lpstr>Bandwidth</vt:lpstr>
      <vt:lpstr>Linearity Verification</vt:lpstr>
      <vt:lpstr>STM32 Integration</vt:lpstr>
      <vt:lpstr>Raspberry Pi Visualization</vt:lpstr>
      <vt:lpstr>Conclusion &amp; Future Work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Embedded System for Signal Optimization in Battery Analysis</dc:title>
  <cp:lastModifiedBy>Khalil</cp:lastModifiedBy>
  <cp:revision>20</cp:revision>
  <dcterms:created xsi:type="dcterms:W3CDTF">2025-07-01T19:31:56Z</dcterms:created>
  <dcterms:modified xsi:type="dcterms:W3CDTF">2025-07-06T18:50:30Z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2025-07-01T00:00:00Z</vt:filetime>
  </property>
  <property fmtid="{D5CDD505-2E9C-101B-9397-08002B2CF9AE}" pid="3" name="Producer">
    <vt:lpwstr>pypdf</vt:lpwstr>
  </property>
  <property fmtid="{D5CDD505-2E9C-101B-9397-08002B2CF9AE}" pid="4" name="LastSaved">
    <vt:filetime>2025-07-01T00:00:00Z</vt:filetime>
  </property>
</Properties>
</file>