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10" d="100"/>
          <a:sy n="110" d="100"/>
        </p:scale>
        <p:origin x="65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32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pitch.com?utm_medium=product-presentation&amp;utm_source=powerpoint-export&amp;utm_campaign=bottom_bar_cta&amp;utm_content=c6ddb633-6edb-464e-a0c1-89802ed2e534&amp;utm_term=PDF-PPTX-lastslide&amp;ad_group=last_sli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pitch.com?utm_medium=product-presentation&amp;utm_source=powerpoint-export&amp;utm_campaign=bottom_bar_cta&amp;utm_content=c6ddb633-6edb-464e-a0c1-89802ed2e534&amp;utm_term=PDF-PPTX-lastslide&amp;ad_group=last_slid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pitch.com?utm_medium=product-presentation&amp;utm_source=powerpoint-export&amp;utm_campaign=bottom_bar_cta&amp;utm_content=c6ddb633-6edb-464e-a0c1-89802ed2e534&amp;utm_term=PDF-PPTX-lastslide&amp;ad_group=last_slid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pitch.com?utm_medium=product-presentation&amp;utm_source=powerpoint-export&amp;utm_campaign=bottom_bar_cta&amp;utm_content=c6ddb633-6edb-464e-a0c1-89802ed2e534&amp;utm_term=PDF-PPTX-lastslide&amp;ad_group=last_slid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pitch.com?utm_medium=product-presentation&amp;utm_source=powerpoint-export&amp;utm_campaign=bottom_bar_cta&amp;utm_content=c6ddb633-6edb-464e-a0c1-89802ed2e534&amp;utm_term=PDF-PPTX-lastslide&amp;ad_group=last_slid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pitch.com?utm_medium=product-presentation&amp;utm_source=powerpoint-export&amp;utm_campaign=bottom_bar_cta&amp;utm_content=c6ddb633-6edb-464e-a0c1-89802ed2e534&amp;utm_term=PDF-PPTX-lastslide&amp;ad_group=last_slid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c6ddb633-6edb-464e-a0c1-89802ed2e534&amp;utm_term=PDF-PPTX-lastslide&amp;ad_group=last_slid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pitch.com?utm_medium=product-presentation&amp;utm_source=powerpoint-export&amp;utm_campaign=bottom_bar_cta&amp;utm_content=c6ddb633-6edb-464e-a0c1-89802ed2e534&amp;utm_term=PDF-PPTX-lastslide&amp;ad_group=last_slid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c6ddb633-6edb-464e-a0c1-89802ed2e534&amp;utm_term=PDF-PPTX-lastslide&amp;ad_group=last_slide"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pitch.com?utm_medium=product-presentation&amp;utm_source=powerpoint-export&amp;utm_campaign=bottom_bar_cta&amp;utm_content=c6ddb633-6edb-464e-a0c1-89802ed2e534&amp;utm_term=PDF-PPTX-lastslide&amp;ad_group=last_slid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c6ddb633-6edb-464e-a0c1-89802ed2e534&amp;utm_term=PDF-PPTX-lastslide&amp;ad_group=last_slide"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pitch.com?utm_medium=product-presentation&amp;utm_source=powerpoint-export&amp;utm_campaign=bottom_bar_cta&amp;utm_content=c6ddb633-6edb-464e-a0c1-89802ed2e534&amp;utm_term=PDF-PPTX-lastslide&amp;ad_group=last_slid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c6ddb633-6edb-464e-a0c1-89802ed2e534&amp;utm_term=PDF-PPTX-lastslide&amp;ad_group=last_slide"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000000"/>
        </a:solidFill>
        <a:effectLst/>
      </p:bgPr>
    </p:bg>
    <p:spTree>
      <p:nvGrpSpPr>
        <p:cNvPr id="1" name=""/>
        <p:cNvGrpSpPr/>
        <p:nvPr/>
      </p:nvGrpSpPr>
      <p:grpSpPr>
        <a:xfrm>
          <a:off x="0" y="0"/>
          <a:ext cx="0" cy="0"/>
          <a:chOff x="0" y="0"/>
          <a:chExt cx="0" cy="0"/>
        </a:xfrm>
      </p:grpSpPr>
      <p:sp>
        <p:nvSpPr>
          <p:cNvPr id="3" name="Text 0"/>
          <p:cNvSpPr/>
          <p:nvPr/>
        </p:nvSpPr>
        <p:spPr>
          <a:xfrm>
            <a:off x="224978" y="1520429"/>
            <a:ext cx="5486400" cy="1600200"/>
          </a:xfrm>
          <a:prstGeom prst="rect">
            <a:avLst/>
          </a:prstGeom>
          <a:noFill/>
          <a:ln/>
        </p:spPr>
        <p:txBody>
          <a:bodyPr wrap="square" lIns="0" tIns="0" rIns="0" bIns="0" rtlCol="0" anchor="b"/>
          <a:lstStyle/>
          <a:p>
            <a:pPr algn="l">
              <a:lnSpc>
                <a:spcPts val="6300"/>
              </a:lnSpc>
            </a:pPr>
            <a:r>
              <a:rPr lang="en-US" sz="7900" b="1" kern="0" spc="-48" dirty="0">
                <a:solidFill>
                  <a:srgbClr val="FFFFFF"/>
                </a:solidFill>
                <a:latin typeface="Space Grotesk" pitchFamily="34" charset="0"/>
                <a:ea typeface="Space Grotesk" pitchFamily="34" charset="-122"/>
                <a:cs typeface="Space Grotesk" pitchFamily="34" charset="-120"/>
              </a:rPr>
              <a:t>ITI FINAL PROJECT</a:t>
            </a:r>
            <a:endParaRPr lang="en-US" sz="7875" dirty="0"/>
          </a:p>
        </p:txBody>
      </p:sp>
      <p:pic>
        <p:nvPicPr>
          <p:cNvPr id="4" name="Image 0" descr="https://pitch-assets-ccb95893-de3f-4266-973c-20049231b248.s3.eu-west-1.amazonaws.com/3bd3df03-cde1-4c8b-bf67-e192e4542cb0?pitch-bytes=115863&amp;pitch-content-type=image%2Fpng"/>
          <p:cNvPicPr>
            <a:picLocks noChangeAspect="1"/>
          </p:cNvPicPr>
          <p:nvPr/>
        </p:nvPicPr>
        <p:blipFill>
          <a:blip r:embed="rId3"/>
          <a:srcRect l="26217" r="27597"/>
          <a:stretch/>
        </p:blipFill>
        <p:spPr>
          <a:xfrm>
            <a:off x="4572737" y="730576"/>
            <a:ext cx="4421117" cy="3677246"/>
          </a:xfrm>
          <a:prstGeom prst="rect">
            <a:avLst/>
          </a:prstGeom>
        </p:spPr>
      </p:pic>
      <p:pic>
        <p:nvPicPr>
          <p:cNvPr id="5"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000000"/>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fcc5f22a-6c70-49c0-b3e5-ebdb9af40f18?pitch-bytes=1264045&amp;pitch-content-type=image%2Fpng"/>
          <p:cNvPicPr>
            <a:picLocks noChangeAspect="1"/>
          </p:cNvPicPr>
          <p:nvPr/>
        </p:nvPicPr>
        <p:blipFill>
          <a:blip r:embed="rId3"/>
          <a:srcRect t="7837" b="7837"/>
          <a:stretch/>
        </p:blipFill>
        <p:spPr>
          <a:xfrm>
            <a:off x="0" y="0"/>
            <a:ext cx="9144000" cy="5143500"/>
          </a:xfrm>
          <a:prstGeom prst="rect">
            <a:avLst/>
          </a:prstGeom>
        </p:spPr>
      </p:pic>
      <p:sp>
        <p:nvSpPr>
          <p:cNvPr id="4" name="Shape 0"/>
          <p:cNvSpPr/>
          <p:nvPr/>
        </p:nvSpPr>
        <p:spPr>
          <a:xfrm>
            <a:off x="-2502" y="-3262"/>
            <a:ext cx="9146261" cy="5146761"/>
          </a:xfrm>
          <a:prstGeom prst="roundRect">
            <a:avLst>
              <a:gd name="adj" fmla="val -17767"/>
            </a:avLst>
          </a:prstGeom>
          <a:solidFill>
            <a:srgbClr val="000000">
              <a:alpha val="82000"/>
            </a:srgbClr>
          </a:solidFill>
          <a:ln/>
        </p:spPr>
        <p:txBody>
          <a:bodyPr/>
          <a:lstStyle/>
          <a:p>
            <a:endParaRPr lang="en-US"/>
          </a:p>
        </p:txBody>
      </p:sp>
      <p:sp>
        <p:nvSpPr>
          <p:cNvPr id="5" name="Text 1"/>
          <p:cNvSpPr/>
          <p:nvPr/>
        </p:nvSpPr>
        <p:spPr>
          <a:xfrm>
            <a:off x="474142" y="2410863"/>
            <a:ext cx="8229600" cy="2228850"/>
          </a:xfrm>
          <a:prstGeom prst="rect">
            <a:avLst/>
          </a:prstGeom>
          <a:noFill/>
          <a:ln/>
        </p:spPr>
        <p:txBody>
          <a:bodyPr wrap="square" lIns="0" tIns="0" rIns="0" bIns="0" rtlCol="0" anchor="b"/>
          <a:lstStyle/>
          <a:p>
            <a:pPr algn="l">
              <a:lnSpc>
                <a:spcPts val="4388"/>
              </a:lnSpc>
            </a:pPr>
            <a:r>
              <a:rPr lang="en-US" sz="4900" b="1" kern="0" spc="-24" dirty="0">
                <a:solidFill>
                  <a:srgbClr val="FFFFFF"/>
                </a:solidFill>
                <a:latin typeface="Space Grotesk" pitchFamily="34" charset="0"/>
                <a:ea typeface="Space Grotesk" pitchFamily="34" charset="-122"/>
                <a:cs typeface="Space Grotesk" pitchFamily="34" charset="-120"/>
              </a:rPr>
              <a:t>What does the future hold?</a:t>
            </a:r>
            <a:endParaRPr lang="en-US" sz="4875" dirty="0"/>
          </a:p>
          <a:p>
            <a:pPr algn="l">
              <a:lnSpc>
                <a:spcPts val="4388"/>
              </a:lnSpc>
            </a:pPr>
            <a:r>
              <a:rPr lang="en-US" sz="4900" b="1" kern="0" spc="-24" dirty="0">
                <a:solidFill>
                  <a:srgbClr val="FFFFFF"/>
                </a:solidFill>
                <a:latin typeface="Space Grotesk" pitchFamily="34" charset="0"/>
                <a:ea typeface="Space Grotesk" pitchFamily="34" charset="-122"/>
                <a:cs typeface="Space Grotesk" pitchFamily="34" charset="-120"/>
              </a:rPr>
              <a:t>long-term vision and explain how the product will evolve over time.</a:t>
            </a:r>
            <a:endParaRPr lang="en-US" sz="4875" dirty="0"/>
          </a:p>
        </p:txBody>
      </p:sp>
      <p:sp>
        <p:nvSpPr>
          <p:cNvPr id="6" name="Text 2"/>
          <p:cNvSpPr/>
          <p:nvPr/>
        </p:nvSpPr>
        <p:spPr>
          <a:xfrm>
            <a:off x="474611" y="1978935"/>
            <a:ext cx="1524000" cy="361950"/>
          </a:xfrm>
          <a:prstGeom prst="roundRect">
            <a:avLst>
              <a:gd name="adj" fmla="val 80000"/>
            </a:avLst>
          </a:prstGeom>
          <a:solidFill>
            <a:srgbClr val="C6FF00"/>
          </a:solidFill>
          <a:ln/>
        </p:spPr>
        <p:txBody>
          <a:bodyPr wrap="square" lIns="84667" tIns="42730" rIns="84667" bIns="42730" rtlCol="0" anchor="ctr"/>
          <a:lstStyle/>
          <a:p>
            <a:pPr algn="ctr">
              <a:lnSpc>
                <a:spcPts val="1125"/>
              </a:lnSpc>
            </a:pPr>
            <a:r>
              <a:rPr lang="en-US" sz="900" kern="0" spc="-48" dirty="0">
                <a:solidFill>
                  <a:srgbClr val="000000"/>
                </a:solidFill>
              </a:rPr>
              <a:t>Product vision</a:t>
            </a:r>
            <a:endParaRPr lang="en-US" sz="900" dirty="0"/>
          </a:p>
        </p:txBody>
      </p:sp>
      <p:pic>
        <p:nvPicPr>
          <p:cNvPr id="7"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C6FF00"/>
        </a:solidFill>
        <a:effectLst/>
      </p:bgPr>
    </p:bg>
    <p:spTree>
      <p:nvGrpSpPr>
        <p:cNvPr id="1" name=""/>
        <p:cNvGrpSpPr/>
        <p:nvPr/>
      </p:nvGrpSpPr>
      <p:grpSpPr>
        <a:xfrm>
          <a:off x="0" y="0"/>
          <a:ext cx="0" cy="0"/>
          <a:chOff x="0" y="0"/>
          <a:chExt cx="0" cy="0"/>
        </a:xfrm>
      </p:grpSpPr>
      <p:sp>
        <p:nvSpPr>
          <p:cNvPr id="3" name="Text 0"/>
          <p:cNvSpPr/>
          <p:nvPr/>
        </p:nvSpPr>
        <p:spPr>
          <a:xfrm>
            <a:off x="476067" y="945730"/>
            <a:ext cx="3657600" cy="4000500"/>
          </a:xfrm>
          <a:prstGeom prst="rect">
            <a:avLst/>
          </a:prstGeom>
          <a:noFill/>
          <a:ln/>
        </p:spPr>
        <p:txBody>
          <a:bodyPr wrap="square" lIns="0" tIns="0" rIns="0" bIns="0" rtlCol="0" anchor="t"/>
          <a:lstStyle/>
          <a:p>
            <a:pPr algn="l">
              <a:lnSpc>
                <a:spcPts val="2625"/>
              </a:lnSpc>
            </a:pPr>
            <a:r>
              <a:rPr lang="en-US" sz="1900" b="0" kern="0" spc="-12" dirty="0">
                <a:solidFill>
                  <a:srgbClr val="000000"/>
                </a:solidFill>
                <a:latin typeface="Space Grotesk" pitchFamily="34" charset="0"/>
                <a:ea typeface="Space Grotesk" pitchFamily="34" charset="-122"/>
                <a:cs typeface="Space Grotesk" pitchFamily="34" charset="-120"/>
              </a:rPr>
              <a:t>The future holds a vision where this product evolves to incorporate advanced AI algorithms for predictive parking availability, integrates with smart city infrastructure, and expands to not only parking garages but also public parking spaces, contributing to efficient urban mobility.</a:t>
            </a:r>
            <a:endParaRPr lang="en-US" sz="1875" dirty="0"/>
          </a:p>
        </p:txBody>
      </p:sp>
      <p:pic>
        <p:nvPicPr>
          <p:cNvPr id="4" name="Image 0" descr="https://pitch-assets-ccb95893-de3f-4266-973c-20049231b248.s3.eu-west-1.amazonaws.com/fcc5f22a-6c70-49c0-b3e5-ebdb9af40f18?pitch-bytes=1264045&amp;pitch-content-type=image%2Fpng"/>
          <p:cNvPicPr>
            <a:picLocks noChangeAspect="1"/>
          </p:cNvPicPr>
          <p:nvPr/>
        </p:nvPicPr>
        <p:blipFill>
          <a:blip r:embed="rId3"/>
          <a:srcRect l="20371" r="20371"/>
          <a:stretch/>
        </p:blipFill>
        <p:spPr>
          <a:xfrm>
            <a:off x="4572088" y="1008"/>
            <a:ext cx="4575097" cy="5150068"/>
          </a:xfrm>
          <a:prstGeom prst="rect">
            <a:avLst/>
          </a:prstGeom>
        </p:spPr>
      </p:pic>
      <p:sp>
        <p:nvSpPr>
          <p:cNvPr id="5" name="Text 1"/>
          <p:cNvSpPr/>
          <p:nvPr/>
        </p:nvSpPr>
        <p:spPr>
          <a:xfrm>
            <a:off x="476536" y="471322"/>
            <a:ext cx="1905000" cy="361950"/>
          </a:xfrm>
          <a:prstGeom prst="roundRect">
            <a:avLst>
              <a:gd name="adj" fmla="val 80000"/>
            </a:avLst>
          </a:prstGeom>
          <a:solidFill>
            <a:srgbClr val="FFFFFF"/>
          </a:solidFill>
          <a:ln/>
        </p:spPr>
        <p:txBody>
          <a:bodyPr wrap="square" lIns="105833" tIns="42730" rIns="105833" bIns="42730" rtlCol="0" anchor="ctr"/>
          <a:lstStyle/>
          <a:p>
            <a:pPr algn="ctr">
              <a:lnSpc>
                <a:spcPts val="1260"/>
              </a:lnSpc>
            </a:pPr>
            <a:r>
              <a:rPr lang="en-US" sz="900" kern="0" spc="-48" dirty="0">
                <a:solidFill>
                  <a:srgbClr val="000000"/>
                </a:solidFill>
              </a:rPr>
              <a:t>What does the future hold?</a:t>
            </a:r>
            <a:endParaRPr lang="en-US" sz="900" dirty="0"/>
          </a:p>
        </p:txBody>
      </p:sp>
      <p:pic>
        <p:nvPicPr>
          <p:cNvPr id="6"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000000"/>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fcc5f22a-6c70-49c0-b3e5-ebdb9af40f18?pitch-bytes=1264045&amp;pitch-content-type=image%2Fpng"/>
          <p:cNvPicPr>
            <a:picLocks noChangeAspect="1"/>
          </p:cNvPicPr>
          <p:nvPr/>
        </p:nvPicPr>
        <p:blipFill>
          <a:blip r:embed="rId3"/>
          <a:srcRect t="7837" b="7837"/>
          <a:stretch/>
        </p:blipFill>
        <p:spPr>
          <a:xfrm>
            <a:off x="0" y="0"/>
            <a:ext cx="9144000" cy="5143500"/>
          </a:xfrm>
          <a:prstGeom prst="rect">
            <a:avLst/>
          </a:prstGeom>
        </p:spPr>
      </p:pic>
      <p:sp>
        <p:nvSpPr>
          <p:cNvPr id="4" name="Shape 0"/>
          <p:cNvSpPr/>
          <p:nvPr/>
        </p:nvSpPr>
        <p:spPr>
          <a:xfrm>
            <a:off x="-2502" y="-3262"/>
            <a:ext cx="9146261" cy="5146761"/>
          </a:xfrm>
          <a:prstGeom prst="roundRect">
            <a:avLst>
              <a:gd name="adj" fmla="val -17767"/>
            </a:avLst>
          </a:prstGeom>
          <a:solidFill>
            <a:srgbClr val="000000">
              <a:alpha val="82000"/>
            </a:srgbClr>
          </a:solidFill>
          <a:ln/>
        </p:spPr>
        <p:txBody>
          <a:bodyPr/>
          <a:lstStyle/>
          <a:p>
            <a:endParaRPr lang="en-US"/>
          </a:p>
        </p:txBody>
      </p:sp>
      <p:sp>
        <p:nvSpPr>
          <p:cNvPr id="5" name="Text 1"/>
          <p:cNvSpPr/>
          <p:nvPr/>
        </p:nvSpPr>
        <p:spPr>
          <a:xfrm>
            <a:off x="474142" y="637338"/>
            <a:ext cx="8229600" cy="4029075"/>
          </a:xfrm>
          <a:prstGeom prst="rect">
            <a:avLst/>
          </a:prstGeom>
          <a:noFill/>
          <a:ln/>
        </p:spPr>
        <p:txBody>
          <a:bodyPr wrap="square" lIns="0" tIns="0" rIns="0" bIns="0" rtlCol="0" anchor="b"/>
          <a:lstStyle/>
          <a:p>
            <a:pPr algn="l">
              <a:lnSpc>
                <a:spcPts val="3173"/>
              </a:lnSpc>
            </a:pPr>
            <a:r>
              <a:rPr lang="en-US" sz="3500" b="0" kern="0" spc="-24" dirty="0">
                <a:solidFill>
                  <a:srgbClr val="FFFFFF"/>
                </a:solidFill>
                <a:latin typeface="Space Grotesk" pitchFamily="34" charset="0"/>
                <a:ea typeface="Space Grotesk" pitchFamily="34" charset="-122"/>
                <a:cs typeface="Space Grotesk" pitchFamily="34" charset="-120"/>
              </a:rPr>
              <a:t>Our launch plan aims to introduce this groundbreaking product to the market, revolutionizing the way people approach parking. The goal is to provide a hassle-free and time-saving parking experience for everyone. This launch is significant because it marks the beginning of a new era in parking convenience, and we're excited to bring this technology to the world.</a:t>
            </a:r>
            <a:endParaRPr lang="en-US" sz="3525" dirty="0"/>
          </a:p>
        </p:txBody>
      </p:sp>
      <p:sp>
        <p:nvSpPr>
          <p:cNvPr id="6" name="Text 2"/>
          <p:cNvSpPr/>
          <p:nvPr/>
        </p:nvSpPr>
        <p:spPr>
          <a:xfrm>
            <a:off x="474611" y="215262"/>
            <a:ext cx="1524000" cy="361950"/>
          </a:xfrm>
          <a:prstGeom prst="roundRect">
            <a:avLst>
              <a:gd name="adj" fmla="val 80000"/>
            </a:avLst>
          </a:prstGeom>
          <a:solidFill>
            <a:srgbClr val="C6FF00"/>
          </a:solidFill>
          <a:ln/>
        </p:spPr>
        <p:txBody>
          <a:bodyPr wrap="square" lIns="84667" tIns="42730" rIns="84667" bIns="42730" rtlCol="0" anchor="ctr"/>
          <a:lstStyle/>
          <a:p>
            <a:pPr algn="ctr">
              <a:lnSpc>
                <a:spcPts val="1125"/>
              </a:lnSpc>
            </a:pPr>
            <a:r>
              <a:rPr lang="en-US" sz="900" kern="0" spc="-48" dirty="0">
                <a:solidFill>
                  <a:srgbClr val="000000"/>
                </a:solidFill>
              </a:rPr>
              <a:t>Launch plan</a:t>
            </a:r>
            <a:endParaRPr lang="en-US" sz="900" dirty="0"/>
          </a:p>
        </p:txBody>
      </p:sp>
      <p:pic>
        <p:nvPicPr>
          <p:cNvPr id="7"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000000"/>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fcc5f22a-6c70-49c0-b3e5-ebdb9af40f18?pitch-bytes=1264045&amp;pitch-content-type=image%2Fpng"/>
          <p:cNvPicPr>
            <a:picLocks noChangeAspect="1"/>
          </p:cNvPicPr>
          <p:nvPr/>
        </p:nvPicPr>
        <p:blipFill>
          <a:blip r:embed="rId3"/>
          <a:srcRect t="7837" b="7837"/>
          <a:stretch/>
        </p:blipFill>
        <p:spPr>
          <a:xfrm>
            <a:off x="0" y="0"/>
            <a:ext cx="9144000" cy="5143500"/>
          </a:xfrm>
          <a:prstGeom prst="rect">
            <a:avLst/>
          </a:prstGeom>
        </p:spPr>
      </p:pic>
      <p:sp>
        <p:nvSpPr>
          <p:cNvPr id="4" name="Shape 0"/>
          <p:cNvSpPr/>
          <p:nvPr/>
        </p:nvSpPr>
        <p:spPr>
          <a:xfrm>
            <a:off x="-2502" y="-3262"/>
            <a:ext cx="9146261" cy="5146761"/>
          </a:xfrm>
          <a:prstGeom prst="roundRect">
            <a:avLst>
              <a:gd name="adj" fmla="val -17767"/>
            </a:avLst>
          </a:prstGeom>
          <a:solidFill>
            <a:srgbClr val="000000">
              <a:alpha val="82000"/>
            </a:srgbClr>
          </a:solidFill>
          <a:ln/>
        </p:spPr>
        <p:txBody>
          <a:bodyPr/>
          <a:lstStyle/>
          <a:p>
            <a:endParaRPr lang="en-US"/>
          </a:p>
        </p:txBody>
      </p:sp>
      <p:sp>
        <p:nvSpPr>
          <p:cNvPr id="5" name="Text 1"/>
          <p:cNvSpPr/>
          <p:nvPr/>
        </p:nvSpPr>
        <p:spPr>
          <a:xfrm>
            <a:off x="476518" y="2055049"/>
            <a:ext cx="8229600" cy="1028700"/>
          </a:xfrm>
          <a:prstGeom prst="rect">
            <a:avLst/>
          </a:prstGeom>
          <a:noFill/>
          <a:ln/>
        </p:spPr>
        <p:txBody>
          <a:bodyPr wrap="square" lIns="0" tIns="0" rIns="0" bIns="0" rtlCol="0" anchor="ctr"/>
          <a:lstStyle/>
          <a:p>
            <a:pPr algn="ctr">
              <a:lnSpc>
                <a:spcPts val="8100"/>
              </a:lnSpc>
            </a:pPr>
            <a:r>
              <a:rPr lang="en-US" sz="10100" b="1" kern="0" spc="-48" dirty="0">
                <a:solidFill>
                  <a:srgbClr val="FFFFFF"/>
                </a:solidFill>
                <a:latin typeface="Space Grotesk" pitchFamily="34" charset="0"/>
                <a:ea typeface="Space Grotesk" pitchFamily="34" charset="-122"/>
                <a:cs typeface="Space Grotesk" pitchFamily="34" charset="-120"/>
              </a:rPr>
              <a:t>THE END</a:t>
            </a:r>
            <a:endParaRPr lang="en-US" sz="10125" dirty="0"/>
          </a:p>
        </p:txBody>
      </p:sp>
      <p:pic>
        <p:nvPicPr>
          <p:cNvPr id="6"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C6FF00"/>
        </a:solidFill>
        <a:effectLst/>
      </p:bgPr>
    </p:bg>
    <p:spTree>
      <p:nvGrpSpPr>
        <p:cNvPr id="1" name=""/>
        <p:cNvGrpSpPr/>
        <p:nvPr/>
      </p:nvGrpSpPr>
      <p:grpSpPr>
        <a:xfrm>
          <a:off x="0" y="0"/>
          <a:ext cx="0" cy="0"/>
          <a:chOff x="0" y="0"/>
          <a:chExt cx="0" cy="0"/>
        </a:xfrm>
      </p:grpSpPr>
      <p:sp>
        <p:nvSpPr>
          <p:cNvPr id="3" name="Text 0"/>
          <p:cNvSpPr/>
          <p:nvPr/>
        </p:nvSpPr>
        <p:spPr>
          <a:xfrm>
            <a:off x="461680" y="1092753"/>
            <a:ext cx="5486400" cy="3086100"/>
          </a:xfrm>
          <a:prstGeom prst="rect">
            <a:avLst/>
          </a:prstGeom>
          <a:noFill/>
          <a:ln/>
        </p:spPr>
        <p:txBody>
          <a:bodyPr wrap="square" lIns="0" tIns="0" rIns="0" bIns="0" rtlCol="0" anchor="ctr"/>
          <a:lstStyle/>
          <a:p>
            <a:pPr algn="l">
              <a:lnSpc>
                <a:spcPts val="8100"/>
              </a:lnSpc>
            </a:pPr>
            <a:r>
              <a:rPr lang="en-US" sz="10100" b="1" kern="0" spc="-48" dirty="0">
                <a:solidFill>
                  <a:srgbClr val="000000"/>
                </a:solidFill>
                <a:latin typeface="Space Grotesk" pitchFamily="34" charset="0"/>
                <a:ea typeface="Space Grotesk" pitchFamily="34" charset="-122"/>
                <a:cs typeface="Space Grotesk" pitchFamily="34" charset="-120"/>
              </a:rPr>
              <a:t>SMART GARAGE SYSTEM</a:t>
            </a:r>
            <a:endParaRPr lang="en-US" sz="10125" dirty="0"/>
          </a:p>
        </p:txBody>
      </p:sp>
      <p:pic>
        <p:nvPicPr>
          <p:cNvPr id="4" name="Image 0" descr="https://pitch-assets-ccb95893-de3f-4266-973c-20049231b248.s3.eu-west-1.amazonaws.com/8111a24d-ab91-491b-bc48-453f2b8bedc7?pitch-bytes=57422&amp;pitch-content-type=image%2Fjpeg"/>
          <p:cNvPicPr>
            <a:picLocks noChangeAspect="1"/>
          </p:cNvPicPr>
          <p:nvPr/>
        </p:nvPicPr>
        <p:blipFill>
          <a:blip r:embed="rId3"/>
          <a:srcRect l="3090"/>
          <a:stretch/>
        </p:blipFill>
        <p:spPr>
          <a:xfrm>
            <a:off x="5622646" y="957939"/>
            <a:ext cx="2923430" cy="3638726"/>
          </a:xfrm>
          <a:prstGeom prst="rect">
            <a:avLst/>
          </a:prstGeom>
        </p:spPr>
      </p:pic>
      <p:pic>
        <p:nvPicPr>
          <p:cNvPr id="5"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64113" y="1141961"/>
            <a:ext cx="8229600" cy="3086100"/>
          </a:xfrm>
          <a:prstGeom prst="rect">
            <a:avLst/>
          </a:prstGeom>
          <a:noFill/>
          <a:ln/>
        </p:spPr>
        <p:txBody>
          <a:bodyPr wrap="square" lIns="0" tIns="0" rIns="0" bIns="0" rtlCol="0" anchor="t"/>
          <a:lstStyle/>
          <a:p>
            <a:pPr algn="l">
              <a:lnSpc>
                <a:spcPts val="8100"/>
              </a:lnSpc>
            </a:pPr>
            <a:r>
              <a:rPr lang="en-US" sz="10100" b="1" kern="0" spc="-48" dirty="0">
                <a:solidFill>
                  <a:srgbClr val="000000"/>
                </a:solidFill>
                <a:latin typeface="Space Grotesk" pitchFamily="34" charset="0"/>
                <a:ea typeface="Space Grotesk" pitchFamily="34" charset="-122"/>
                <a:cs typeface="Space Grotesk" pitchFamily="34" charset="-120"/>
              </a:rPr>
              <a:t>WHAT IS THE </a:t>
            </a:r>
            <a:endParaRPr lang="en-US" sz="10125" dirty="0"/>
          </a:p>
          <a:p>
            <a:pPr algn="l">
              <a:lnSpc>
                <a:spcPts val="8100"/>
              </a:lnSpc>
            </a:pPr>
            <a:r>
              <a:rPr lang="en-US" sz="10100" b="1" kern="0" spc="-48" dirty="0">
                <a:solidFill>
                  <a:srgbClr val="000000"/>
                </a:solidFill>
                <a:latin typeface="Space Grotesk" pitchFamily="34" charset="0"/>
                <a:ea typeface="Space Grotesk" pitchFamily="34" charset="-122"/>
                <a:cs typeface="Space Grotesk" pitchFamily="34" charset="-120"/>
              </a:rPr>
              <a:t>PRODUCT?</a:t>
            </a:r>
            <a:endParaRPr lang="en-US" sz="10125" dirty="0"/>
          </a:p>
          <a:p>
            <a:pPr algn="l">
              <a:lnSpc>
                <a:spcPts val="8100"/>
              </a:lnSpc>
            </a:pPr>
            <a:endParaRPr lang="en-US" sz="10125" dirty="0"/>
          </a:p>
        </p:txBody>
      </p:sp>
      <p:pic>
        <p:nvPicPr>
          <p:cNvPr id="4"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000000"/>
        </a:solidFill>
        <a:effectLst/>
      </p:bgPr>
    </p:bg>
    <p:spTree>
      <p:nvGrpSpPr>
        <p:cNvPr id="1" name=""/>
        <p:cNvGrpSpPr/>
        <p:nvPr/>
      </p:nvGrpSpPr>
      <p:grpSpPr>
        <a:xfrm>
          <a:off x="0" y="0"/>
          <a:ext cx="0" cy="0"/>
          <a:chOff x="0" y="0"/>
          <a:chExt cx="0" cy="0"/>
        </a:xfrm>
      </p:grpSpPr>
      <p:sp>
        <p:nvSpPr>
          <p:cNvPr id="3" name="Text 0"/>
          <p:cNvSpPr/>
          <p:nvPr/>
        </p:nvSpPr>
        <p:spPr>
          <a:xfrm>
            <a:off x="466729" y="1665718"/>
            <a:ext cx="3657600" cy="2381250"/>
          </a:xfrm>
          <a:prstGeom prst="rect">
            <a:avLst/>
          </a:prstGeom>
          <a:noFill/>
          <a:ln/>
        </p:spPr>
        <p:txBody>
          <a:bodyPr wrap="square" lIns="0" tIns="0" rIns="0" bIns="0" rtlCol="0" anchor="t"/>
          <a:lstStyle/>
          <a:p>
            <a:pPr algn="l">
              <a:lnSpc>
                <a:spcPts val="2344"/>
              </a:lnSpc>
            </a:pPr>
            <a:r>
              <a:rPr lang="en-US" sz="1900" b="0" kern="0" spc="-12" dirty="0">
                <a:solidFill>
                  <a:srgbClr val="FFFFFF"/>
                </a:solidFill>
                <a:latin typeface="Space Grotesk" pitchFamily="34" charset="0"/>
                <a:ea typeface="Space Grotesk" pitchFamily="34" charset="-122"/>
                <a:cs typeface="Space Grotesk" pitchFamily="34" charset="-120"/>
              </a:rPr>
              <a:t>The product is a real-time garage tracking system that utilizes both wired and wireless communication means, including UART devices and WI-FI servers, to monitor and manage the status of garage doors.</a:t>
            </a:r>
            <a:endParaRPr lang="en-US" sz="1875" dirty="0"/>
          </a:p>
        </p:txBody>
      </p:sp>
      <p:sp>
        <p:nvSpPr>
          <p:cNvPr id="4" name="Text 1"/>
          <p:cNvSpPr/>
          <p:nvPr/>
        </p:nvSpPr>
        <p:spPr>
          <a:xfrm>
            <a:off x="474611" y="914773"/>
            <a:ext cx="1524000" cy="361950"/>
          </a:xfrm>
          <a:prstGeom prst="roundRect">
            <a:avLst>
              <a:gd name="adj" fmla="val 80000"/>
            </a:avLst>
          </a:prstGeom>
          <a:solidFill>
            <a:srgbClr val="C6FF00"/>
          </a:solidFill>
          <a:ln/>
        </p:spPr>
        <p:txBody>
          <a:bodyPr wrap="square" lIns="84667" tIns="42730" rIns="84667" bIns="42730" rtlCol="0" anchor="ctr"/>
          <a:lstStyle/>
          <a:p>
            <a:pPr algn="ctr">
              <a:lnSpc>
                <a:spcPts val="1125"/>
              </a:lnSpc>
            </a:pPr>
            <a:r>
              <a:rPr lang="en-US" sz="900" kern="0" spc="-48" dirty="0">
                <a:solidFill>
                  <a:srgbClr val="000000"/>
                </a:solidFill>
              </a:rPr>
              <a:t>What is the product?</a:t>
            </a:r>
            <a:endParaRPr lang="en-US" sz="900" dirty="0"/>
          </a:p>
        </p:txBody>
      </p:sp>
      <p:pic>
        <p:nvPicPr>
          <p:cNvPr id="5" name="Image 0" descr="https://pitch-assets-ccb95893-de3f-4266-973c-20049231b248.s3.eu-west-1.amazonaws.com/999d96a9-8930-4892-8e77-d40f611d8c0b?pitch-bytes=289572&amp;pitch-content-type=image%2Fjpeg"/>
          <p:cNvPicPr>
            <a:picLocks noChangeAspect="1"/>
          </p:cNvPicPr>
          <p:nvPr/>
        </p:nvPicPr>
        <p:blipFill>
          <a:blip r:embed="rId3"/>
          <a:srcRect/>
          <a:stretch/>
        </p:blipFill>
        <p:spPr>
          <a:xfrm>
            <a:off x="4167745" y="1052869"/>
            <a:ext cx="4344727" cy="2994133"/>
          </a:xfrm>
          <a:prstGeom prst="rect">
            <a:avLst/>
          </a:prstGeom>
        </p:spPr>
      </p:pic>
      <p:pic>
        <p:nvPicPr>
          <p:cNvPr id="6"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66729" y="1140605"/>
            <a:ext cx="8229600" cy="2057400"/>
          </a:xfrm>
          <a:prstGeom prst="rect">
            <a:avLst/>
          </a:prstGeom>
          <a:noFill/>
          <a:ln/>
        </p:spPr>
        <p:txBody>
          <a:bodyPr wrap="square" lIns="0" tIns="0" rIns="0" bIns="0" rtlCol="0" anchor="t"/>
          <a:lstStyle/>
          <a:p>
            <a:pPr algn="l">
              <a:lnSpc>
                <a:spcPts val="8100"/>
              </a:lnSpc>
            </a:pPr>
            <a:r>
              <a:rPr lang="en-US" sz="10100" b="1" kern="0" spc="-48" dirty="0">
                <a:solidFill>
                  <a:srgbClr val="000000"/>
                </a:solidFill>
                <a:latin typeface="Space Grotesk" pitchFamily="34" charset="0"/>
                <a:ea typeface="Space Grotesk" pitchFamily="34" charset="-122"/>
                <a:cs typeface="Space Grotesk" pitchFamily="34" charset="-120"/>
              </a:rPr>
              <a:t>WHAT IS ITS MAGIC?</a:t>
            </a:r>
            <a:endParaRPr lang="en-US" sz="10125" dirty="0"/>
          </a:p>
        </p:txBody>
      </p:sp>
      <p:pic>
        <p:nvPicPr>
          <p:cNvPr id="4"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C6FF00"/>
        </a:solidFill>
        <a:effectLst/>
      </p:bgPr>
    </p:bg>
    <p:spTree>
      <p:nvGrpSpPr>
        <p:cNvPr id="1" name=""/>
        <p:cNvGrpSpPr/>
        <p:nvPr/>
      </p:nvGrpSpPr>
      <p:grpSpPr>
        <a:xfrm>
          <a:off x="0" y="0"/>
          <a:ext cx="0" cy="0"/>
          <a:chOff x="0" y="0"/>
          <a:chExt cx="0" cy="0"/>
        </a:xfrm>
      </p:grpSpPr>
      <p:sp>
        <p:nvSpPr>
          <p:cNvPr id="3" name="Text 0"/>
          <p:cNvSpPr/>
          <p:nvPr/>
        </p:nvSpPr>
        <p:spPr>
          <a:xfrm>
            <a:off x="199222" y="1693887"/>
            <a:ext cx="4572000" cy="2000250"/>
          </a:xfrm>
          <a:prstGeom prst="rect">
            <a:avLst/>
          </a:prstGeom>
          <a:noFill/>
          <a:ln/>
        </p:spPr>
        <p:txBody>
          <a:bodyPr wrap="square" lIns="0" tIns="0" rIns="0" bIns="0" rtlCol="0" anchor="t"/>
          <a:lstStyle/>
          <a:p>
            <a:pPr algn="l">
              <a:lnSpc>
                <a:spcPts val="2625"/>
              </a:lnSpc>
            </a:pPr>
            <a:r>
              <a:rPr lang="en-US" sz="1900" b="0" kern="0" spc="-12" dirty="0">
                <a:solidFill>
                  <a:srgbClr val="000000"/>
                </a:solidFill>
                <a:latin typeface="Space Grotesk" pitchFamily="34" charset="0"/>
                <a:ea typeface="Space Grotesk" pitchFamily="34" charset="-122"/>
                <a:cs typeface="Space Grotesk" pitchFamily="34" charset="-120"/>
              </a:rPr>
              <a:t>Its magic lies in the combination of wired and wireless technology, coupled with IR sensors and indication LEDs, to provide a complete and autonomous garage tracking and door operation system.</a:t>
            </a:r>
            <a:endParaRPr lang="en-US" sz="1875" dirty="0"/>
          </a:p>
        </p:txBody>
      </p:sp>
      <p:sp>
        <p:nvSpPr>
          <p:cNvPr id="4" name="Text 1"/>
          <p:cNvSpPr/>
          <p:nvPr/>
        </p:nvSpPr>
        <p:spPr>
          <a:xfrm>
            <a:off x="477197" y="818478"/>
            <a:ext cx="1524000" cy="361950"/>
          </a:xfrm>
          <a:prstGeom prst="roundRect">
            <a:avLst>
              <a:gd name="adj" fmla="val 80000"/>
            </a:avLst>
          </a:prstGeom>
          <a:solidFill>
            <a:srgbClr val="FFFFFF"/>
          </a:solidFill>
          <a:ln/>
        </p:spPr>
        <p:txBody>
          <a:bodyPr wrap="square" lIns="84667" tIns="42730" rIns="84667" bIns="42730" rtlCol="0" anchor="ctr"/>
          <a:lstStyle/>
          <a:p>
            <a:pPr algn="ctr">
              <a:lnSpc>
                <a:spcPts val="1260"/>
              </a:lnSpc>
            </a:pPr>
            <a:r>
              <a:rPr lang="en-US" sz="900" kern="0" spc="-48" dirty="0">
                <a:solidFill>
                  <a:srgbClr val="000000"/>
                </a:solidFill>
              </a:rPr>
              <a:t>What is its magic?</a:t>
            </a:r>
            <a:endParaRPr lang="en-US" sz="900" dirty="0"/>
          </a:p>
        </p:txBody>
      </p:sp>
      <p:pic>
        <p:nvPicPr>
          <p:cNvPr id="5" name="Image 0" descr="https://pitch-assets-ccb95893-de3f-4266-973c-20049231b248.s3.eu-west-1.amazonaws.com/999d96a9-8930-4892-8e77-d40f611d8c0b?pitch-bytes=289572&amp;pitch-content-type=image%2Fjpeg"/>
          <p:cNvPicPr>
            <a:picLocks noChangeAspect="1"/>
          </p:cNvPicPr>
          <p:nvPr/>
        </p:nvPicPr>
        <p:blipFill>
          <a:blip r:embed="rId3"/>
          <a:srcRect l="1597" r="1597"/>
          <a:stretch/>
        </p:blipFill>
        <p:spPr>
          <a:xfrm>
            <a:off x="4714015" y="1200275"/>
            <a:ext cx="4205992" cy="2994133"/>
          </a:xfrm>
          <a:prstGeom prst="rect">
            <a:avLst/>
          </a:prstGeom>
        </p:spPr>
      </p:pic>
      <p:pic>
        <p:nvPicPr>
          <p:cNvPr id="6"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000000"/>
        </a:solidFill>
        <a:effectLst/>
      </p:bgPr>
    </p:bg>
    <p:spTree>
      <p:nvGrpSpPr>
        <p:cNvPr id="1" name=""/>
        <p:cNvGrpSpPr/>
        <p:nvPr/>
      </p:nvGrpSpPr>
      <p:grpSpPr>
        <a:xfrm>
          <a:off x="0" y="0"/>
          <a:ext cx="0" cy="0"/>
          <a:chOff x="0" y="0"/>
          <a:chExt cx="0" cy="0"/>
        </a:xfrm>
      </p:grpSpPr>
      <p:sp>
        <p:nvSpPr>
          <p:cNvPr id="3" name="Text 0"/>
          <p:cNvSpPr/>
          <p:nvPr/>
        </p:nvSpPr>
        <p:spPr>
          <a:xfrm>
            <a:off x="476250" y="550032"/>
            <a:ext cx="8229600" cy="4114800"/>
          </a:xfrm>
          <a:prstGeom prst="rect">
            <a:avLst/>
          </a:prstGeom>
          <a:noFill/>
          <a:ln/>
        </p:spPr>
        <p:txBody>
          <a:bodyPr wrap="square" lIns="0" tIns="0" rIns="0" bIns="0" rtlCol="0" anchor="t"/>
          <a:lstStyle/>
          <a:p>
            <a:pPr algn="l">
              <a:lnSpc>
                <a:spcPts val="8100"/>
              </a:lnSpc>
            </a:pPr>
            <a:r>
              <a:rPr lang="en-US" sz="10100" b="1" kern="0" spc="-48" dirty="0">
                <a:solidFill>
                  <a:srgbClr val="FFFFFF"/>
                </a:solidFill>
                <a:latin typeface="Space Grotesk" pitchFamily="34" charset="0"/>
                <a:ea typeface="Space Grotesk" pitchFamily="34" charset="-122"/>
                <a:cs typeface="Space Grotesk" pitchFamily="34" charset="-120"/>
              </a:rPr>
              <a:t>WHAT PROBLEM DOES THIS PRODUCT FIX?</a:t>
            </a:r>
            <a:endParaRPr lang="en-US" sz="10125" dirty="0"/>
          </a:p>
        </p:txBody>
      </p:sp>
      <p:pic>
        <p:nvPicPr>
          <p:cNvPr id="4"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6250" y="476250"/>
            <a:ext cx="914400" cy="0"/>
          </a:xfrm>
          <a:prstGeom prst="rect">
            <a:avLst/>
          </a:prstGeom>
          <a:noFill/>
          <a:ln/>
        </p:spPr>
        <p:txBody>
          <a:bodyPr wrap="none" lIns="0" tIns="0" rIns="0" bIns="0" rtlCol="0" anchor="t">
            <a:spAutoFit/>
          </a:bodyPr>
          <a:lstStyle/>
          <a:p>
            <a:pPr algn="l">
              <a:lnSpc>
                <a:spcPts val="2531"/>
              </a:lnSpc>
            </a:pPr>
            <a:endParaRPr lang="en-US" sz="2025" dirty="0"/>
          </a:p>
        </p:txBody>
      </p:sp>
      <p:sp>
        <p:nvSpPr>
          <p:cNvPr id="4" name="Shape 1"/>
          <p:cNvSpPr/>
          <p:nvPr/>
        </p:nvSpPr>
        <p:spPr>
          <a:xfrm>
            <a:off x="656923" y="2632962"/>
            <a:ext cx="6828421" cy="0"/>
          </a:xfrm>
          <a:prstGeom prst="line">
            <a:avLst/>
          </a:prstGeom>
          <a:solidFill>
            <a:srgbClr val="C6FF00"/>
          </a:solidFill>
          <a:ln w="5292">
            <a:solidFill>
              <a:srgbClr val="000000"/>
            </a:solidFill>
            <a:prstDash val="solid"/>
            <a:headEnd type="none"/>
            <a:tailEnd type="none"/>
          </a:ln>
        </p:spPr>
        <p:txBody>
          <a:bodyPr/>
          <a:lstStyle/>
          <a:p>
            <a:endParaRPr lang="en-US"/>
          </a:p>
        </p:txBody>
      </p:sp>
      <p:sp>
        <p:nvSpPr>
          <p:cNvPr id="5" name="Text 2"/>
          <p:cNvSpPr/>
          <p:nvPr/>
        </p:nvSpPr>
        <p:spPr>
          <a:xfrm>
            <a:off x="1576692" y="1832042"/>
            <a:ext cx="5486400" cy="685800"/>
          </a:xfrm>
          <a:prstGeom prst="rect">
            <a:avLst/>
          </a:prstGeom>
          <a:noFill/>
          <a:ln/>
        </p:spPr>
        <p:txBody>
          <a:bodyPr wrap="square" lIns="0" tIns="0" rIns="0" bIns="0" rtlCol="0" anchor="ctr"/>
          <a:lstStyle/>
          <a:p>
            <a:pPr algn="l">
              <a:lnSpc>
                <a:spcPts val="1800"/>
              </a:lnSpc>
            </a:pPr>
            <a:r>
              <a:rPr lang="en-US" sz="1100" b="0" kern="0" spc="12" dirty="0">
                <a:solidFill>
                  <a:srgbClr val="000000"/>
                </a:solidFill>
                <a:latin typeface="Space Grotesk" pitchFamily="34" charset="0"/>
                <a:ea typeface="Space Grotesk" pitchFamily="34" charset="-122"/>
                <a:cs typeface="Space Grotesk" pitchFamily="34" charset="-120"/>
              </a:rPr>
              <a:t>Our product's key value lies in solving the issue of wasted time and inconvenience associated with finding parking, providing users with real-time garage availability information.</a:t>
            </a:r>
            <a:endParaRPr lang="en-US" sz="1125" dirty="0"/>
          </a:p>
        </p:txBody>
      </p:sp>
      <p:pic>
        <p:nvPicPr>
          <p:cNvPr id="6" name="Image 0" descr="https://pitch-assets-ccb95893-de3f-4266-973c-20049231b248.s3.eu-west-1.amazonaws.com/35d8e0b2-3d74-4c47-aeae-31ede86a7a1b?pitch-bytes=749&amp;pitch-content-type=image%2Fpng"/>
          <p:cNvPicPr>
            <a:picLocks noChangeAspect="1"/>
          </p:cNvPicPr>
          <p:nvPr/>
        </p:nvPicPr>
        <p:blipFill>
          <a:blip r:embed="rId3"/>
          <a:srcRect l="6070" t="4564" r="6070" b="4564"/>
          <a:stretch/>
        </p:blipFill>
        <p:spPr>
          <a:xfrm>
            <a:off x="756869" y="1854142"/>
            <a:ext cx="397756" cy="411393"/>
          </a:xfrm>
          <a:prstGeom prst="rect">
            <a:avLst/>
          </a:prstGeom>
        </p:spPr>
      </p:pic>
      <p:sp>
        <p:nvSpPr>
          <p:cNvPr id="7" name="Shape 3"/>
          <p:cNvSpPr/>
          <p:nvPr/>
        </p:nvSpPr>
        <p:spPr>
          <a:xfrm>
            <a:off x="656923" y="3774926"/>
            <a:ext cx="6828421" cy="0"/>
          </a:xfrm>
          <a:prstGeom prst="line">
            <a:avLst/>
          </a:prstGeom>
          <a:solidFill>
            <a:srgbClr val="C6FF00"/>
          </a:solidFill>
          <a:ln w="5292">
            <a:solidFill>
              <a:srgbClr val="000000"/>
            </a:solidFill>
            <a:prstDash val="solid"/>
            <a:headEnd type="none"/>
            <a:tailEnd type="none"/>
          </a:ln>
        </p:spPr>
        <p:txBody>
          <a:bodyPr/>
          <a:lstStyle/>
          <a:p>
            <a:endParaRPr lang="en-US"/>
          </a:p>
        </p:txBody>
      </p:sp>
      <p:sp>
        <p:nvSpPr>
          <p:cNvPr id="8" name="Text 4"/>
          <p:cNvSpPr/>
          <p:nvPr/>
        </p:nvSpPr>
        <p:spPr>
          <a:xfrm>
            <a:off x="1576692" y="2882536"/>
            <a:ext cx="5486400" cy="685800"/>
          </a:xfrm>
          <a:prstGeom prst="rect">
            <a:avLst/>
          </a:prstGeom>
          <a:noFill/>
          <a:ln/>
        </p:spPr>
        <p:txBody>
          <a:bodyPr wrap="square" lIns="0" tIns="0" rIns="0" bIns="0" rtlCol="0" anchor="ctr"/>
          <a:lstStyle/>
          <a:p>
            <a:pPr algn="l">
              <a:lnSpc>
                <a:spcPts val="1800"/>
              </a:lnSpc>
            </a:pPr>
            <a:r>
              <a:rPr lang="en-US" sz="1100" b="0" kern="0" spc="12" dirty="0">
                <a:solidFill>
                  <a:srgbClr val="000000"/>
                </a:solidFill>
                <a:latin typeface="Space Grotesk" pitchFamily="34" charset="0"/>
                <a:ea typeface="Space Grotesk" pitchFamily="34" charset="-122"/>
                <a:cs typeface="Space Grotesk" pitchFamily="34" charset="-120"/>
              </a:rPr>
              <a:t>We enable users to effortlessly check garage status from their seats, ensuring a more efficient and user-friendly parking experience.</a:t>
            </a:r>
            <a:endParaRPr lang="en-US" sz="1125" dirty="0"/>
          </a:p>
        </p:txBody>
      </p:sp>
      <p:pic>
        <p:nvPicPr>
          <p:cNvPr id="9" name="Image 1" descr="https://pitch-assets-ccb95893-de3f-4266-973c-20049231b248.s3.eu-west-1.amazonaws.com/35d8e0b2-3d74-4c47-aeae-31ede86a7a1b?pitch-bytes=749&amp;pitch-content-type=image%2Fpng"/>
          <p:cNvPicPr>
            <a:picLocks noChangeAspect="1"/>
          </p:cNvPicPr>
          <p:nvPr/>
        </p:nvPicPr>
        <p:blipFill>
          <a:blip r:embed="rId3"/>
          <a:srcRect l="6070" t="4564" r="6070" b="4564"/>
          <a:stretch/>
        </p:blipFill>
        <p:spPr>
          <a:xfrm>
            <a:off x="756869" y="2996106"/>
            <a:ext cx="397756" cy="411393"/>
          </a:xfrm>
          <a:prstGeom prst="rect">
            <a:avLst/>
          </a:prstGeom>
        </p:spPr>
      </p:pic>
      <p:sp>
        <p:nvSpPr>
          <p:cNvPr id="10" name="Shape 5"/>
          <p:cNvSpPr/>
          <p:nvPr/>
        </p:nvSpPr>
        <p:spPr>
          <a:xfrm>
            <a:off x="656923" y="4916890"/>
            <a:ext cx="6828421" cy="0"/>
          </a:xfrm>
          <a:prstGeom prst="line">
            <a:avLst/>
          </a:prstGeom>
          <a:solidFill>
            <a:srgbClr val="C6FF00"/>
          </a:solidFill>
          <a:ln w="5292">
            <a:solidFill>
              <a:srgbClr val="000000"/>
            </a:solidFill>
            <a:prstDash val="solid"/>
            <a:headEnd type="none"/>
            <a:tailEnd type="none"/>
          </a:ln>
        </p:spPr>
        <p:txBody>
          <a:bodyPr/>
          <a:lstStyle/>
          <a:p>
            <a:endParaRPr lang="en-US"/>
          </a:p>
        </p:txBody>
      </p:sp>
      <p:sp>
        <p:nvSpPr>
          <p:cNvPr id="11" name="Text 6"/>
          <p:cNvSpPr/>
          <p:nvPr/>
        </p:nvSpPr>
        <p:spPr>
          <a:xfrm>
            <a:off x="1576692" y="4031065"/>
            <a:ext cx="5486400" cy="685800"/>
          </a:xfrm>
          <a:prstGeom prst="rect">
            <a:avLst/>
          </a:prstGeom>
          <a:noFill/>
          <a:ln/>
        </p:spPr>
        <p:txBody>
          <a:bodyPr wrap="square" lIns="0" tIns="0" rIns="0" bIns="0" rtlCol="0" anchor="ctr"/>
          <a:lstStyle/>
          <a:p>
            <a:pPr algn="l">
              <a:lnSpc>
                <a:spcPts val="1800"/>
              </a:lnSpc>
            </a:pPr>
            <a:r>
              <a:rPr lang="en-US" sz="1100" b="0" kern="0" spc="12" dirty="0">
                <a:solidFill>
                  <a:srgbClr val="000000"/>
                </a:solidFill>
                <a:latin typeface="Space Grotesk" pitchFamily="34" charset="0"/>
                <a:ea typeface="Space Grotesk" pitchFamily="34" charset="-122"/>
                <a:cs typeface="Space Grotesk" pitchFamily="34" charset="-120"/>
              </a:rPr>
              <a:t>Our product's core value is the elimination of parking hassles, saving time and improving convenience by streamlining the process of finding an available parking spot.</a:t>
            </a:r>
            <a:endParaRPr lang="en-US" sz="1125" dirty="0"/>
          </a:p>
        </p:txBody>
      </p:sp>
      <p:pic>
        <p:nvPicPr>
          <p:cNvPr id="12" name="Image 2" descr="https://pitch-assets-ccb95893-de3f-4266-973c-20049231b248.s3.eu-west-1.amazonaws.com/35d8e0b2-3d74-4c47-aeae-31ede86a7a1b?pitch-bytes=749&amp;pitch-content-type=image%2Fpng"/>
          <p:cNvPicPr>
            <a:picLocks noChangeAspect="1"/>
          </p:cNvPicPr>
          <p:nvPr/>
        </p:nvPicPr>
        <p:blipFill>
          <a:blip r:embed="rId3"/>
          <a:srcRect l="6070" t="4564" r="6070" b="4564"/>
          <a:stretch/>
        </p:blipFill>
        <p:spPr>
          <a:xfrm>
            <a:off x="756869" y="4138070"/>
            <a:ext cx="397756" cy="411393"/>
          </a:xfrm>
          <a:prstGeom prst="rect">
            <a:avLst/>
          </a:prstGeom>
        </p:spPr>
      </p:pic>
      <p:sp>
        <p:nvSpPr>
          <p:cNvPr id="13" name="Text 7"/>
          <p:cNvSpPr/>
          <p:nvPr/>
        </p:nvSpPr>
        <p:spPr>
          <a:xfrm>
            <a:off x="474611" y="393184"/>
            <a:ext cx="2381250" cy="361950"/>
          </a:xfrm>
          <a:prstGeom prst="roundRect">
            <a:avLst>
              <a:gd name="adj" fmla="val 80000"/>
            </a:avLst>
          </a:prstGeom>
          <a:solidFill>
            <a:srgbClr val="C6FF00"/>
          </a:solidFill>
          <a:ln/>
        </p:spPr>
        <p:txBody>
          <a:bodyPr wrap="square" lIns="132292" tIns="42730" rIns="132292" bIns="42730" rtlCol="0" anchor="ctr"/>
          <a:lstStyle/>
          <a:p>
            <a:pPr algn="ctr">
              <a:lnSpc>
                <a:spcPts val="1125"/>
              </a:lnSpc>
            </a:pPr>
            <a:r>
              <a:rPr lang="en-US" sz="900" kern="0" spc="-48" dirty="0">
                <a:solidFill>
                  <a:srgbClr val="000000"/>
                </a:solidFill>
              </a:rPr>
              <a:t>What problem does this product fix?</a:t>
            </a:r>
            <a:endParaRPr lang="en-US" sz="900" dirty="0"/>
          </a:p>
        </p:txBody>
      </p:sp>
      <p:sp>
        <p:nvSpPr>
          <p:cNvPr id="14" name="Text 8"/>
          <p:cNvSpPr/>
          <p:nvPr/>
        </p:nvSpPr>
        <p:spPr>
          <a:xfrm>
            <a:off x="474107" y="1008641"/>
            <a:ext cx="2381754" cy="399163"/>
          </a:xfrm>
          <a:prstGeom prst="roundRect">
            <a:avLst>
              <a:gd name="adj" fmla="val 80000"/>
            </a:avLst>
          </a:prstGeom>
          <a:solidFill>
            <a:srgbClr val="000000"/>
          </a:solidFill>
          <a:ln/>
        </p:spPr>
        <p:txBody>
          <a:bodyPr wrap="square" lIns="132320" tIns="47123" rIns="132320" bIns="47123" rtlCol="0" anchor="ctr"/>
          <a:lstStyle/>
          <a:p>
            <a:pPr algn="ctr">
              <a:lnSpc>
                <a:spcPts val="1125"/>
              </a:lnSpc>
            </a:pPr>
            <a:r>
              <a:rPr lang="en-US" sz="900" kern="0" spc="-48" dirty="0">
                <a:solidFill>
                  <a:srgbClr val="FFFFFF"/>
                </a:solidFill>
              </a:rPr>
              <a:t>Key Values</a:t>
            </a:r>
            <a:endParaRPr lang="en-US" sz="900" dirty="0"/>
          </a:p>
        </p:txBody>
      </p:sp>
      <p:pic>
        <p:nvPicPr>
          <p:cNvPr id="15" name="Image 3"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000000"/>
        </a:solidFill>
        <a:effectLst/>
      </p:bgPr>
    </p:bg>
    <p:spTree>
      <p:nvGrpSpPr>
        <p:cNvPr id="1" name=""/>
        <p:cNvGrpSpPr/>
        <p:nvPr/>
      </p:nvGrpSpPr>
      <p:grpSpPr>
        <a:xfrm>
          <a:off x="0" y="0"/>
          <a:ext cx="0" cy="0"/>
          <a:chOff x="0" y="0"/>
          <a:chExt cx="0" cy="0"/>
        </a:xfrm>
      </p:grpSpPr>
      <p:sp>
        <p:nvSpPr>
          <p:cNvPr id="3" name="Shape 0"/>
          <p:cNvSpPr/>
          <p:nvPr/>
        </p:nvSpPr>
        <p:spPr>
          <a:xfrm>
            <a:off x="617266" y="335940"/>
            <a:ext cx="3681418" cy="4020133"/>
          </a:xfrm>
          <a:prstGeom prst="roundRect">
            <a:avLst>
              <a:gd name="adj" fmla="val 9000"/>
            </a:avLst>
          </a:prstGeom>
          <a:solidFill>
            <a:srgbClr val="C6FF00"/>
          </a:solidFill>
          <a:ln/>
        </p:spPr>
        <p:txBody>
          <a:bodyPr/>
          <a:lstStyle/>
          <a:p>
            <a:endParaRPr lang="en-US"/>
          </a:p>
        </p:txBody>
      </p:sp>
      <p:sp>
        <p:nvSpPr>
          <p:cNvPr id="4" name="Text 1"/>
          <p:cNvSpPr/>
          <p:nvPr/>
        </p:nvSpPr>
        <p:spPr>
          <a:xfrm>
            <a:off x="524039" y="475488"/>
            <a:ext cx="3681418" cy="3977858"/>
          </a:xfrm>
          <a:prstGeom prst="roundRect">
            <a:avLst>
              <a:gd name="adj" fmla="val 9000"/>
            </a:avLst>
          </a:prstGeom>
          <a:solidFill>
            <a:srgbClr val="FFFFFF"/>
          </a:solidFill>
          <a:ln w="5292">
            <a:solidFill>
              <a:srgbClr val="000000"/>
            </a:solidFill>
          </a:ln>
        </p:spPr>
        <p:txBody>
          <a:bodyPr wrap="square" lIns="204523" tIns="469608" rIns="204523" bIns="469608" rtlCol="0" anchor="ctr"/>
          <a:lstStyle/>
          <a:p>
            <a:pPr algn="ctr">
              <a:lnSpc>
                <a:spcPts val="2344"/>
              </a:lnSpc>
            </a:pPr>
            <a:endParaRPr lang="en-US" sz="1875" dirty="0"/>
          </a:p>
        </p:txBody>
      </p:sp>
      <p:sp>
        <p:nvSpPr>
          <p:cNvPr id="5" name="Text 2"/>
          <p:cNvSpPr/>
          <p:nvPr/>
        </p:nvSpPr>
        <p:spPr>
          <a:xfrm>
            <a:off x="621623" y="1307146"/>
            <a:ext cx="3657600" cy="2083594"/>
          </a:xfrm>
          <a:prstGeom prst="rect">
            <a:avLst/>
          </a:prstGeom>
          <a:noFill/>
          <a:ln/>
        </p:spPr>
        <p:txBody>
          <a:bodyPr wrap="square" lIns="0" tIns="0" rIns="0" bIns="0" rtlCol="0" anchor="b"/>
          <a:lstStyle/>
          <a:p>
            <a:pPr algn="l">
              <a:lnSpc>
                <a:spcPts val="2344"/>
              </a:lnSpc>
            </a:pPr>
            <a:r>
              <a:rPr lang="en-US" sz="1400" b="1" kern="0" spc="-12" dirty="0">
                <a:solidFill>
                  <a:srgbClr val="000000"/>
                </a:solidFill>
                <a:latin typeface="Space Grotesk" pitchFamily="34" charset="0"/>
                <a:ea typeface="Space Grotesk" pitchFamily="34" charset="-122"/>
                <a:cs typeface="Space Grotesk" pitchFamily="34" charset="-120"/>
              </a:rPr>
              <a:t>Where is the product today? Describe it in a concise sentence or two.</a:t>
            </a:r>
            <a:r>
              <a:rPr lang="en-US" sz="1900" b="0" kern="0" spc="-12" dirty="0">
                <a:solidFill>
                  <a:srgbClr val="000000"/>
                </a:solidFill>
                <a:latin typeface="Space Grotesk" pitchFamily="34" charset="0"/>
                <a:ea typeface="Space Grotesk" pitchFamily="34" charset="-122"/>
                <a:cs typeface="Space Grotesk" pitchFamily="34" charset="-120"/>
              </a:rPr>
              <a:t> Currently, the product offers real-time tracking and monitoring of garage availability using a combination of wired and wireless communication, IR sensors, and indication LEDs.</a:t>
            </a:r>
            <a:endParaRPr lang="en-US" sz="1875" dirty="0"/>
          </a:p>
        </p:txBody>
      </p:sp>
      <p:sp>
        <p:nvSpPr>
          <p:cNvPr id="6" name="Shape 3"/>
          <p:cNvSpPr/>
          <p:nvPr/>
        </p:nvSpPr>
        <p:spPr>
          <a:xfrm>
            <a:off x="4719540" y="335941"/>
            <a:ext cx="3681418" cy="4020133"/>
          </a:xfrm>
          <a:prstGeom prst="roundRect">
            <a:avLst>
              <a:gd name="adj" fmla="val 9000"/>
            </a:avLst>
          </a:prstGeom>
          <a:solidFill>
            <a:srgbClr val="C6FF00"/>
          </a:solidFill>
          <a:ln/>
        </p:spPr>
        <p:txBody>
          <a:bodyPr/>
          <a:lstStyle/>
          <a:p>
            <a:endParaRPr lang="en-US"/>
          </a:p>
        </p:txBody>
      </p:sp>
      <p:sp>
        <p:nvSpPr>
          <p:cNvPr id="7" name="Shape 4"/>
          <p:cNvSpPr/>
          <p:nvPr/>
        </p:nvSpPr>
        <p:spPr>
          <a:xfrm>
            <a:off x="4626313" y="475488"/>
            <a:ext cx="3681418" cy="3977858"/>
          </a:xfrm>
          <a:prstGeom prst="roundRect">
            <a:avLst>
              <a:gd name="adj" fmla="val 9000"/>
            </a:avLst>
          </a:prstGeom>
          <a:solidFill>
            <a:srgbClr val="FFFFFF"/>
          </a:solidFill>
          <a:ln w="5292">
            <a:solidFill>
              <a:srgbClr val="000000"/>
            </a:solidFill>
            <a:prstDash val="solid"/>
          </a:ln>
        </p:spPr>
        <p:txBody>
          <a:bodyPr/>
          <a:lstStyle/>
          <a:p>
            <a:endParaRPr lang="en-US"/>
          </a:p>
        </p:txBody>
      </p:sp>
      <p:sp>
        <p:nvSpPr>
          <p:cNvPr id="8" name="Text 5"/>
          <p:cNvSpPr/>
          <p:nvPr/>
        </p:nvSpPr>
        <p:spPr>
          <a:xfrm>
            <a:off x="4717575" y="1307237"/>
            <a:ext cx="3657600" cy="2678906"/>
          </a:xfrm>
          <a:prstGeom prst="rect">
            <a:avLst/>
          </a:prstGeom>
          <a:noFill/>
          <a:ln/>
        </p:spPr>
        <p:txBody>
          <a:bodyPr wrap="square" lIns="0" tIns="0" rIns="0" bIns="0" rtlCol="0" anchor="b"/>
          <a:lstStyle/>
          <a:p>
            <a:pPr algn="l">
              <a:lnSpc>
                <a:spcPts val="2344"/>
              </a:lnSpc>
            </a:pPr>
            <a:r>
              <a:rPr lang="en-US" sz="1400" b="1" kern="0" spc="-12" dirty="0">
                <a:solidFill>
                  <a:srgbClr val="000000"/>
                </a:solidFill>
                <a:latin typeface="Space Grotesk" pitchFamily="34" charset="0"/>
                <a:ea typeface="Space Grotesk" pitchFamily="34" charset="-122"/>
                <a:cs typeface="Space Grotesk" pitchFamily="34" charset="-120"/>
              </a:rPr>
              <a:t>Where do we want the product to be? Share the long-term vision.</a:t>
            </a:r>
            <a:r>
              <a:rPr lang="en-US" sz="1900" b="0" kern="0" spc="-12" dirty="0">
                <a:solidFill>
                  <a:srgbClr val="000000"/>
                </a:solidFill>
                <a:latin typeface="Space Grotesk" pitchFamily="34" charset="0"/>
                <a:ea typeface="Space Grotesk" pitchFamily="34" charset="-122"/>
                <a:cs typeface="Space Grotesk" pitchFamily="34" charset="-120"/>
              </a:rPr>
              <a:t> In the long term, we envision this product to become a standard solution in parking management systems, offering seamless integration with various types of garages and providing a hassle-free parking experience for users worldwide.</a:t>
            </a:r>
            <a:endParaRPr lang="en-US" sz="1875" dirty="0"/>
          </a:p>
        </p:txBody>
      </p:sp>
      <p:sp>
        <p:nvSpPr>
          <p:cNvPr id="9" name="Text 6"/>
          <p:cNvSpPr/>
          <p:nvPr/>
        </p:nvSpPr>
        <p:spPr>
          <a:xfrm>
            <a:off x="769739" y="633779"/>
            <a:ext cx="1238250" cy="361950"/>
          </a:xfrm>
          <a:prstGeom prst="roundRect">
            <a:avLst>
              <a:gd name="adj" fmla="val 80000"/>
            </a:avLst>
          </a:prstGeom>
          <a:solidFill>
            <a:srgbClr val="000000"/>
          </a:solidFill>
          <a:ln/>
        </p:spPr>
        <p:txBody>
          <a:bodyPr wrap="square" lIns="68792" tIns="42730" rIns="68792" bIns="42730" rtlCol="0" anchor="ctr"/>
          <a:lstStyle/>
          <a:p>
            <a:pPr algn="ctr">
              <a:lnSpc>
                <a:spcPts val="1125"/>
              </a:lnSpc>
            </a:pPr>
            <a:r>
              <a:rPr lang="en-US" sz="900" b="1" kern="0" spc="-48" dirty="0">
                <a:solidFill>
                  <a:srgbClr val="FFFFFF"/>
                </a:solidFill>
                <a:latin typeface="DM Sans" pitchFamily="34" charset="0"/>
                <a:ea typeface="DM Sans" pitchFamily="34" charset="-122"/>
                <a:cs typeface="DM Sans" pitchFamily="34" charset="-120"/>
              </a:rPr>
              <a:t>Today</a:t>
            </a:r>
            <a:endParaRPr lang="en-US" sz="900" dirty="0"/>
          </a:p>
        </p:txBody>
      </p:sp>
      <p:sp>
        <p:nvSpPr>
          <p:cNvPr id="10" name="Text 7"/>
          <p:cNvSpPr/>
          <p:nvPr/>
        </p:nvSpPr>
        <p:spPr>
          <a:xfrm>
            <a:off x="4715882" y="635802"/>
            <a:ext cx="1238250" cy="361950"/>
          </a:xfrm>
          <a:prstGeom prst="roundRect">
            <a:avLst>
              <a:gd name="adj" fmla="val 80000"/>
            </a:avLst>
          </a:prstGeom>
          <a:solidFill>
            <a:srgbClr val="000000"/>
          </a:solidFill>
          <a:ln/>
        </p:spPr>
        <p:txBody>
          <a:bodyPr wrap="square" lIns="68792" tIns="42730" rIns="68792" bIns="42730" rtlCol="0" anchor="ctr"/>
          <a:lstStyle/>
          <a:p>
            <a:pPr algn="ctr">
              <a:lnSpc>
                <a:spcPts val="1125"/>
              </a:lnSpc>
            </a:pPr>
            <a:r>
              <a:rPr lang="en-US" sz="900" b="1" kern="0" spc="-48" dirty="0">
                <a:solidFill>
                  <a:srgbClr val="FFFFFF"/>
                </a:solidFill>
                <a:latin typeface="DM Sans" pitchFamily="34" charset="0"/>
                <a:ea typeface="DM Sans" pitchFamily="34" charset="-122"/>
                <a:cs typeface="DM Sans" pitchFamily="34" charset="-120"/>
              </a:rPr>
              <a:t>Future</a:t>
            </a:r>
            <a:endParaRPr lang="en-US" sz="900" dirty="0"/>
          </a:p>
        </p:txBody>
      </p:sp>
      <p:pic>
        <p:nvPicPr>
          <p:cNvPr id="11"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429</Words>
  <Application>Microsoft Office PowerPoint</Application>
  <PresentationFormat>On-screen Show (16:9)</PresentationFormat>
  <Paragraphs>40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Space Grotesk</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iti final project</dc:title>
  <dc:subject>PptxGenJS Presentation</dc:subject>
  <dc:creator>Pitch Software GmbH</dc:creator>
  <cp:lastModifiedBy>yomna saleh</cp:lastModifiedBy>
  <cp:revision>2</cp:revision>
  <dcterms:created xsi:type="dcterms:W3CDTF">2023-09-13T19:47:19Z</dcterms:created>
  <dcterms:modified xsi:type="dcterms:W3CDTF">2023-09-13T19:49:36Z</dcterms:modified>
</cp:coreProperties>
</file>