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 id="2147483687" r:id="rId2"/>
  </p:sldMasterIdLst>
  <p:notesMasterIdLst>
    <p:notesMasterId r:id="rId16"/>
  </p:notesMasterIdLst>
  <p:sldIdLst>
    <p:sldId id="256" r:id="rId3"/>
    <p:sldId id="257" r:id="rId4"/>
    <p:sldId id="264" r:id="rId5"/>
    <p:sldId id="279" r:id="rId6"/>
    <p:sldId id="288" r:id="rId7"/>
    <p:sldId id="289" r:id="rId8"/>
    <p:sldId id="281" r:id="rId9"/>
    <p:sldId id="282" r:id="rId10"/>
    <p:sldId id="283" r:id="rId11"/>
    <p:sldId id="284" r:id="rId12"/>
    <p:sldId id="285" r:id="rId13"/>
    <p:sldId id="287" r:id="rId14"/>
    <p:sldId id="286" r:id="rId15"/>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21" Type="http://schemas.microsoft.com/office/2016/11/relationships/changesInfo" Target="changesInfos/changesInfo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HAMMET KAYRA BULUT" userId="S::kayra.bulut@std.yildiz.edu.tr::fc912a3c-39cc-4896-8f64-2891e01336e6" providerId="AD" clId="Web-{615ABF4E-4F4E-3F8C-6702-6473B9A6C03C}"/>
    <pc:docChg chg="delSld">
      <pc:chgData name="MUHAMMET KAYRA BULUT" userId="S::kayra.bulut@std.yildiz.edu.tr::fc912a3c-39cc-4896-8f64-2891e01336e6" providerId="AD" clId="Web-{615ABF4E-4F4E-3F8C-6702-6473B9A6C03C}" dt="2024-05-05T18:58:36.666" v="0"/>
      <pc:docMkLst>
        <pc:docMk/>
      </pc:docMkLst>
      <pc:sldChg chg="del">
        <pc:chgData name="MUHAMMET KAYRA BULUT" userId="S::kayra.bulut@std.yildiz.edu.tr::fc912a3c-39cc-4896-8f64-2891e01336e6" providerId="AD" clId="Web-{615ABF4E-4F4E-3F8C-6702-6473B9A6C03C}" dt="2024-05-05T18:58:36.666" v="0"/>
        <pc:sldMkLst>
          <pc:docMk/>
          <pc:sldMk cId="2931702931" sldId="268"/>
        </pc:sldMkLst>
      </pc:sldChg>
    </pc:docChg>
  </pc:docChgLst>
  <pc:docChgLst>
    <pc:chgData name="MUHAMMET KAYRA BULUT" userId="S::kayra.bulut@std.yildiz.edu.tr::fc912a3c-39cc-4896-8f64-2891e01336e6" providerId="AD" clId="Web-{07103789-2B03-93AA-1CC8-CC159A79C47E}"/>
    <pc:docChg chg="modSld">
      <pc:chgData name="MUHAMMET KAYRA BULUT" userId="S::kayra.bulut@std.yildiz.edu.tr::fc912a3c-39cc-4896-8f64-2891e01336e6" providerId="AD" clId="Web-{07103789-2B03-93AA-1CC8-CC159A79C47E}" dt="2024-03-05T07:17:48.324" v="3"/>
      <pc:docMkLst>
        <pc:docMk/>
      </pc:docMkLst>
      <pc:sldChg chg="modSp modNotes">
        <pc:chgData name="MUHAMMET KAYRA BULUT" userId="S::kayra.bulut@std.yildiz.edu.tr::fc912a3c-39cc-4896-8f64-2891e01336e6" providerId="AD" clId="Web-{07103789-2B03-93AA-1CC8-CC159A79C47E}" dt="2024-03-05T07:17:48.324" v="3"/>
        <pc:sldMkLst>
          <pc:docMk/>
          <pc:sldMk cId="2931702931" sldId="268"/>
        </pc:sldMkLst>
      </pc:sldChg>
    </pc:docChg>
  </pc:docChgLst>
  <pc:docChgLst>
    <pc:chgData name="kayra bulut" userId="02786812ae44c4ed" providerId="Windows Live" clId="Web-{D03C8EE2-4008-421D-84CF-D08CD3C311FE}"/>
    <pc:docChg chg="addSld delSld modSld">
      <pc:chgData name="kayra bulut" userId="02786812ae44c4ed" providerId="Windows Live" clId="Web-{D03C8EE2-4008-421D-84CF-D08CD3C311FE}" dt="2025-04-04T05:22:58.607" v="35" actId="14100"/>
      <pc:docMkLst>
        <pc:docMk/>
      </pc:docMkLst>
      <pc:sldChg chg="addSp delSp modSp">
        <pc:chgData name="kayra bulut" userId="02786812ae44c4ed" providerId="Windows Live" clId="Web-{D03C8EE2-4008-421D-84CF-D08CD3C311FE}" dt="2025-04-04T05:22:58.607" v="35" actId="14100"/>
        <pc:sldMkLst>
          <pc:docMk/>
          <pc:sldMk cId="1674425800" sldId="256"/>
        </pc:sldMkLst>
        <pc:picChg chg="add mod">
          <ac:chgData name="kayra bulut" userId="02786812ae44c4ed" providerId="Windows Live" clId="Web-{D03C8EE2-4008-421D-84CF-D08CD3C311FE}" dt="2025-04-04T05:22:58.607" v="35" actId="14100"/>
          <ac:picMkLst>
            <pc:docMk/>
            <pc:sldMk cId="1674425800" sldId="256"/>
            <ac:picMk id="4" creationId="{EC73E222-5D33-33C1-8A49-58AE986E2E02}"/>
          </ac:picMkLst>
        </pc:picChg>
      </pc:sldChg>
      <pc:sldChg chg="addSp delSp modSp mod setBg">
        <pc:chgData name="kayra bulut" userId="02786812ae44c4ed" providerId="Windows Live" clId="Web-{D03C8EE2-4008-421D-84CF-D08CD3C311FE}" dt="2025-04-04T04:44:54.717" v="2"/>
        <pc:sldMkLst>
          <pc:docMk/>
          <pc:sldMk cId="2068141620" sldId="257"/>
        </pc:sldMkLst>
        <pc:spChg chg="mod">
          <ac:chgData name="kayra bulut" userId="02786812ae44c4ed" providerId="Windows Live" clId="Web-{D03C8EE2-4008-421D-84CF-D08CD3C311FE}" dt="2025-04-04T04:44:54.717" v="2"/>
          <ac:spMkLst>
            <pc:docMk/>
            <pc:sldMk cId="2068141620" sldId="257"/>
            <ac:spMk id="2" creationId="{1B06E847-E7F9-B706-2360-DE8F4321FD95}"/>
          </ac:spMkLst>
        </pc:spChg>
        <pc:spChg chg="mod ord">
          <ac:chgData name="kayra bulut" userId="02786812ae44c4ed" providerId="Windows Live" clId="Web-{D03C8EE2-4008-421D-84CF-D08CD3C311FE}" dt="2025-04-04T04:44:54.717" v="2"/>
          <ac:spMkLst>
            <pc:docMk/>
            <pc:sldMk cId="2068141620" sldId="257"/>
            <ac:spMk id="3" creationId="{185A8EC7-F2D9-6CAE-8C3A-278AB3D1A9AD}"/>
          </ac:spMkLst>
        </pc:spChg>
        <pc:spChg chg="add">
          <ac:chgData name="kayra bulut" userId="02786812ae44c4ed" providerId="Windows Live" clId="Web-{D03C8EE2-4008-421D-84CF-D08CD3C311FE}" dt="2025-04-04T04:44:54.717" v="2"/>
          <ac:spMkLst>
            <pc:docMk/>
            <pc:sldMk cId="2068141620" sldId="257"/>
            <ac:spMk id="6" creationId="{CD000060-D06D-4A48-BD8E-978966CCA797}"/>
          </ac:spMkLst>
        </pc:spChg>
        <pc:spChg chg="add">
          <ac:chgData name="kayra bulut" userId="02786812ae44c4ed" providerId="Windows Live" clId="Web-{D03C8EE2-4008-421D-84CF-D08CD3C311FE}" dt="2025-04-04T04:44:54.717" v="2"/>
          <ac:spMkLst>
            <pc:docMk/>
            <pc:sldMk cId="2068141620" sldId="257"/>
            <ac:spMk id="11" creationId="{DE4E5113-B3D0-40F8-9F39-B2C2BF92AE31}"/>
          </ac:spMkLst>
        </pc:spChg>
        <pc:picChg chg="add mod">
          <ac:chgData name="kayra bulut" userId="02786812ae44c4ed" providerId="Windows Live" clId="Web-{D03C8EE2-4008-421D-84CF-D08CD3C311FE}" dt="2025-04-04T04:44:54.717" v="2"/>
          <ac:picMkLst>
            <pc:docMk/>
            <pc:sldMk cId="2068141620" sldId="257"/>
            <ac:picMk id="4" creationId="{F7F18949-5E2C-D8C0-91AA-E43AABF0E021}"/>
          </ac:picMkLst>
        </pc:picChg>
      </pc:sldChg>
      <pc:sldChg chg="del">
        <pc:chgData name="kayra bulut" userId="02786812ae44c4ed" providerId="Windows Live" clId="Web-{D03C8EE2-4008-421D-84CF-D08CD3C311FE}" dt="2025-04-04T04:53:36.826" v="21"/>
        <pc:sldMkLst>
          <pc:docMk/>
          <pc:sldMk cId="220114544" sldId="258"/>
        </pc:sldMkLst>
      </pc:sldChg>
      <pc:sldChg chg="del">
        <pc:chgData name="kayra bulut" userId="02786812ae44c4ed" providerId="Windows Live" clId="Web-{D03C8EE2-4008-421D-84CF-D08CD3C311FE}" dt="2025-04-04T04:53:35.919" v="19"/>
        <pc:sldMkLst>
          <pc:docMk/>
          <pc:sldMk cId="187011400" sldId="259"/>
        </pc:sldMkLst>
      </pc:sldChg>
      <pc:sldChg chg="del">
        <pc:chgData name="kayra bulut" userId="02786812ae44c4ed" providerId="Windows Live" clId="Web-{D03C8EE2-4008-421D-84CF-D08CD3C311FE}" dt="2025-04-04T04:53:33.826" v="15"/>
        <pc:sldMkLst>
          <pc:docMk/>
          <pc:sldMk cId="3270158067" sldId="262"/>
        </pc:sldMkLst>
      </pc:sldChg>
      <pc:sldChg chg="del">
        <pc:chgData name="kayra bulut" userId="02786812ae44c4ed" providerId="Windows Live" clId="Web-{D03C8EE2-4008-421D-84CF-D08CD3C311FE}" dt="2025-04-04T04:53:30.982" v="11"/>
        <pc:sldMkLst>
          <pc:docMk/>
          <pc:sldMk cId="3572219769" sldId="263"/>
        </pc:sldMkLst>
      </pc:sldChg>
      <pc:sldChg chg="addSp delSp modSp mod setClrOvrMap">
        <pc:chgData name="kayra bulut" userId="02786812ae44c4ed" providerId="Windows Live" clId="Web-{D03C8EE2-4008-421D-84CF-D08CD3C311FE}" dt="2025-04-04T04:45:09.093" v="7"/>
        <pc:sldMkLst>
          <pc:docMk/>
          <pc:sldMk cId="3396992898" sldId="264"/>
        </pc:sldMkLst>
        <pc:spChg chg="mod ord">
          <ac:chgData name="kayra bulut" userId="02786812ae44c4ed" providerId="Windows Live" clId="Web-{D03C8EE2-4008-421D-84CF-D08CD3C311FE}" dt="2025-04-04T04:45:09.093" v="7"/>
          <ac:spMkLst>
            <pc:docMk/>
            <pc:sldMk cId="3396992898" sldId="264"/>
            <ac:spMk id="3" creationId="{27CF5B05-9CD1-1B40-440B-2940238AD8BF}"/>
          </ac:spMkLst>
        </pc:spChg>
        <pc:spChg chg="add">
          <ac:chgData name="kayra bulut" userId="02786812ae44c4ed" providerId="Windows Live" clId="Web-{D03C8EE2-4008-421D-84CF-D08CD3C311FE}" dt="2025-04-04T04:45:09.093" v="7"/>
          <ac:spMkLst>
            <pc:docMk/>
            <pc:sldMk cId="3396992898" sldId="264"/>
            <ac:spMk id="6" creationId="{CD000060-D06D-4A48-BD8E-978966CCA797}"/>
          </ac:spMkLst>
        </pc:spChg>
        <pc:spChg chg="add">
          <ac:chgData name="kayra bulut" userId="02786812ae44c4ed" providerId="Windows Live" clId="Web-{D03C8EE2-4008-421D-84CF-D08CD3C311FE}" dt="2025-04-04T04:45:09.093" v="7"/>
          <ac:spMkLst>
            <pc:docMk/>
            <pc:sldMk cId="3396992898" sldId="264"/>
            <ac:spMk id="10" creationId="{DE4E5113-B3D0-40F8-9F39-B2C2BF92AE31}"/>
          </ac:spMkLst>
        </pc:spChg>
        <pc:picChg chg="add mod">
          <ac:chgData name="kayra bulut" userId="02786812ae44c4ed" providerId="Windows Live" clId="Web-{D03C8EE2-4008-421D-84CF-D08CD3C311FE}" dt="2025-04-04T04:45:09.093" v="7"/>
          <ac:picMkLst>
            <pc:docMk/>
            <pc:sldMk cId="3396992898" sldId="264"/>
            <ac:picMk id="2" creationId="{4F6893FB-5D13-BFB2-44EA-2AB9FA5DDB60}"/>
          </ac:picMkLst>
        </pc:picChg>
      </pc:sldChg>
      <pc:sldChg chg="del">
        <pc:chgData name="kayra bulut" userId="02786812ae44c4ed" providerId="Windows Live" clId="Web-{D03C8EE2-4008-421D-84CF-D08CD3C311FE}" dt="2025-04-04T04:53:36.341" v="20"/>
        <pc:sldMkLst>
          <pc:docMk/>
          <pc:sldMk cId="280087254" sldId="266"/>
        </pc:sldMkLst>
      </pc:sldChg>
      <pc:sldChg chg="del">
        <pc:chgData name="kayra bulut" userId="02786812ae44c4ed" providerId="Windows Live" clId="Web-{D03C8EE2-4008-421D-84CF-D08CD3C311FE}" dt="2025-04-04T04:45:33.359" v="8"/>
        <pc:sldMkLst>
          <pc:docMk/>
          <pc:sldMk cId="1912710847" sldId="267"/>
        </pc:sldMkLst>
      </pc:sldChg>
      <pc:sldChg chg="del">
        <pc:chgData name="kayra bulut" userId="02786812ae44c4ed" providerId="Windows Live" clId="Web-{D03C8EE2-4008-421D-84CF-D08CD3C311FE}" dt="2025-04-04T04:53:34.544" v="16"/>
        <pc:sldMkLst>
          <pc:docMk/>
          <pc:sldMk cId="115765380" sldId="270"/>
        </pc:sldMkLst>
      </pc:sldChg>
      <pc:sldChg chg="del">
        <pc:chgData name="kayra bulut" userId="02786812ae44c4ed" providerId="Windows Live" clId="Web-{D03C8EE2-4008-421D-84CF-D08CD3C311FE}" dt="2025-04-04T04:53:32.201" v="13"/>
        <pc:sldMkLst>
          <pc:docMk/>
          <pc:sldMk cId="896653247" sldId="272"/>
        </pc:sldMkLst>
      </pc:sldChg>
      <pc:sldChg chg="del">
        <pc:chgData name="kayra bulut" userId="02786812ae44c4ed" providerId="Windows Live" clId="Web-{D03C8EE2-4008-421D-84CF-D08CD3C311FE}" dt="2025-04-04T04:53:33.310" v="14"/>
        <pc:sldMkLst>
          <pc:docMk/>
          <pc:sldMk cId="4278201795" sldId="275"/>
        </pc:sldMkLst>
      </pc:sldChg>
      <pc:sldChg chg="del">
        <pc:chgData name="kayra bulut" userId="02786812ae44c4ed" providerId="Windows Live" clId="Web-{D03C8EE2-4008-421D-84CF-D08CD3C311FE}" dt="2025-04-04T04:53:31.888" v="12"/>
        <pc:sldMkLst>
          <pc:docMk/>
          <pc:sldMk cId="1922109275" sldId="276"/>
        </pc:sldMkLst>
      </pc:sldChg>
      <pc:sldChg chg="del">
        <pc:chgData name="kayra bulut" userId="02786812ae44c4ed" providerId="Windows Live" clId="Web-{D03C8EE2-4008-421D-84CF-D08CD3C311FE}" dt="2025-04-04T04:53:35.388" v="18"/>
        <pc:sldMkLst>
          <pc:docMk/>
          <pc:sldMk cId="3147631708" sldId="277"/>
        </pc:sldMkLst>
      </pc:sldChg>
      <pc:sldChg chg="del">
        <pc:chgData name="kayra bulut" userId="02786812ae44c4ed" providerId="Windows Live" clId="Web-{D03C8EE2-4008-421D-84CF-D08CD3C311FE}" dt="2025-04-04T04:53:34.873" v="17"/>
        <pc:sldMkLst>
          <pc:docMk/>
          <pc:sldMk cId="3096543294" sldId="278"/>
        </pc:sldMkLst>
      </pc:sldChg>
      <pc:sldChg chg="new">
        <pc:chgData name="kayra bulut" userId="02786812ae44c4ed" providerId="Windows Live" clId="Web-{D03C8EE2-4008-421D-84CF-D08CD3C311FE}" dt="2025-04-04T04:49:14.646" v="9"/>
        <pc:sldMkLst>
          <pc:docMk/>
          <pc:sldMk cId="1947959836" sldId="279"/>
        </pc:sldMkLst>
      </pc:sldChg>
      <pc:sldChg chg="new del">
        <pc:chgData name="kayra bulut" userId="02786812ae44c4ed" providerId="Windows Live" clId="Web-{D03C8EE2-4008-421D-84CF-D08CD3C311FE}" dt="2025-04-04T04:56:15.143" v="28"/>
        <pc:sldMkLst>
          <pc:docMk/>
          <pc:sldMk cId="3741085218" sldId="280"/>
        </pc:sldMkLst>
      </pc:sldChg>
      <pc:sldChg chg="new">
        <pc:chgData name="kayra bulut" userId="02786812ae44c4ed" providerId="Windows Live" clId="Web-{D03C8EE2-4008-421D-84CF-D08CD3C311FE}" dt="2025-04-04T04:53:54.311" v="22"/>
        <pc:sldMkLst>
          <pc:docMk/>
          <pc:sldMk cId="757020434" sldId="281"/>
        </pc:sldMkLst>
      </pc:sldChg>
      <pc:sldChg chg="new">
        <pc:chgData name="kayra bulut" userId="02786812ae44c4ed" providerId="Windows Live" clId="Web-{D03C8EE2-4008-421D-84CF-D08CD3C311FE}" dt="2025-04-04T04:54:04.608" v="23"/>
        <pc:sldMkLst>
          <pc:docMk/>
          <pc:sldMk cId="103820556" sldId="282"/>
        </pc:sldMkLst>
      </pc:sldChg>
      <pc:sldChg chg="new">
        <pc:chgData name="kayra bulut" userId="02786812ae44c4ed" providerId="Windows Live" clId="Web-{D03C8EE2-4008-421D-84CF-D08CD3C311FE}" dt="2025-04-04T04:54:15.764" v="24"/>
        <pc:sldMkLst>
          <pc:docMk/>
          <pc:sldMk cId="1671357873" sldId="283"/>
        </pc:sldMkLst>
      </pc:sldChg>
      <pc:sldChg chg="new">
        <pc:chgData name="kayra bulut" userId="02786812ae44c4ed" providerId="Windows Live" clId="Web-{D03C8EE2-4008-421D-84CF-D08CD3C311FE}" dt="2025-04-04T04:54:25.093" v="25"/>
        <pc:sldMkLst>
          <pc:docMk/>
          <pc:sldMk cId="4279915250" sldId="284"/>
        </pc:sldMkLst>
      </pc:sldChg>
      <pc:sldChg chg="new">
        <pc:chgData name="kayra bulut" userId="02786812ae44c4ed" providerId="Windows Live" clId="Web-{D03C8EE2-4008-421D-84CF-D08CD3C311FE}" dt="2025-04-04T04:54:35.671" v="26"/>
        <pc:sldMkLst>
          <pc:docMk/>
          <pc:sldMk cId="3256946281" sldId="285"/>
        </pc:sldMkLst>
      </pc:sldChg>
      <pc:sldChg chg="new">
        <pc:chgData name="kayra bulut" userId="02786812ae44c4ed" providerId="Windows Live" clId="Web-{D03C8EE2-4008-421D-84CF-D08CD3C311FE}" dt="2025-04-04T04:54:45.328" v="27"/>
        <pc:sldMkLst>
          <pc:docMk/>
          <pc:sldMk cId="906948723" sldId="286"/>
        </pc:sldMkLst>
      </pc:sldChg>
      <pc:sldChg chg="add replId">
        <pc:chgData name="kayra bulut" userId="02786812ae44c4ed" providerId="Windows Live" clId="Web-{D03C8EE2-4008-421D-84CF-D08CD3C311FE}" dt="2025-04-04T05:07:03.743" v="29"/>
        <pc:sldMkLst>
          <pc:docMk/>
          <pc:sldMk cId="1742698537" sldId="287"/>
        </pc:sldMkLst>
      </pc:sldChg>
      <pc:sldChg chg="new">
        <pc:chgData name="kayra bulut" userId="02786812ae44c4ed" providerId="Windows Live" clId="Web-{D03C8EE2-4008-421D-84CF-D08CD3C311FE}" dt="2025-04-04T05:15:08.747" v="30"/>
        <pc:sldMkLst>
          <pc:docMk/>
          <pc:sldMk cId="3381866137" sldId="288"/>
        </pc:sldMkLst>
      </pc:sldChg>
      <pc:sldChg chg="new">
        <pc:chgData name="kayra bulut" userId="02786812ae44c4ed" providerId="Windows Live" clId="Web-{D03C8EE2-4008-421D-84CF-D08CD3C311FE}" dt="2025-04-04T05:17:16.032" v="31"/>
        <pc:sldMkLst>
          <pc:docMk/>
          <pc:sldMk cId="1339708515" sldId="289"/>
        </pc:sldMkLst>
      </pc:sldChg>
    </pc:docChg>
  </pc:docChgLst>
  <pc:docChgLst>
    <pc:chgData name="MUHAMMET KAYRA BULUT" userId="S::kayra.bulut@std.yildiz.edu.tr::fc912a3c-39cc-4896-8f64-2891e01336e6" providerId="AD" clId="Web-{2A8C1DBC-5EAA-20EF-1F55-8C234C1561D8}"/>
    <pc:docChg chg="addSld delSld modSld sldOrd addMainMaster">
      <pc:chgData name="MUHAMMET KAYRA BULUT" userId="S::kayra.bulut@std.yildiz.edu.tr::fc912a3c-39cc-4896-8f64-2891e01336e6" providerId="AD" clId="Web-{2A8C1DBC-5EAA-20EF-1F55-8C234C1561D8}" dt="2024-03-22T09:23:00.819" v="372" actId="1076"/>
      <pc:docMkLst>
        <pc:docMk/>
      </pc:docMkLst>
      <pc:sldChg chg="addSp delSp modSp mod setBg modClrScheme delDesignElem chgLayout">
        <pc:chgData name="MUHAMMET KAYRA BULUT" userId="S::kayra.bulut@std.yildiz.edu.tr::fc912a3c-39cc-4896-8f64-2891e01336e6" providerId="AD" clId="Web-{2A8C1DBC-5EAA-20EF-1F55-8C234C1561D8}" dt="2024-03-22T07:08:37.723" v="345"/>
        <pc:sldMkLst>
          <pc:docMk/>
          <pc:sldMk cId="1674425800" sldId="256"/>
        </pc:sldMkLst>
      </pc:sldChg>
      <pc:sldChg chg="addSp delSp modSp mod setBg modClrScheme delDesignElem chgLayout">
        <pc:chgData name="MUHAMMET KAYRA BULUT" userId="S::kayra.bulut@std.yildiz.edu.tr::fc912a3c-39cc-4896-8f64-2891e01336e6" providerId="AD" clId="Web-{2A8C1DBC-5EAA-20EF-1F55-8C234C1561D8}" dt="2024-03-22T07:08:26.894" v="344" actId="20577"/>
        <pc:sldMkLst>
          <pc:docMk/>
          <pc:sldMk cId="2068141620" sldId="257"/>
        </pc:sldMkLst>
      </pc:sldChg>
      <pc:sldChg chg="addSp delSp modSp mod modClrScheme delDesignElem chgLayout">
        <pc:chgData name="MUHAMMET KAYRA BULUT" userId="S::kayra.bulut@std.yildiz.edu.tr::fc912a3c-39cc-4896-8f64-2891e01336e6" providerId="AD" clId="Web-{2A8C1DBC-5EAA-20EF-1F55-8C234C1561D8}" dt="2024-03-22T06:01:47.281" v="103"/>
        <pc:sldMkLst>
          <pc:docMk/>
          <pc:sldMk cId="220114544" sldId="258"/>
        </pc:sldMkLst>
      </pc:sldChg>
      <pc:sldChg chg="delSp modSp mod modClrScheme delDesignElem chgLayout">
        <pc:chgData name="MUHAMMET KAYRA BULUT" userId="S::kayra.bulut@std.yildiz.edu.tr::fc912a3c-39cc-4896-8f64-2891e01336e6" providerId="AD" clId="Web-{2A8C1DBC-5EAA-20EF-1F55-8C234C1561D8}" dt="2024-03-22T06:18:02.762" v="198" actId="20577"/>
        <pc:sldMkLst>
          <pc:docMk/>
          <pc:sldMk cId="187011400" sldId="259"/>
        </pc:sldMkLst>
      </pc:sldChg>
      <pc:sldChg chg="del">
        <pc:chgData name="MUHAMMET KAYRA BULUT" userId="S::kayra.bulut@std.yildiz.edu.tr::fc912a3c-39cc-4896-8f64-2891e01336e6" providerId="AD" clId="Web-{2A8C1DBC-5EAA-20EF-1F55-8C234C1561D8}" dt="2024-03-22T05:58:12.604" v="76"/>
        <pc:sldMkLst>
          <pc:docMk/>
          <pc:sldMk cId="169655730" sldId="260"/>
        </pc:sldMkLst>
      </pc:sldChg>
      <pc:sldChg chg="del">
        <pc:chgData name="MUHAMMET KAYRA BULUT" userId="S::kayra.bulut@std.yildiz.edu.tr::fc912a3c-39cc-4896-8f64-2891e01336e6" providerId="AD" clId="Web-{2A8C1DBC-5EAA-20EF-1F55-8C234C1561D8}" dt="2024-03-22T05:58:26.213" v="77"/>
        <pc:sldMkLst>
          <pc:docMk/>
          <pc:sldMk cId="3776527635" sldId="261"/>
        </pc:sldMkLst>
      </pc:sldChg>
      <pc:sldChg chg="delSp modSp mod modClrScheme delDesignElem chgLayout">
        <pc:chgData name="MUHAMMET KAYRA BULUT" userId="S::kayra.bulut@std.yildiz.edu.tr::fc912a3c-39cc-4896-8f64-2891e01336e6" providerId="AD" clId="Web-{2A8C1DBC-5EAA-20EF-1F55-8C234C1561D8}" dt="2024-03-22T06:04:12.676" v="127" actId="20577"/>
        <pc:sldMkLst>
          <pc:docMk/>
          <pc:sldMk cId="3270158067" sldId="262"/>
        </pc:sldMkLst>
      </pc:sldChg>
      <pc:sldChg chg="modSp mod modClrScheme chgLayout">
        <pc:chgData name="MUHAMMET KAYRA BULUT" userId="S::kayra.bulut@std.yildiz.edu.tr::fc912a3c-39cc-4896-8f64-2891e01336e6" providerId="AD" clId="Web-{2A8C1DBC-5EAA-20EF-1F55-8C234C1561D8}" dt="2024-03-22T05:59:00.839" v="87"/>
        <pc:sldMkLst>
          <pc:docMk/>
          <pc:sldMk cId="3572219769" sldId="263"/>
        </pc:sldMkLst>
      </pc:sldChg>
      <pc:sldChg chg="addSp delSp modSp mod modClrScheme setClrOvrMap delDesignElem chgLayout">
        <pc:chgData name="MUHAMMET KAYRA BULUT" userId="S::kayra.bulut@std.yildiz.edu.tr::fc912a3c-39cc-4896-8f64-2891e01336e6" providerId="AD" clId="Web-{2A8C1DBC-5EAA-20EF-1F55-8C234C1561D8}" dt="2024-03-22T05:59:00.839" v="87"/>
        <pc:sldMkLst>
          <pc:docMk/>
          <pc:sldMk cId="3396992898" sldId="264"/>
        </pc:sldMkLst>
      </pc:sldChg>
      <pc:sldChg chg="delSp modSp del mod modClrScheme delDesignElem chgLayout">
        <pc:chgData name="MUHAMMET KAYRA BULUT" userId="S::kayra.bulut@std.yildiz.edu.tr::fc912a3c-39cc-4896-8f64-2891e01336e6" providerId="AD" clId="Web-{2A8C1DBC-5EAA-20EF-1F55-8C234C1561D8}" dt="2024-03-22T07:09:01.568" v="347"/>
        <pc:sldMkLst>
          <pc:docMk/>
          <pc:sldMk cId="4032883391" sldId="265"/>
        </pc:sldMkLst>
      </pc:sldChg>
      <pc:sldChg chg="addSp delSp modSp mod setBg modClrScheme setClrOvrMap delDesignElem chgLayout modNotes">
        <pc:chgData name="MUHAMMET KAYRA BULUT" userId="S::kayra.bulut@std.yildiz.edu.tr::fc912a3c-39cc-4896-8f64-2891e01336e6" providerId="AD" clId="Web-{2A8C1DBC-5EAA-20EF-1F55-8C234C1561D8}" dt="2024-03-22T06:09:12.825" v="155"/>
        <pc:sldMkLst>
          <pc:docMk/>
          <pc:sldMk cId="280087254" sldId="266"/>
        </pc:sldMkLst>
      </pc:sldChg>
      <pc:sldChg chg="addSp delSp modSp mod ord modClrScheme chgLayout">
        <pc:chgData name="MUHAMMET KAYRA BULUT" userId="S::kayra.bulut@std.yildiz.edu.tr::fc912a3c-39cc-4896-8f64-2891e01336e6" providerId="AD" clId="Web-{2A8C1DBC-5EAA-20EF-1F55-8C234C1561D8}" dt="2024-03-22T07:09:00.286" v="346"/>
        <pc:sldMkLst>
          <pc:docMk/>
          <pc:sldMk cId="1912710847" sldId="267"/>
        </pc:sldMkLst>
      </pc:sldChg>
      <pc:sldChg chg="addSp delSp modSp mod modClrScheme delDesignElem chgLayout">
        <pc:chgData name="MUHAMMET KAYRA BULUT" userId="S::kayra.bulut@std.yildiz.edu.tr::fc912a3c-39cc-4896-8f64-2891e01336e6" providerId="AD" clId="Web-{2A8C1DBC-5EAA-20EF-1F55-8C234C1561D8}" dt="2024-03-22T07:34:14.519" v="356" actId="1076"/>
        <pc:sldMkLst>
          <pc:docMk/>
          <pc:sldMk cId="2931702931" sldId="268"/>
        </pc:sldMkLst>
      </pc:sldChg>
      <pc:sldChg chg="delSp modSp del mod modClrScheme delDesignElem chgLayout">
        <pc:chgData name="MUHAMMET KAYRA BULUT" userId="S::kayra.bulut@std.yildiz.edu.tr::fc912a3c-39cc-4896-8f64-2891e01336e6" providerId="AD" clId="Web-{2A8C1DBC-5EAA-20EF-1F55-8C234C1561D8}" dt="2024-03-22T05:59:18.512" v="88"/>
        <pc:sldMkLst>
          <pc:docMk/>
          <pc:sldMk cId="1848750358" sldId="269"/>
        </pc:sldMkLst>
      </pc:sldChg>
      <pc:sldChg chg="mod modClrScheme chgLayout">
        <pc:chgData name="MUHAMMET KAYRA BULUT" userId="S::kayra.bulut@std.yildiz.edu.tr::fc912a3c-39cc-4896-8f64-2891e01336e6" providerId="AD" clId="Web-{2A8C1DBC-5EAA-20EF-1F55-8C234C1561D8}" dt="2024-03-22T05:59:00.839" v="87"/>
        <pc:sldMkLst>
          <pc:docMk/>
          <pc:sldMk cId="115765380" sldId="270"/>
        </pc:sldMkLst>
      </pc:sldChg>
      <pc:sldChg chg="addSp delSp modSp mod modClrScheme chgLayout">
        <pc:chgData name="MUHAMMET KAYRA BULUT" userId="S::kayra.bulut@std.yildiz.edu.tr::fc912a3c-39cc-4896-8f64-2891e01336e6" providerId="AD" clId="Web-{2A8C1DBC-5EAA-20EF-1F55-8C234C1561D8}" dt="2024-03-22T06:56:55.396" v="329"/>
        <pc:sldMkLst>
          <pc:docMk/>
          <pc:sldMk cId="896653247" sldId="272"/>
        </pc:sldMkLst>
      </pc:sldChg>
      <pc:sldChg chg="del">
        <pc:chgData name="MUHAMMET KAYRA BULUT" userId="S::kayra.bulut@std.yildiz.edu.tr::fc912a3c-39cc-4896-8f64-2891e01336e6" providerId="AD" clId="Web-{2A8C1DBC-5EAA-20EF-1F55-8C234C1561D8}" dt="2024-03-22T05:58:09.402" v="75"/>
        <pc:sldMkLst>
          <pc:docMk/>
          <pc:sldMk cId="1405952100" sldId="273"/>
        </pc:sldMkLst>
      </pc:sldChg>
      <pc:sldChg chg="del">
        <pc:chgData name="MUHAMMET KAYRA BULUT" userId="S::kayra.bulut@std.yildiz.edu.tr::fc912a3c-39cc-4896-8f64-2891e01336e6" providerId="AD" clId="Web-{2A8C1DBC-5EAA-20EF-1F55-8C234C1561D8}" dt="2024-03-22T05:58:09.322" v="74"/>
        <pc:sldMkLst>
          <pc:docMk/>
          <pc:sldMk cId="957650314" sldId="274"/>
        </pc:sldMkLst>
      </pc:sldChg>
      <pc:sldChg chg="addSp delSp modSp mod modClrScheme chgLayout">
        <pc:chgData name="MUHAMMET KAYRA BULUT" userId="S::kayra.bulut@std.yildiz.edu.tr::fc912a3c-39cc-4896-8f64-2891e01336e6" providerId="AD" clId="Web-{2A8C1DBC-5EAA-20EF-1F55-8C234C1561D8}" dt="2024-03-22T06:47:06.215" v="308" actId="1076"/>
        <pc:sldMkLst>
          <pc:docMk/>
          <pc:sldMk cId="4278201795" sldId="275"/>
        </pc:sldMkLst>
      </pc:sldChg>
      <pc:sldChg chg="addSp delSp modSp mod modClrScheme chgLayout">
        <pc:chgData name="MUHAMMET KAYRA BULUT" userId="S::kayra.bulut@std.yildiz.edu.tr::fc912a3c-39cc-4896-8f64-2891e01336e6" providerId="AD" clId="Web-{2A8C1DBC-5EAA-20EF-1F55-8C234C1561D8}" dt="2024-03-22T06:58:10.243" v="343" actId="1076"/>
        <pc:sldMkLst>
          <pc:docMk/>
          <pc:sldMk cId="1922109275" sldId="276"/>
        </pc:sldMkLst>
      </pc:sldChg>
      <pc:sldChg chg="modSp new">
        <pc:chgData name="MUHAMMET KAYRA BULUT" userId="S::kayra.bulut@std.yildiz.edu.tr::fc912a3c-39cc-4896-8f64-2891e01336e6" providerId="AD" clId="Web-{2A8C1DBC-5EAA-20EF-1F55-8C234C1561D8}" dt="2024-03-22T06:21:55.096" v="298" actId="20577"/>
        <pc:sldMkLst>
          <pc:docMk/>
          <pc:sldMk cId="3147631708" sldId="277"/>
        </pc:sldMkLst>
      </pc:sldChg>
      <pc:sldChg chg="addSp delSp modSp new">
        <pc:chgData name="MUHAMMET KAYRA BULUT" userId="S::kayra.bulut@std.yildiz.edu.tr::fc912a3c-39cc-4896-8f64-2891e01336e6" providerId="AD" clId="Web-{2A8C1DBC-5EAA-20EF-1F55-8C234C1561D8}" dt="2024-03-22T09:23:00.819" v="372" actId="1076"/>
        <pc:sldMkLst>
          <pc:docMk/>
          <pc:sldMk cId="3096543294" sldId="278"/>
        </pc:sldMkLst>
      </pc:sldChg>
      <pc:sldMasterChg chg="add addSldLayout modSldLayout">
        <pc:chgData name="MUHAMMET KAYRA BULUT" userId="S::kayra.bulut@std.yildiz.edu.tr::fc912a3c-39cc-4896-8f64-2891e01336e6" providerId="AD" clId="Web-{2A8C1DBC-5EAA-20EF-1F55-8C234C1561D8}" dt="2024-03-22T05:59:00.839" v="87"/>
        <pc:sldMasterMkLst>
          <pc:docMk/>
          <pc:sldMasterMk cId="1323618288" sldId="2147483688"/>
        </pc:sldMasterMkLst>
        <pc:sldLayoutChg chg="add mod replId">
          <pc:chgData name="MUHAMMET KAYRA BULUT" userId="S::kayra.bulut@std.yildiz.edu.tr::fc912a3c-39cc-4896-8f64-2891e01336e6" providerId="AD" clId="Web-{2A8C1DBC-5EAA-20EF-1F55-8C234C1561D8}" dt="2024-03-22T05:59:00.839" v="87"/>
          <pc:sldLayoutMkLst>
            <pc:docMk/>
            <pc:sldMasterMk cId="1323618288" sldId="2147483688"/>
            <pc:sldLayoutMk cId="522782333" sldId="2147483689"/>
          </pc:sldLayoutMkLst>
        </pc:sldLayoutChg>
        <pc:sldLayoutChg chg="add mod replId">
          <pc:chgData name="MUHAMMET KAYRA BULUT" userId="S::kayra.bulut@std.yildiz.edu.tr::fc912a3c-39cc-4896-8f64-2891e01336e6" providerId="AD" clId="Web-{2A8C1DBC-5EAA-20EF-1F55-8C234C1561D8}" dt="2024-03-22T05:59:00.839" v="87"/>
          <pc:sldLayoutMkLst>
            <pc:docMk/>
            <pc:sldMasterMk cId="1323618288" sldId="2147483688"/>
            <pc:sldLayoutMk cId="384082159" sldId="2147483690"/>
          </pc:sldLayoutMkLst>
        </pc:sldLayoutChg>
        <pc:sldLayoutChg chg="add mod replId">
          <pc:chgData name="MUHAMMET KAYRA BULUT" userId="S::kayra.bulut@std.yildiz.edu.tr::fc912a3c-39cc-4896-8f64-2891e01336e6" providerId="AD" clId="Web-{2A8C1DBC-5EAA-20EF-1F55-8C234C1561D8}" dt="2024-03-22T05:59:00.839" v="87"/>
          <pc:sldLayoutMkLst>
            <pc:docMk/>
            <pc:sldMasterMk cId="1323618288" sldId="2147483688"/>
            <pc:sldLayoutMk cId="2788343156" sldId="2147483691"/>
          </pc:sldLayoutMkLst>
        </pc:sldLayoutChg>
        <pc:sldLayoutChg chg="add mod replId">
          <pc:chgData name="MUHAMMET KAYRA BULUT" userId="S::kayra.bulut@std.yildiz.edu.tr::fc912a3c-39cc-4896-8f64-2891e01336e6" providerId="AD" clId="Web-{2A8C1DBC-5EAA-20EF-1F55-8C234C1561D8}" dt="2024-03-22T05:59:00.839" v="87"/>
          <pc:sldLayoutMkLst>
            <pc:docMk/>
            <pc:sldMasterMk cId="1323618288" sldId="2147483688"/>
            <pc:sldLayoutMk cId="2968796605" sldId="2147483692"/>
          </pc:sldLayoutMkLst>
        </pc:sldLayoutChg>
        <pc:sldLayoutChg chg="add mod replId">
          <pc:chgData name="MUHAMMET KAYRA BULUT" userId="S::kayra.bulut@std.yildiz.edu.tr::fc912a3c-39cc-4896-8f64-2891e01336e6" providerId="AD" clId="Web-{2A8C1DBC-5EAA-20EF-1F55-8C234C1561D8}" dt="2024-03-22T05:59:00.839" v="87"/>
          <pc:sldLayoutMkLst>
            <pc:docMk/>
            <pc:sldMasterMk cId="1323618288" sldId="2147483688"/>
            <pc:sldLayoutMk cId="2563977699" sldId="2147483693"/>
          </pc:sldLayoutMkLst>
        </pc:sldLayoutChg>
        <pc:sldLayoutChg chg="add mod replId">
          <pc:chgData name="MUHAMMET KAYRA BULUT" userId="S::kayra.bulut@std.yildiz.edu.tr::fc912a3c-39cc-4896-8f64-2891e01336e6" providerId="AD" clId="Web-{2A8C1DBC-5EAA-20EF-1F55-8C234C1561D8}" dt="2024-03-22T05:59:00.839" v="87"/>
          <pc:sldLayoutMkLst>
            <pc:docMk/>
            <pc:sldMasterMk cId="1323618288" sldId="2147483688"/>
            <pc:sldLayoutMk cId="3756502315" sldId="2147483694"/>
          </pc:sldLayoutMkLst>
        </pc:sldLayoutChg>
        <pc:sldLayoutChg chg="add mod replId">
          <pc:chgData name="MUHAMMET KAYRA BULUT" userId="S::kayra.bulut@std.yildiz.edu.tr::fc912a3c-39cc-4896-8f64-2891e01336e6" providerId="AD" clId="Web-{2A8C1DBC-5EAA-20EF-1F55-8C234C1561D8}" dt="2024-03-22T05:59:00.839" v="87"/>
          <pc:sldLayoutMkLst>
            <pc:docMk/>
            <pc:sldMasterMk cId="1323618288" sldId="2147483688"/>
            <pc:sldLayoutMk cId="1153565853" sldId="2147483695"/>
          </pc:sldLayoutMkLst>
        </pc:sldLayoutChg>
        <pc:sldLayoutChg chg="add mod replId">
          <pc:chgData name="MUHAMMET KAYRA BULUT" userId="S::kayra.bulut@std.yildiz.edu.tr::fc912a3c-39cc-4896-8f64-2891e01336e6" providerId="AD" clId="Web-{2A8C1DBC-5EAA-20EF-1F55-8C234C1561D8}" dt="2024-03-22T05:59:00.839" v="87"/>
          <pc:sldLayoutMkLst>
            <pc:docMk/>
            <pc:sldMasterMk cId="1323618288" sldId="2147483688"/>
            <pc:sldLayoutMk cId="3764933008" sldId="2147483696"/>
          </pc:sldLayoutMkLst>
        </pc:sldLayoutChg>
        <pc:sldLayoutChg chg="add mod replId">
          <pc:chgData name="MUHAMMET KAYRA BULUT" userId="S::kayra.bulut@std.yildiz.edu.tr::fc912a3c-39cc-4896-8f64-2891e01336e6" providerId="AD" clId="Web-{2A8C1DBC-5EAA-20EF-1F55-8C234C1561D8}" dt="2024-03-22T05:59:00.839" v="87"/>
          <pc:sldLayoutMkLst>
            <pc:docMk/>
            <pc:sldMasterMk cId="1323618288" sldId="2147483688"/>
            <pc:sldLayoutMk cId="2199155238" sldId="2147483697"/>
          </pc:sldLayoutMkLst>
        </pc:sldLayoutChg>
        <pc:sldLayoutChg chg="add mod replId">
          <pc:chgData name="MUHAMMET KAYRA BULUT" userId="S::kayra.bulut@std.yildiz.edu.tr::fc912a3c-39cc-4896-8f64-2891e01336e6" providerId="AD" clId="Web-{2A8C1DBC-5EAA-20EF-1F55-8C234C1561D8}" dt="2024-03-22T05:59:00.839" v="87"/>
          <pc:sldLayoutMkLst>
            <pc:docMk/>
            <pc:sldMasterMk cId="1323618288" sldId="2147483688"/>
            <pc:sldLayoutMk cId="3513359864" sldId="2147483698"/>
          </pc:sldLayoutMkLst>
        </pc:sldLayoutChg>
        <pc:sldLayoutChg chg="add mod replId">
          <pc:chgData name="MUHAMMET KAYRA BULUT" userId="S::kayra.bulut@std.yildiz.edu.tr::fc912a3c-39cc-4896-8f64-2891e01336e6" providerId="AD" clId="Web-{2A8C1DBC-5EAA-20EF-1F55-8C234C1561D8}" dt="2024-03-22T05:59:00.839" v="87"/>
          <pc:sldLayoutMkLst>
            <pc:docMk/>
            <pc:sldMasterMk cId="1323618288" sldId="2147483688"/>
            <pc:sldLayoutMk cId="3136771068" sldId="2147483699"/>
          </pc:sldLayoutMkLst>
        </pc:sldLayoutChg>
      </pc:sldMasterChg>
    </pc:docChg>
  </pc:docChgLst>
  <pc:docChgLst>
    <pc:chgData name="MUHAMMET KAYRA BULUT" userId="S::kayra.bulut@std.yildiz.edu.tr::fc912a3c-39cc-4896-8f64-2891e01336e6" providerId="AD" clId="Web-{73FC9B21-C95A-FEDC-4A20-445CB78A8974}"/>
    <pc:docChg chg="addSld delSld modSld sldOrd addMainMaster delMainMaster">
      <pc:chgData name="MUHAMMET KAYRA BULUT" userId="S::kayra.bulut@std.yildiz.edu.tr::fc912a3c-39cc-4896-8f64-2891e01336e6" providerId="AD" clId="Web-{73FC9B21-C95A-FEDC-4A20-445CB78A8974}" dt="2024-03-05T07:10:07.233" v="403" actId="1076"/>
      <pc:docMkLst>
        <pc:docMk/>
      </pc:docMkLst>
      <pc:sldChg chg="addSp modSp mod setBg modClrScheme chgLayout">
        <pc:chgData name="MUHAMMET KAYRA BULUT" userId="S::kayra.bulut@std.yildiz.edu.tr::fc912a3c-39cc-4896-8f64-2891e01336e6" providerId="AD" clId="Web-{73FC9B21-C95A-FEDC-4A20-445CB78A8974}" dt="2024-03-05T05:37:08.892" v="67" actId="20577"/>
        <pc:sldMkLst>
          <pc:docMk/>
          <pc:sldMk cId="1674425800" sldId="256"/>
        </pc:sldMkLst>
      </pc:sldChg>
      <pc:sldChg chg="modSp new">
        <pc:chgData name="MUHAMMET KAYRA BULUT" userId="S::kayra.bulut@std.yildiz.edu.tr::fc912a3c-39cc-4896-8f64-2891e01336e6" providerId="AD" clId="Web-{73FC9B21-C95A-FEDC-4A20-445CB78A8974}" dt="2024-03-05T05:47:39.392" v="189" actId="20577"/>
        <pc:sldMkLst>
          <pc:docMk/>
          <pc:sldMk cId="2068141620" sldId="257"/>
        </pc:sldMkLst>
      </pc:sldChg>
      <pc:sldChg chg="modSp new">
        <pc:chgData name="MUHAMMET KAYRA BULUT" userId="S::kayra.bulut@std.yildiz.edu.tr::fc912a3c-39cc-4896-8f64-2891e01336e6" providerId="AD" clId="Web-{73FC9B21-C95A-FEDC-4A20-445CB78A8974}" dt="2024-03-05T06:05:26.857" v="336" actId="20577"/>
        <pc:sldMkLst>
          <pc:docMk/>
          <pc:sldMk cId="220114544" sldId="258"/>
        </pc:sldMkLst>
      </pc:sldChg>
      <pc:sldChg chg="modSp new">
        <pc:chgData name="MUHAMMET KAYRA BULUT" userId="S::kayra.bulut@std.yildiz.edu.tr::fc912a3c-39cc-4896-8f64-2891e01336e6" providerId="AD" clId="Web-{73FC9B21-C95A-FEDC-4A20-445CB78A8974}" dt="2024-03-05T06:15:06.719" v="385" actId="20577"/>
        <pc:sldMkLst>
          <pc:docMk/>
          <pc:sldMk cId="187011400" sldId="259"/>
        </pc:sldMkLst>
      </pc:sldChg>
      <pc:sldChg chg="modSp new">
        <pc:chgData name="MUHAMMET KAYRA BULUT" userId="S::kayra.bulut@std.yildiz.edu.tr::fc912a3c-39cc-4896-8f64-2891e01336e6" providerId="AD" clId="Web-{73FC9B21-C95A-FEDC-4A20-445CB78A8974}" dt="2024-03-05T05:41:25.086" v="140" actId="20577"/>
        <pc:sldMkLst>
          <pc:docMk/>
          <pc:sldMk cId="169655730" sldId="260"/>
        </pc:sldMkLst>
      </pc:sldChg>
      <pc:sldChg chg="modSp new">
        <pc:chgData name="MUHAMMET KAYRA BULUT" userId="S::kayra.bulut@std.yildiz.edu.tr::fc912a3c-39cc-4896-8f64-2891e01336e6" providerId="AD" clId="Web-{73FC9B21-C95A-FEDC-4A20-445CB78A8974}" dt="2024-03-05T06:05:13.513" v="332" actId="20577"/>
        <pc:sldMkLst>
          <pc:docMk/>
          <pc:sldMk cId="3776527635" sldId="261"/>
        </pc:sldMkLst>
      </pc:sldChg>
      <pc:sldChg chg="modSp new ord">
        <pc:chgData name="MUHAMMET KAYRA BULUT" userId="S::kayra.bulut@std.yildiz.edu.tr::fc912a3c-39cc-4896-8f64-2891e01336e6" providerId="AD" clId="Web-{73FC9B21-C95A-FEDC-4A20-445CB78A8974}" dt="2024-03-05T05:41:56.337" v="154"/>
        <pc:sldMkLst>
          <pc:docMk/>
          <pc:sldMk cId="3270158067" sldId="262"/>
        </pc:sldMkLst>
      </pc:sldChg>
      <pc:sldChg chg="delSp modSp new">
        <pc:chgData name="MUHAMMET KAYRA BULUT" userId="S::kayra.bulut@std.yildiz.edu.tr::fc912a3c-39cc-4896-8f64-2891e01336e6" providerId="AD" clId="Web-{73FC9B21-C95A-FEDC-4A20-445CB78A8974}" dt="2024-03-05T05:44:29.403" v="185" actId="1076"/>
        <pc:sldMkLst>
          <pc:docMk/>
          <pc:sldMk cId="3572219769" sldId="263"/>
        </pc:sldMkLst>
      </pc:sldChg>
      <pc:sldChg chg="new del">
        <pc:chgData name="MUHAMMET KAYRA BULUT" userId="S::kayra.bulut@std.yildiz.edu.tr::fc912a3c-39cc-4896-8f64-2891e01336e6" providerId="AD" clId="Web-{73FC9B21-C95A-FEDC-4A20-445CB78A8974}" dt="2024-03-05T05:44:34.138" v="186"/>
        <pc:sldMkLst>
          <pc:docMk/>
          <pc:sldMk cId="681327519" sldId="264"/>
        </pc:sldMkLst>
      </pc:sldChg>
      <pc:sldChg chg="modSp new">
        <pc:chgData name="MUHAMMET KAYRA BULUT" userId="S::kayra.bulut@std.yildiz.edu.tr::fc912a3c-39cc-4896-8f64-2891e01336e6" providerId="AD" clId="Web-{73FC9B21-C95A-FEDC-4A20-445CB78A8974}" dt="2024-03-05T05:48:15.128" v="195" actId="20577"/>
        <pc:sldMkLst>
          <pc:docMk/>
          <pc:sldMk cId="3396992898" sldId="264"/>
        </pc:sldMkLst>
      </pc:sldChg>
      <pc:sldChg chg="addSp delSp modSp new mod setBg">
        <pc:chgData name="MUHAMMET KAYRA BULUT" userId="S::kayra.bulut@std.yildiz.edu.tr::fc912a3c-39cc-4896-8f64-2891e01336e6" providerId="AD" clId="Web-{73FC9B21-C95A-FEDC-4A20-445CB78A8974}" dt="2024-03-05T06:01:13.663" v="278" actId="20577"/>
        <pc:sldMkLst>
          <pc:docMk/>
          <pc:sldMk cId="4032883391" sldId="265"/>
        </pc:sldMkLst>
      </pc:sldChg>
      <pc:sldChg chg="modSp new">
        <pc:chgData name="MUHAMMET KAYRA BULUT" userId="S::kayra.bulut@std.yildiz.edu.tr::fc912a3c-39cc-4896-8f64-2891e01336e6" providerId="AD" clId="Web-{73FC9B21-C95A-FEDC-4A20-445CB78A8974}" dt="2024-03-05T06:05:42.842" v="343" actId="20577"/>
        <pc:sldMkLst>
          <pc:docMk/>
          <pc:sldMk cId="280087254" sldId="266"/>
        </pc:sldMkLst>
      </pc:sldChg>
      <pc:sldChg chg="addSp delSp modSp new mod setBg">
        <pc:chgData name="MUHAMMET KAYRA BULUT" userId="S::kayra.bulut@std.yildiz.edu.tr::fc912a3c-39cc-4896-8f64-2891e01336e6" providerId="AD" clId="Web-{73FC9B21-C95A-FEDC-4A20-445CB78A8974}" dt="2024-03-05T06:12:27.901" v="377" actId="1076"/>
        <pc:sldMkLst>
          <pc:docMk/>
          <pc:sldMk cId="1912710847" sldId="267"/>
        </pc:sldMkLst>
      </pc:sldChg>
      <pc:sldChg chg="addSp delSp modSp new">
        <pc:chgData name="MUHAMMET KAYRA BULUT" userId="S::kayra.bulut@std.yildiz.edu.tr::fc912a3c-39cc-4896-8f64-2891e01336e6" providerId="AD" clId="Web-{73FC9B21-C95A-FEDC-4A20-445CB78A8974}" dt="2024-03-05T07:10:07.233" v="403" actId="1076"/>
        <pc:sldMkLst>
          <pc:docMk/>
          <pc:sldMk cId="2931702931" sldId="268"/>
        </pc:sldMkLst>
      </pc:sldChg>
      <pc:sldMasterChg chg="del delSldLayout">
        <pc:chgData name="MUHAMMET KAYRA BULUT" userId="S::kayra.bulut@std.yildiz.edu.tr::fc912a3c-39cc-4896-8f64-2891e01336e6" providerId="AD" clId="Web-{73FC9B21-C95A-FEDC-4A20-445CB78A8974}" dt="2024-03-05T05:35:27.717" v="5"/>
        <pc:sldMasterMkLst>
          <pc:docMk/>
          <pc:sldMasterMk cId="3712468873" sldId="2147483648"/>
        </pc:sldMasterMkLst>
        <pc:sldLayoutChg chg="del">
          <pc:chgData name="MUHAMMET KAYRA BULUT" userId="S::kayra.bulut@std.yildiz.edu.tr::fc912a3c-39cc-4896-8f64-2891e01336e6" providerId="AD" clId="Web-{73FC9B21-C95A-FEDC-4A20-445CB78A8974}" dt="2024-03-05T05:35:27.717" v="5"/>
          <pc:sldLayoutMkLst>
            <pc:docMk/>
            <pc:sldMasterMk cId="3712468873" sldId="2147483648"/>
            <pc:sldLayoutMk cId="3440994769" sldId="2147483649"/>
          </pc:sldLayoutMkLst>
        </pc:sldLayoutChg>
        <pc:sldLayoutChg chg="del">
          <pc:chgData name="MUHAMMET KAYRA BULUT" userId="S::kayra.bulut@std.yildiz.edu.tr::fc912a3c-39cc-4896-8f64-2891e01336e6" providerId="AD" clId="Web-{73FC9B21-C95A-FEDC-4A20-445CB78A8974}" dt="2024-03-05T05:35:27.717" v="5"/>
          <pc:sldLayoutMkLst>
            <pc:docMk/>
            <pc:sldMasterMk cId="3712468873" sldId="2147483648"/>
            <pc:sldLayoutMk cId="3944319586" sldId="2147483650"/>
          </pc:sldLayoutMkLst>
        </pc:sldLayoutChg>
        <pc:sldLayoutChg chg="del">
          <pc:chgData name="MUHAMMET KAYRA BULUT" userId="S::kayra.bulut@std.yildiz.edu.tr::fc912a3c-39cc-4896-8f64-2891e01336e6" providerId="AD" clId="Web-{73FC9B21-C95A-FEDC-4A20-445CB78A8974}" dt="2024-03-05T05:35:27.717" v="5"/>
          <pc:sldLayoutMkLst>
            <pc:docMk/>
            <pc:sldMasterMk cId="3712468873" sldId="2147483648"/>
            <pc:sldLayoutMk cId="1196833356" sldId="2147483651"/>
          </pc:sldLayoutMkLst>
        </pc:sldLayoutChg>
        <pc:sldLayoutChg chg="del">
          <pc:chgData name="MUHAMMET KAYRA BULUT" userId="S::kayra.bulut@std.yildiz.edu.tr::fc912a3c-39cc-4896-8f64-2891e01336e6" providerId="AD" clId="Web-{73FC9B21-C95A-FEDC-4A20-445CB78A8974}" dt="2024-03-05T05:35:27.717" v="5"/>
          <pc:sldLayoutMkLst>
            <pc:docMk/>
            <pc:sldMasterMk cId="3712468873" sldId="2147483648"/>
            <pc:sldLayoutMk cId="3652797130" sldId="2147483652"/>
          </pc:sldLayoutMkLst>
        </pc:sldLayoutChg>
        <pc:sldLayoutChg chg="del">
          <pc:chgData name="MUHAMMET KAYRA BULUT" userId="S::kayra.bulut@std.yildiz.edu.tr::fc912a3c-39cc-4896-8f64-2891e01336e6" providerId="AD" clId="Web-{73FC9B21-C95A-FEDC-4A20-445CB78A8974}" dt="2024-03-05T05:35:27.717" v="5"/>
          <pc:sldLayoutMkLst>
            <pc:docMk/>
            <pc:sldMasterMk cId="3712468873" sldId="2147483648"/>
            <pc:sldLayoutMk cId="846744319" sldId="2147483653"/>
          </pc:sldLayoutMkLst>
        </pc:sldLayoutChg>
        <pc:sldLayoutChg chg="del">
          <pc:chgData name="MUHAMMET KAYRA BULUT" userId="S::kayra.bulut@std.yildiz.edu.tr::fc912a3c-39cc-4896-8f64-2891e01336e6" providerId="AD" clId="Web-{73FC9B21-C95A-FEDC-4A20-445CB78A8974}" dt="2024-03-05T05:35:27.717" v="5"/>
          <pc:sldLayoutMkLst>
            <pc:docMk/>
            <pc:sldMasterMk cId="3712468873" sldId="2147483648"/>
            <pc:sldLayoutMk cId="2861482750" sldId="2147483654"/>
          </pc:sldLayoutMkLst>
        </pc:sldLayoutChg>
        <pc:sldLayoutChg chg="del">
          <pc:chgData name="MUHAMMET KAYRA BULUT" userId="S::kayra.bulut@std.yildiz.edu.tr::fc912a3c-39cc-4896-8f64-2891e01336e6" providerId="AD" clId="Web-{73FC9B21-C95A-FEDC-4A20-445CB78A8974}" dt="2024-03-05T05:35:27.717" v="5"/>
          <pc:sldLayoutMkLst>
            <pc:docMk/>
            <pc:sldMasterMk cId="3712468873" sldId="2147483648"/>
            <pc:sldLayoutMk cId="4199817435" sldId="2147483655"/>
          </pc:sldLayoutMkLst>
        </pc:sldLayoutChg>
        <pc:sldLayoutChg chg="del">
          <pc:chgData name="MUHAMMET KAYRA BULUT" userId="S::kayra.bulut@std.yildiz.edu.tr::fc912a3c-39cc-4896-8f64-2891e01336e6" providerId="AD" clId="Web-{73FC9B21-C95A-FEDC-4A20-445CB78A8974}" dt="2024-03-05T05:35:27.717" v="5"/>
          <pc:sldLayoutMkLst>
            <pc:docMk/>
            <pc:sldMasterMk cId="3712468873" sldId="2147483648"/>
            <pc:sldLayoutMk cId="2700913065" sldId="2147483656"/>
          </pc:sldLayoutMkLst>
        </pc:sldLayoutChg>
        <pc:sldLayoutChg chg="del">
          <pc:chgData name="MUHAMMET KAYRA BULUT" userId="S::kayra.bulut@std.yildiz.edu.tr::fc912a3c-39cc-4896-8f64-2891e01336e6" providerId="AD" clId="Web-{73FC9B21-C95A-FEDC-4A20-445CB78A8974}" dt="2024-03-05T05:35:27.717" v="5"/>
          <pc:sldLayoutMkLst>
            <pc:docMk/>
            <pc:sldMasterMk cId="3712468873" sldId="2147483648"/>
            <pc:sldLayoutMk cId="818175020" sldId="2147483657"/>
          </pc:sldLayoutMkLst>
        </pc:sldLayoutChg>
        <pc:sldLayoutChg chg="del">
          <pc:chgData name="MUHAMMET KAYRA BULUT" userId="S::kayra.bulut@std.yildiz.edu.tr::fc912a3c-39cc-4896-8f64-2891e01336e6" providerId="AD" clId="Web-{73FC9B21-C95A-FEDC-4A20-445CB78A8974}" dt="2024-03-05T05:35:27.717" v="5"/>
          <pc:sldLayoutMkLst>
            <pc:docMk/>
            <pc:sldMasterMk cId="3712468873" sldId="2147483648"/>
            <pc:sldLayoutMk cId="847874827" sldId="2147483658"/>
          </pc:sldLayoutMkLst>
        </pc:sldLayoutChg>
        <pc:sldLayoutChg chg="del">
          <pc:chgData name="MUHAMMET KAYRA BULUT" userId="S::kayra.bulut@std.yildiz.edu.tr::fc912a3c-39cc-4896-8f64-2891e01336e6" providerId="AD" clId="Web-{73FC9B21-C95A-FEDC-4A20-445CB78A8974}" dt="2024-03-05T05:35:27.717" v="5"/>
          <pc:sldLayoutMkLst>
            <pc:docMk/>
            <pc:sldMasterMk cId="3712468873" sldId="2147483648"/>
            <pc:sldLayoutMk cId="804856651" sldId="2147483659"/>
          </pc:sldLayoutMkLst>
        </pc:sldLayoutChg>
      </pc:sldMasterChg>
      <pc:sldMasterChg chg="add addSldLayout">
        <pc:chgData name="MUHAMMET KAYRA BULUT" userId="S::kayra.bulut@std.yildiz.edu.tr::fc912a3c-39cc-4896-8f64-2891e01336e6" providerId="AD" clId="Web-{73FC9B21-C95A-FEDC-4A20-445CB78A8974}" dt="2024-03-05T05:35:27.717" v="5"/>
        <pc:sldMasterMkLst>
          <pc:docMk/>
          <pc:sldMasterMk cId="2859815979" sldId="2147483687"/>
        </pc:sldMasterMkLst>
        <pc:sldLayoutChg chg="add">
          <pc:chgData name="MUHAMMET KAYRA BULUT" userId="S::kayra.bulut@std.yildiz.edu.tr::fc912a3c-39cc-4896-8f64-2891e01336e6" providerId="AD" clId="Web-{73FC9B21-C95A-FEDC-4A20-445CB78A8974}" dt="2024-03-05T05:35:27.717" v="5"/>
          <pc:sldLayoutMkLst>
            <pc:docMk/>
            <pc:sldMasterMk cId="2859815979" sldId="2147483687"/>
            <pc:sldLayoutMk cId="3306517155" sldId="2147483675"/>
          </pc:sldLayoutMkLst>
        </pc:sldLayoutChg>
        <pc:sldLayoutChg chg="add">
          <pc:chgData name="MUHAMMET KAYRA BULUT" userId="S::kayra.bulut@std.yildiz.edu.tr::fc912a3c-39cc-4896-8f64-2891e01336e6" providerId="AD" clId="Web-{73FC9B21-C95A-FEDC-4A20-445CB78A8974}" dt="2024-03-05T05:35:27.717" v="5"/>
          <pc:sldLayoutMkLst>
            <pc:docMk/>
            <pc:sldMasterMk cId="2859815979" sldId="2147483687"/>
            <pc:sldLayoutMk cId="2042935205" sldId="2147483676"/>
          </pc:sldLayoutMkLst>
        </pc:sldLayoutChg>
        <pc:sldLayoutChg chg="add">
          <pc:chgData name="MUHAMMET KAYRA BULUT" userId="S::kayra.bulut@std.yildiz.edu.tr::fc912a3c-39cc-4896-8f64-2891e01336e6" providerId="AD" clId="Web-{73FC9B21-C95A-FEDC-4A20-445CB78A8974}" dt="2024-03-05T05:35:27.717" v="5"/>
          <pc:sldLayoutMkLst>
            <pc:docMk/>
            <pc:sldMasterMk cId="2859815979" sldId="2147483687"/>
            <pc:sldLayoutMk cId="3320558968" sldId="2147483677"/>
          </pc:sldLayoutMkLst>
        </pc:sldLayoutChg>
        <pc:sldLayoutChg chg="add">
          <pc:chgData name="MUHAMMET KAYRA BULUT" userId="S::kayra.bulut@std.yildiz.edu.tr::fc912a3c-39cc-4896-8f64-2891e01336e6" providerId="AD" clId="Web-{73FC9B21-C95A-FEDC-4A20-445CB78A8974}" dt="2024-03-05T05:35:27.717" v="5"/>
          <pc:sldLayoutMkLst>
            <pc:docMk/>
            <pc:sldMasterMk cId="2859815979" sldId="2147483687"/>
            <pc:sldLayoutMk cId="3587909737" sldId="2147483678"/>
          </pc:sldLayoutMkLst>
        </pc:sldLayoutChg>
        <pc:sldLayoutChg chg="add">
          <pc:chgData name="MUHAMMET KAYRA BULUT" userId="S::kayra.bulut@std.yildiz.edu.tr::fc912a3c-39cc-4896-8f64-2891e01336e6" providerId="AD" clId="Web-{73FC9B21-C95A-FEDC-4A20-445CB78A8974}" dt="2024-03-05T05:35:27.717" v="5"/>
          <pc:sldLayoutMkLst>
            <pc:docMk/>
            <pc:sldMasterMk cId="2859815979" sldId="2147483687"/>
            <pc:sldLayoutMk cId="1853912092" sldId="2147483679"/>
          </pc:sldLayoutMkLst>
        </pc:sldLayoutChg>
        <pc:sldLayoutChg chg="add">
          <pc:chgData name="MUHAMMET KAYRA BULUT" userId="S::kayra.bulut@std.yildiz.edu.tr::fc912a3c-39cc-4896-8f64-2891e01336e6" providerId="AD" clId="Web-{73FC9B21-C95A-FEDC-4A20-445CB78A8974}" dt="2024-03-05T05:35:27.717" v="5"/>
          <pc:sldLayoutMkLst>
            <pc:docMk/>
            <pc:sldMasterMk cId="2859815979" sldId="2147483687"/>
            <pc:sldLayoutMk cId="2544378988" sldId="2147483680"/>
          </pc:sldLayoutMkLst>
        </pc:sldLayoutChg>
        <pc:sldLayoutChg chg="add">
          <pc:chgData name="MUHAMMET KAYRA BULUT" userId="S::kayra.bulut@std.yildiz.edu.tr::fc912a3c-39cc-4896-8f64-2891e01336e6" providerId="AD" clId="Web-{73FC9B21-C95A-FEDC-4A20-445CB78A8974}" dt="2024-03-05T05:35:27.717" v="5"/>
          <pc:sldLayoutMkLst>
            <pc:docMk/>
            <pc:sldMasterMk cId="2859815979" sldId="2147483687"/>
            <pc:sldLayoutMk cId="3723623023" sldId="2147483681"/>
          </pc:sldLayoutMkLst>
        </pc:sldLayoutChg>
        <pc:sldLayoutChg chg="add">
          <pc:chgData name="MUHAMMET KAYRA BULUT" userId="S::kayra.bulut@std.yildiz.edu.tr::fc912a3c-39cc-4896-8f64-2891e01336e6" providerId="AD" clId="Web-{73FC9B21-C95A-FEDC-4A20-445CB78A8974}" dt="2024-03-05T05:35:27.717" v="5"/>
          <pc:sldLayoutMkLst>
            <pc:docMk/>
            <pc:sldMasterMk cId="2859815979" sldId="2147483687"/>
            <pc:sldLayoutMk cId="4193722641" sldId="2147483682"/>
          </pc:sldLayoutMkLst>
        </pc:sldLayoutChg>
        <pc:sldLayoutChg chg="add">
          <pc:chgData name="MUHAMMET KAYRA BULUT" userId="S::kayra.bulut@std.yildiz.edu.tr::fc912a3c-39cc-4896-8f64-2891e01336e6" providerId="AD" clId="Web-{73FC9B21-C95A-FEDC-4A20-445CB78A8974}" dt="2024-03-05T05:35:27.717" v="5"/>
          <pc:sldLayoutMkLst>
            <pc:docMk/>
            <pc:sldMasterMk cId="2859815979" sldId="2147483687"/>
            <pc:sldLayoutMk cId="4101136708" sldId="2147483683"/>
          </pc:sldLayoutMkLst>
        </pc:sldLayoutChg>
        <pc:sldLayoutChg chg="add">
          <pc:chgData name="MUHAMMET KAYRA BULUT" userId="S::kayra.bulut@std.yildiz.edu.tr::fc912a3c-39cc-4896-8f64-2891e01336e6" providerId="AD" clId="Web-{73FC9B21-C95A-FEDC-4A20-445CB78A8974}" dt="2024-03-05T05:35:27.717" v="5"/>
          <pc:sldLayoutMkLst>
            <pc:docMk/>
            <pc:sldMasterMk cId="2859815979" sldId="2147483687"/>
            <pc:sldLayoutMk cId="3395637726" sldId="2147483684"/>
          </pc:sldLayoutMkLst>
        </pc:sldLayoutChg>
        <pc:sldLayoutChg chg="add">
          <pc:chgData name="MUHAMMET KAYRA BULUT" userId="S::kayra.bulut@std.yildiz.edu.tr::fc912a3c-39cc-4896-8f64-2891e01336e6" providerId="AD" clId="Web-{73FC9B21-C95A-FEDC-4A20-445CB78A8974}" dt="2024-03-05T05:35:27.717" v="5"/>
          <pc:sldLayoutMkLst>
            <pc:docMk/>
            <pc:sldMasterMk cId="2859815979" sldId="2147483687"/>
            <pc:sldLayoutMk cId="1997643007" sldId="2147483685"/>
          </pc:sldLayoutMkLst>
        </pc:sldLayoutChg>
        <pc:sldLayoutChg chg="add">
          <pc:chgData name="MUHAMMET KAYRA BULUT" userId="S::kayra.bulut@std.yildiz.edu.tr::fc912a3c-39cc-4896-8f64-2891e01336e6" providerId="AD" clId="Web-{73FC9B21-C95A-FEDC-4A20-445CB78A8974}" dt="2024-03-05T05:35:27.717" v="5"/>
          <pc:sldLayoutMkLst>
            <pc:docMk/>
            <pc:sldMasterMk cId="2859815979" sldId="2147483687"/>
            <pc:sldLayoutMk cId="2329179626" sldId="2147483686"/>
          </pc:sldLayoutMkLst>
        </pc:sldLayoutChg>
      </pc:sldMasterChg>
    </pc:docChg>
  </pc:docChgLst>
  <pc:docChgLst>
    <pc:chgData name="kayra bulut" userId="02786812ae44c4ed" providerId="LiveId" clId="{5320C928-2D6A-4053-A0EF-A029F8AFFB6B}"/>
    <pc:docChg chg="modSld">
      <pc:chgData name="kayra bulut" userId="02786812ae44c4ed" providerId="LiveId" clId="{5320C928-2D6A-4053-A0EF-A029F8AFFB6B}" dt="2025-04-28T12:53:47.595" v="9" actId="20577"/>
      <pc:docMkLst>
        <pc:docMk/>
      </pc:docMkLst>
      <pc:sldChg chg="modSp mod">
        <pc:chgData name="kayra bulut" userId="02786812ae44c4ed" providerId="LiveId" clId="{5320C928-2D6A-4053-A0EF-A029F8AFFB6B}" dt="2025-04-28T12:53:47.595" v="9" actId="20577"/>
        <pc:sldMkLst>
          <pc:docMk/>
          <pc:sldMk cId="1674425800" sldId="256"/>
        </pc:sldMkLst>
        <pc:spChg chg="mod">
          <ac:chgData name="kayra bulut" userId="02786812ae44c4ed" providerId="LiveId" clId="{5320C928-2D6A-4053-A0EF-A029F8AFFB6B}" dt="2025-04-28T12:53:47.595" v="9" actId="20577"/>
          <ac:spMkLst>
            <pc:docMk/>
            <pc:sldMk cId="1674425800" sldId="256"/>
            <ac:spMk id="3" creationId="{00000000-0000-0000-0000-000000000000}"/>
          </ac:spMkLst>
        </pc:spChg>
      </pc:sldChg>
    </pc:docChg>
  </pc:docChgLst>
  <pc:docChgLst>
    <pc:chgData name="MUHAMMET KAYRA BULUT" userId="S::kayra.bulut@std.yildiz.edu.tr::fc912a3c-39cc-4896-8f64-2891e01336e6" providerId="AD" clId="Web-{22786E3F-0CA9-53C6-B06F-51F853780172}"/>
    <pc:docChg chg="modSld">
      <pc:chgData name="MUHAMMET KAYRA BULUT" userId="S::kayra.bulut@std.yildiz.edu.tr::fc912a3c-39cc-4896-8f64-2891e01336e6" providerId="AD" clId="Web-{22786E3F-0CA9-53C6-B06F-51F853780172}" dt="2024-03-05T07:23:35.248" v="28" actId="20577"/>
      <pc:docMkLst>
        <pc:docMk/>
      </pc:docMkLst>
      <pc:sldChg chg="addSp delSp modSp mod setBg setClrOvrMap">
        <pc:chgData name="MUHAMMET KAYRA BULUT" userId="S::kayra.bulut@std.yildiz.edu.tr::fc912a3c-39cc-4896-8f64-2891e01336e6" providerId="AD" clId="Web-{22786E3F-0CA9-53C6-B06F-51F853780172}" dt="2024-03-05T07:23:35.248" v="28" actId="20577"/>
        <pc:sldMkLst>
          <pc:docMk/>
          <pc:sldMk cId="2931702931" sldId="268"/>
        </pc:sldMkLst>
      </pc:sldChg>
    </pc:docChg>
  </pc:docChgLst>
  <pc:docChgLst>
    <pc:chgData name="MUHAMMET KAYRA BULUT" userId="S::kayra.bulut@std.yildiz.edu.tr::fc912a3c-39cc-4896-8f64-2891e01336e6" providerId="AD" clId="Web-{906565AA-BAAB-7221-EF3F-36249D929D99}"/>
    <pc:docChg chg="addSld delSld modSld sldOrd">
      <pc:chgData name="MUHAMMET KAYRA BULUT" userId="S::kayra.bulut@std.yildiz.edu.tr::fc912a3c-39cc-4896-8f64-2891e01336e6" providerId="AD" clId="Web-{906565AA-BAAB-7221-EF3F-36249D929D99}" dt="2024-03-05T12:09:24.699" v="676"/>
      <pc:docMkLst>
        <pc:docMk/>
      </pc:docMkLst>
      <pc:sldChg chg="addSp delSp modSp mod setBg">
        <pc:chgData name="MUHAMMET KAYRA BULUT" userId="S::kayra.bulut@std.yildiz.edu.tr::fc912a3c-39cc-4896-8f64-2891e01336e6" providerId="AD" clId="Web-{906565AA-BAAB-7221-EF3F-36249D929D99}" dt="2024-03-05T11:02:46.655" v="490"/>
        <pc:sldMkLst>
          <pc:docMk/>
          <pc:sldMk cId="2068141620" sldId="257"/>
        </pc:sldMkLst>
      </pc:sldChg>
      <pc:sldChg chg="addSp modSp mod setBg">
        <pc:chgData name="MUHAMMET KAYRA BULUT" userId="S::kayra.bulut@std.yildiz.edu.tr::fc912a3c-39cc-4896-8f64-2891e01336e6" providerId="AD" clId="Web-{906565AA-BAAB-7221-EF3F-36249D929D99}" dt="2024-03-05T11:47:57.845" v="562"/>
        <pc:sldMkLst>
          <pc:docMk/>
          <pc:sldMk cId="220114544" sldId="258"/>
        </pc:sldMkLst>
      </pc:sldChg>
      <pc:sldChg chg="addSp delSp modSp mod setBg">
        <pc:chgData name="MUHAMMET KAYRA BULUT" userId="S::kayra.bulut@std.yildiz.edu.tr::fc912a3c-39cc-4896-8f64-2891e01336e6" providerId="AD" clId="Web-{906565AA-BAAB-7221-EF3F-36249D929D99}" dt="2024-03-05T11:49:47.442" v="570"/>
        <pc:sldMkLst>
          <pc:docMk/>
          <pc:sldMk cId="187011400" sldId="259"/>
        </pc:sldMkLst>
      </pc:sldChg>
      <pc:sldChg chg="addSp delSp modSp mod setBg">
        <pc:chgData name="MUHAMMET KAYRA BULUT" userId="S::kayra.bulut@std.yildiz.edu.tr::fc912a3c-39cc-4896-8f64-2891e01336e6" providerId="AD" clId="Web-{906565AA-BAAB-7221-EF3F-36249D929D99}" dt="2024-03-05T11:52:19.322" v="574"/>
        <pc:sldMkLst>
          <pc:docMk/>
          <pc:sldMk cId="169655730" sldId="260"/>
        </pc:sldMkLst>
      </pc:sldChg>
      <pc:sldChg chg="modSp">
        <pc:chgData name="MUHAMMET KAYRA BULUT" userId="S::kayra.bulut@std.yildiz.edu.tr::fc912a3c-39cc-4896-8f64-2891e01336e6" providerId="AD" clId="Web-{906565AA-BAAB-7221-EF3F-36249D929D99}" dt="2024-03-05T11:58:52.882" v="616" actId="20577"/>
        <pc:sldMkLst>
          <pc:docMk/>
          <pc:sldMk cId="3776527635" sldId="261"/>
        </pc:sldMkLst>
      </pc:sldChg>
      <pc:sldChg chg="addSp modSp mod setBg">
        <pc:chgData name="MUHAMMET KAYRA BULUT" userId="S::kayra.bulut@std.yildiz.edu.tr::fc912a3c-39cc-4896-8f64-2891e01336e6" providerId="AD" clId="Web-{906565AA-BAAB-7221-EF3F-36249D929D99}" dt="2024-03-05T11:52:57.839" v="576"/>
        <pc:sldMkLst>
          <pc:docMk/>
          <pc:sldMk cId="3270158067" sldId="262"/>
        </pc:sldMkLst>
      </pc:sldChg>
      <pc:sldChg chg="addSp delSp modSp mod setBg">
        <pc:chgData name="MUHAMMET KAYRA BULUT" userId="S::kayra.bulut@std.yildiz.edu.tr::fc912a3c-39cc-4896-8f64-2891e01336e6" providerId="AD" clId="Web-{906565AA-BAAB-7221-EF3F-36249D929D99}" dt="2024-03-05T11:04:17.814" v="494"/>
        <pc:sldMkLst>
          <pc:docMk/>
          <pc:sldMk cId="3396992898" sldId="264"/>
        </pc:sldMkLst>
      </pc:sldChg>
      <pc:sldChg chg="addSp delSp modSp mod setBg">
        <pc:chgData name="MUHAMMET KAYRA BULUT" userId="S::kayra.bulut@std.yildiz.edu.tr::fc912a3c-39cc-4896-8f64-2891e01336e6" providerId="AD" clId="Web-{906565AA-BAAB-7221-EF3F-36249D929D99}" dt="2024-03-05T11:42:40.803" v="534" actId="1076"/>
        <pc:sldMkLst>
          <pc:docMk/>
          <pc:sldMk cId="4032883391" sldId="265"/>
        </pc:sldMkLst>
      </pc:sldChg>
      <pc:sldChg chg="addSp delSp modSp mod setBg setClrOvrMap">
        <pc:chgData name="MUHAMMET KAYRA BULUT" userId="S::kayra.bulut@std.yildiz.edu.tr::fc912a3c-39cc-4896-8f64-2891e01336e6" providerId="AD" clId="Web-{906565AA-BAAB-7221-EF3F-36249D929D99}" dt="2024-03-05T11:48:39.065" v="566"/>
        <pc:sldMkLst>
          <pc:docMk/>
          <pc:sldMk cId="280087254" sldId="266"/>
        </pc:sldMkLst>
      </pc:sldChg>
      <pc:sldChg chg="addSp modSp modNotes">
        <pc:chgData name="MUHAMMET KAYRA BULUT" userId="S::kayra.bulut@std.yildiz.edu.tr::fc912a3c-39cc-4896-8f64-2891e01336e6" providerId="AD" clId="Web-{906565AA-BAAB-7221-EF3F-36249D929D99}" dt="2024-03-05T10:49:50.179" v="464" actId="20577"/>
        <pc:sldMkLst>
          <pc:docMk/>
          <pc:sldMk cId="2931702931" sldId="268"/>
        </pc:sldMkLst>
      </pc:sldChg>
      <pc:sldChg chg="addSp delSp modSp new mod setBg modNotes">
        <pc:chgData name="MUHAMMET KAYRA BULUT" userId="S::kayra.bulut@std.yildiz.edu.tr::fc912a3c-39cc-4896-8f64-2891e01336e6" providerId="AD" clId="Web-{906565AA-BAAB-7221-EF3F-36249D929D99}" dt="2024-03-05T12:05:10.987" v="653" actId="20577"/>
        <pc:sldMkLst>
          <pc:docMk/>
          <pc:sldMk cId="1848750358" sldId="269"/>
        </pc:sldMkLst>
      </pc:sldChg>
      <pc:sldChg chg="addSp delSp modSp new">
        <pc:chgData name="MUHAMMET KAYRA BULUT" userId="S::kayra.bulut@std.yildiz.edu.tr::fc912a3c-39cc-4896-8f64-2891e01336e6" providerId="AD" clId="Web-{906565AA-BAAB-7221-EF3F-36249D929D99}" dt="2024-03-05T12:02:18.716" v="641" actId="1076"/>
        <pc:sldMkLst>
          <pc:docMk/>
          <pc:sldMk cId="115765380" sldId="270"/>
        </pc:sldMkLst>
      </pc:sldChg>
      <pc:sldChg chg="new del">
        <pc:chgData name="MUHAMMET KAYRA BULUT" userId="S::kayra.bulut@std.yildiz.edu.tr::fc912a3c-39cc-4896-8f64-2891e01336e6" providerId="AD" clId="Web-{906565AA-BAAB-7221-EF3F-36249D929D99}" dt="2024-03-05T07:50:08.875" v="210"/>
        <pc:sldMkLst>
          <pc:docMk/>
          <pc:sldMk cId="1993347428" sldId="271"/>
        </pc:sldMkLst>
      </pc:sldChg>
      <pc:sldChg chg="addSp delSp modSp add ord replId">
        <pc:chgData name="MUHAMMET KAYRA BULUT" userId="S::kayra.bulut@std.yildiz.edu.tr::fc912a3c-39cc-4896-8f64-2891e01336e6" providerId="AD" clId="Web-{906565AA-BAAB-7221-EF3F-36249D929D99}" dt="2024-03-05T10:15:19.166" v="352"/>
        <pc:sldMkLst>
          <pc:docMk/>
          <pc:sldMk cId="896653247" sldId="272"/>
        </pc:sldMkLst>
      </pc:sldChg>
      <pc:sldChg chg="addSp delSp modSp new mod setBg setClrOvrMap modNotes">
        <pc:chgData name="MUHAMMET KAYRA BULUT" userId="S::kayra.bulut@std.yildiz.edu.tr::fc912a3c-39cc-4896-8f64-2891e01336e6" providerId="AD" clId="Web-{906565AA-BAAB-7221-EF3F-36249D929D99}" dt="2024-03-05T12:04:11.064" v="646"/>
        <pc:sldMkLst>
          <pc:docMk/>
          <pc:sldMk cId="1405952100" sldId="273"/>
        </pc:sldMkLst>
      </pc:sldChg>
      <pc:sldChg chg="addSp delSp modSp new modNotes">
        <pc:chgData name="MUHAMMET KAYRA BULUT" userId="S::kayra.bulut@std.yildiz.edu.tr::fc912a3c-39cc-4896-8f64-2891e01336e6" providerId="AD" clId="Web-{906565AA-BAAB-7221-EF3F-36249D929D99}" dt="2024-03-05T12:09:24.699" v="676"/>
        <pc:sldMkLst>
          <pc:docMk/>
          <pc:sldMk cId="957650314" sldId="274"/>
        </pc:sldMkLst>
      </pc:sldChg>
      <pc:sldChg chg="addSp delSp modSp new">
        <pc:chgData name="MUHAMMET KAYRA BULUT" userId="S::kayra.bulut@std.yildiz.edu.tr::fc912a3c-39cc-4896-8f64-2891e01336e6" providerId="AD" clId="Web-{906565AA-BAAB-7221-EF3F-36249D929D99}" dt="2024-03-05T11:05:17.426" v="514" actId="1076"/>
        <pc:sldMkLst>
          <pc:docMk/>
          <pc:sldMk cId="4278201795" sldId="275"/>
        </pc:sldMkLst>
      </pc:sldChg>
      <pc:sldChg chg="addSp delSp modSp new">
        <pc:chgData name="MUHAMMET KAYRA BULUT" userId="S::kayra.bulut@std.yildiz.edu.tr::fc912a3c-39cc-4896-8f64-2891e01336e6" providerId="AD" clId="Web-{906565AA-BAAB-7221-EF3F-36249D929D99}" dt="2024-03-05T11:40:15.893" v="521" actId="14100"/>
        <pc:sldMkLst>
          <pc:docMk/>
          <pc:sldMk cId="1922109275" sldId="27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A6B0FC-63DF-4EAA-A29B-C389DCA5C4F9}" type="datetimeFigureOut">
              <a:t>28.04.2025</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082173-E209-43AD-8FDD-E8413C011A86}" type="slidenum">
              <a:t>‹#›</a:t>
            </a:fld>
            <a:endParaRPr lang="tr-TR"/>
          </a:p>
        </p:txBody>
      </p:sp>
    </p:spTree>
    <p:extLst>
      <p:ext uri="{BB962C8B-B14F-4D97-AF65-F5344CB8AC3E}">
        <p14:creationId xmlns:p14="http://schemas.microsoft.com/office/powerpoint/2010/main" val="4499006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a:t>Büyük Dil </a:t>
            </a:r>
            <a:r>
              <a:rPr lang="en-US" err="1"/>
              <a:t>Modelleri</a:t>
            </a:r>
            <a:r>
              <a:rPr lang="en-US" dirty="0"/>
              <a:t> (</a:t>
            </a:r>
            <a:r>
              <a:rPr lang="en-US" err="1"/>
              <a:t>LLM'ler</a:t>
            </a:r>
            <a:r>
              <a:rPr lang="en-US" dirty="0"/>
              <a:t>), </a:t>
            </a:r>
            <a:r>
              <a:rPr lang="en-US" err="1"/>
              <a:t>özellikle</a:t>
            </a:r>
            <a:r>
              <a:rPr lang="en-US" dirty="0"/>
              <a:t> </a:t>
            </a:r>
            <a:r>
              <a:rPr lang="en-US" err="1"/>
              <a:t>tıbbi</a:t>
            </a:r>
            <a:r>
              <a:rPr lang="en-US" dirty="0"/>
              <a:t> </a:t>
            </a:r>
            <a:r>
              <a:rPr lang="en-US" err="1"/>
              <a:t>alanda</a:t>
            </a:r>
            <a:r>
              <a:rPr lang="en-US" dirty="0"/>
              <a:t> son </a:t>
            </a:r>
            <a:r>
              <a:rPr lang="en-US" err="1"/>
              <a:t>yıllarda</a:t>
            </a:r>
            <a:r>
              <a:rPr lang="en-US" dirty="0"/>
              <a:t> </a:t>
            </a:r>
            <a:r>
              <a:rPr lang="en-US" err="1"/>
              <a:t>büyük</a:t>
            </a:r>
            <a:r>
              <a:rPr lang="en-US" dirty="0"/>
              <a:t> </a:t>
            </a:r>
            <a:r>
              <a:rPr lang="en-US" err="1"/>
              <a:t>ilerleme</a:t>
            </a:r>
            <a:r>
              <a:rPr lang="en-US" dirty="0"/>
              <a:t> </a:t>
            </a:r>
            <a:r>
              <a:rPr lang="en-US" err="1"/>
              <a:t>kaydetmiştir</a:t>
            </a:r>
            <a:r>
              <a:rPr lang="en-US" dirty="0"/>
              <a:t>. LLM-</a:t>
            </a:r>
            <a:r>
              <a:rPr lang="en-US" err="1"/>
              <a:t>MedQA</a:t>
            </a:r>
            <a:r>
              <a:rPr lang="en-US" dirty="0"/>
              <a:t> </a:t>
            </a:r>
            <a:r>
              <a:rPr lang="en-US" err="1"/>
              <a:t>makalesinde</a:t>
            </a:r>
            <a:r>
              <a:rPr lang="en-US" dirty="0"/>
              <a:t> </a:t>
            </a:r>
            <a:r>
              <a:rPr lang="en-US" err="1"/>
              <a:t>vurgulandığı</a:t>
            </a:r>
            <a:r>
              <a:rPr lang="en-US" dirty="0"/>
              <a:t> </a:t>
            </a:r>
            <a:r>
              <a:rPr lang="en-US" err="1"/>
              <a:t>gibi</a:t>
            </a:r>
            <a:r>
              <a:rPr lang="en-US" dirty="0"/>
              <a:t>, </a:t>
            </a:r>
            <a:r>
              <a:rPr lang="en-US" err="1"/>
              <a:t>tıbbi</a:t>
            </a:r>
            <a:r>
              <a:rPr lang="en-US" dirty="0"/>
              <a:t> </a:t>
            </a:r>
            <a:r>
              <a:rPr lang="en-US" err="1"/>
              <a:t>alanda</a:t>
            </a:r>
            <a:r>
              <a:rPr lang="en-US" dirty="0"/>
              <a:t> </a:t>
            </a:r>
            <a:r>
              <a:rPr lang="en-US" err="1"/>
              <a:t>yüksek</a:t>
            </a:r>
            <a:r>
              <a:rPr lang="en-US" dirty="0"/>
              <a:t> </a:t>
            </a:r>
            <a:r>
              <a:rPr lang="en-US" err="1"/>
              <a:t>kaliteli</a:t>
            </a:r>
            <a:r>
              <a:rPr lang="en-US" dirty="0"/>
              <a:t> hasta </a:t>
            </a:r>
            <a:r>
              <a:rPr lang="en-US" err="1"/>
              <a:t>bakımının</a:t>
            </a:r>
            <a:r>
              <a:rPr lang="en-US" dirty="0"/>
              <a:t> </a:t>
            </a:r>
            <a:r>
              <a:rPr lang="en-US" err="1"/>
              <a:t>sağlanması</a:t>
            </a:r>
            <a:r>
              <a:rPr lang="en-US" dirty="0"/>
              <a:t> </a:t>
            </a:r>
            <a:r>
              <a:rPr lang="en-US" err="1"/>
              <a:t>için</a:t>
            </a:r>
            <a:r>
              <a:rPr lang="en-US" dirty="0"/>
              <a:t> </a:t>
            </a:r>
            <a:r>
              <a:rPr lang="en-US" err="1"/>
              <a:t>doğru</a:t>
            </a:r>
            <a:r>
              <a:rPr lang="en-US" dirty="0"/>
              <a:t> </a:t>
            </a:r>
            <a:r>
              <a:rPr lang="en-US" err="1"/>
              <a:t>ve</a:t>
            </a:r>
            <a:r>
              <a:rPr lang="en-US" dirty="0"/>
              <a:t> </a:t>
            </a:r>
            <a:r>
              <a:rPr lang="en-US" err="1"/>
              <a:t>verimli</a:t>
            </a:r>
            <a:r>
              <a:rPr lang="en-US" dirty="0"/>
              <a:t> </a:t>
            </a:r>
            <a:r>
              <a:rPr lang="en-US" err="1"/>
              <a:t>soru</a:t>
            </a:r>
            <a:r>
              <a:rPr lang="en-US" dirty="0"/>
              <a:t> </a:t>
            </a:r>
            <a:r>
              <a:rPr lang="en-US" err="1"/>
              <a:t>cevaplama</a:t>
            </a:r>
            <a:r>
              <a:rPr lang="en-US" dirty="0"/>
              <a:t> </a:t>
            </a:r>
            <a:r>
              <a:rPr lang="en-US" err="1"/>
              <a:t>sistemleri</a:t>
            </a:r>
            <a:r>
              <a:rPr lang="en-US" dirty="0"/>
              <a:t> </a:t>
            </a:r>
            <a:r>
              <a:rPr lang="en-US" err="1"/>
              <a:t>kritik</a:t>
            </a:r>
            <a:r>
              <a:rPr lang="en-US" dirty="0"/>
              <a:t> </a:t>
            </a:r>
            <a:r>
              <a:rPr lang="en-US" err="1"/>
              <a:t>öneme</a:t>
            </a:r>
            <a:r>
              <a:rPr lang="en-US" dirty="0"/>
              <a:t> </a:t>
            </a:r>
            <a:r>
              <a:rPr lang="en-US" err="1"/>
              <a:t>sahiptir</a:t>
            </a:r>
            <a:r>
              <a:rPr lang="en-US"/>
              <a:t>.</a:t>
            </a:r>
            <a:endParaRPr lang="tr-TR" dirty="0">
              <a:ea typeface="Calibri" panose="020F0502020204030204"/>
              <a:cs typeface="Calibri" panose="020F0502020204030204"/>
            </a:endParaRPr>
          </a:p>
          <a:p>
            <a:endParaRPr lang="en-US" dirty="0"/>
          </a:p>
          <a:p>
            <a:r>
              <a:rPr lang="en-US" dirty="0" err="1"/>
              <a:t>LLM'ler</a:t>
            </a:r>
            <a:r>
              <a:rPr lang="en-US" dirty="0"/>
              <a:t>, Transformer </a:t>
            </a:r>
            <a:r>
              <a:rPr lang="en-US" dirty="0" err="1"/>
              <a:t>mimarisi</a:t>
            </a:r>
            <a:r>
              <a:rPr lang="en-US" dirty="0"/>
              <a:t> </a:t>
            </a:r>
            <a:r>
              <a:rPr lang="en-US" dirty="0" err="1"/>
              <a:t>üzerine</a:t>
            </a:r>
            <a:r>
              <a:rPr lang="en-US" dirty="0"/>
              <a:t> </a:t>
            </a:r>
            <a:r>
              <a:rPr lang="en-US" dirty="0" err="1"/>
              <a:t>inşa</a:t>
            </a:r>
            <a:r>
              <a:rPr lang="en-US" dirty="0"/>
              <a:t> </a:t>
            </a:r>
            <a:r>
              <a:rPr lang="en-US" dirty="0" err="1"/>
              <a:t>edilmiş</a:t>
            </a:r>
            <a:r>
              <a:rPr lang="en-US" dirty="0"/>
              <a:t>, </a:t>
            </a:r>
            <a:r>
              <a:rPr lang="en-US" dirty="0" err="1"/>
              <a:t>milyarlarca</a:t>
            </a:r>
            <a:r>
              <a:rPr lang="en-US" dirty="0"/>
              <a:t> </a:t>
            </a:r>
            <a:r>
              <a:rPr lang="en-US" dirty="0" err="1"/>
              <a:t>parametreye</a:t>
            </a:r>
            <a:r>
              <a:rPr lang="en-US" dirty="0"/>
              <a:t> </a:t>
            </a:r>
            <a:r>
              <a:rPr lang="en-US" dirty="0" err="1"/>
              <a:t>sahip</a:t>
            </a:r>
            <a:r>
              <a:rPr lang="en-US" dirty="0"/>
              <a:t> </a:t>
            </a:r>
            <a:r>
              <a:rPr lang="en-US" dirty="0" err="1"/>
              <a:t>derin</a:t>
            </a:r>
            <a:r>
              <a:rPr lang="en-US" dirty="0"/>
              <a:t> </a:t>
            </a:r>
            <a:r>
              <a:rPr lang="en-US" dirty="0" err="1"/>
              <a:t>öğrenme</a:t>
            </a:r>
            <a:r>
              <a:rPr lang="en-US" dirty="0"/>
              <a:t> </a:t>
            </a:r>
            <a:r>
              <a:rPr lang="en-US" dirty="0" err="1"/>
              <a:t>modelleridir</a:t>
            </a:r>
            <a:r>
              <a:rPr lang="en-US" dirty="0"/>
              <a:t>. Bu </a:t>
            </a:r>
            <a:r>
              <a:rPr lang="en-US" dirty="0" err="1"/>
              <a:t>modeller</a:t>
            </a:r>
            <a:r>
              <a:rPr lang="en-US" dirty="0"/>
              <a:t>, </a:t>
            </a:r>
            <a:r>
              <a:rPr lang="en-US" dirty="0" err="1"/>
              <a:t>büyük</a:t>
            </a:r>
            <a:r>
              <a:rPr lang="en-US" dirty="0"/>
              <a:t> </a:t>
            </a:r>
            <a:r>
              <a:rPr lang="en-US" dirty="0" err="1"/>
              <a:t>miktarda</a:t>
            </a:r>
            <a:r>
              <a:rPr lang="en-US" dirty="0"/>
              <a:t> </a:t>
            </a:r>
            <a:r>
              <a:rPr lang="en-US" dirty="0" err="1"/>
              <a:t>metin</a:t>
            </a:r>
            <a:r>
              <a:rPr lang="en-US" dirty="0"/>
              <a:t> </a:t>
            </a:r>
            <a:r>
              <a:rPr lang="en-US" dirty="0" err="1"/>
              <a:t>üzerinde</a:t>
            </a:r>
            <a:r>
              <a:rPr lang="en-US" dirty="0"/>
              <a:t> </a:t>
            </a:r>
            <a:r>
              <a:rPr lang="en-US" dirty="0" err="1"/>
              <a:t>eğitilerek</a:t>
            </a:r>
            <a:r>
              <a:rPr lang="en-US" dirty="0"/>
              <a:t> </a:t>
            </a:r>
            <a:r>
              <a:rPr lang="en-US" dirty="0" err="1"/>
              <a:t>dil</a:t>
            </a:r>
            <a:r>
              <a:rPr lang="en-US" dirty="0"/>
              <a:t> </a:t>
            </a:r>
            <a:r>
              <a:rPr lang="en-US" dirty="0" err="1"/>
              <a:t>yapısını</a:t>
            </a:r>
            <a:r>
              <a:rPr lang="en-US" dirty="0"/>
              <a:t> </a:t>
            </a:r>
            <a:r>
              <a:rPr lang="en-US" dirty="0" err="1"/>
              <a:t>ve</a:t>
            </a:r>
            <a:r>
              <a:rPr lang="en-US" dirty="0"/>
              <a:t> </a:t>
            </a:r>
            <a:r>
              <a:rPr lang="en-US" dirty="0" err="1"/>
              <a:t>genel</a:t>
            </a:r>
            <a:r>
              <a:rPr lang="en-US" dirty="0"/>
              <a:t> </a:t>
            </a:r>
            <a:r>
              <a:rPr lang="en-US" dirty="0" err="1"/>
              <a:t>bilgiyi</a:t>
            </a:r>
            <a:r>
              <a:rPr lang="en-US" dirty="0"/>
              <a:t> </a:t>
            </a:r>
            <a:r>
              <a:rPr lang="en-US" dirty="0" err="1"/>
              <a:t>öğrenirler</a:t>
            </a:r>
            <a:r>
              <a:rPr lang="en-US" dirty="0"/>
              <a:t>. </a:t>
            </a:r>
            <a:r>
              <a:rPr lang="en-US" dirty="0" err="1"/>
              <a:t>Tıbbi</a:t>
            </a:r>
            <a:r>
              <a:rPr lang="en-US" dirty="0"/>
              <a:t> </a:t>
            </a:r>
            <a:r>
              <a:rPr lang="en-US" dirty="0" err="1"/>
              <a:t>soru</a:t>
            </a:r>
            <a:r>
              <a:rPr lang="en-US" dirty="0"/>
              <a:t> </a:t>
            </a:r>
            <a:r>
              <a:rPr lang="en-US" dirty="0" err="1"/>
              <a:t>cevaplama</a:t>
            </a:r>
            <a:r>
              <a:rPr lang="en-US" dirty="0"/>
              <a:t> (</a:t>
            </a:r>
            <a:r>
              <a:rPr lang="en-US" dirty="0" err="1"/>
              <a:t>MedQA</a:t>
            </a:r>
            <a:r>
              <a:rPr lang="en-US" dirty="0"/>
              <a:t>) </a:t>
            </a:r>
            <a:r>
              <a:rPr lang="en-US" dirty="0" err="1"/>
              <a:t>ise</a:t>
            </a:r>
            <a:r>
              <a:rPr lang="en-US" dirty="0"/>
              <a:t>, </a:t>
            </a:r>
            <a:r>
              <a:rPr lang="en-US" dirty="0" err="1"/>
              <a:t>sağlık</a:t>
            </a:r>
            <a:r>
              <a:rPr lang="en-US" dirty="0"/>
              <a:t> </a:t>
            </a:r>
            <a:r>
              <a:rPr lang="en-US" dirty="0" err="1"/>
              <a:t>profesyonellerinin</a:t>
            </a:r>
            <a:r>
              <a:rPr lang="en-US" dirty="0"/>
              <a:t> </a:t>
            </a:r>
            <a:r>
              <a:rPr lang="en-US" dirty="0" err="1"/>
              <a:t>ve</a:t>
            </a:r>
            <a:r>
              <a:rPr lang="en-US" dirty="0"/>
              <a:t> </a:t>
            </a:r>
            <a:r>
              <a:rPr lang="en-US" dirty="0" err="1"/>
              <a:t>hastaların</a:t>
            </a:r>
            <a:r>
              <a:rPr lang="en-US" dirty="0"/>
              <a:t> </a:t>
            </a:r>
            <a:r>
              <a:rPr lang="en-US" dirty="0" err="1"/>
              <a:t>tıbbi</a:t>
            </a:r>
            <a:r>
              <a:rPr lang="en-US" dirty="0"/>
              <a:t> </a:t>
            </a:r>
            <a:r>
              <a:rPr lang="en-US" dirty="0" err="1"/>
              <a:t>sorularına</a:t>
            </a:r>
            <a:r>
              <a:rPr lang="en-US" dirty="0"/>
              <a:t> </a:t>
            </a:r>
            <a:r>
              <a:rPr lang="en-US" dirty="0" err="1"/>
              <a:t>doğru</a:t>
            </a:r>
            <a:r>
              <a:rPr lang="en-US" dirty="0"/>
              <a:t> </a:t>
            </a:r>
            <a:r>
              <a:rPr lang="en-US" dirty="0" err="1"/>
              <a:t>ve</a:t>
            </a:r>
            <a:r>
              <a:rPr lang="en-US" dirty="0"/>
              <a:t> </a:t>
            </a:r>
            <a:r>
              <a:rPr lang="en-US" dirty="0" err="1"/>
              <a:t>güvenilir</a:t>
            </a:r>
            <a:r>
              <a:rPr lang="en-US" dirty="0"/>
              <a:t> </a:t>
            </a:r>
            <a:r>
              <a:rPr lang="en-US" dirty="0" err="1"/>
              <a:t>yanıtlar</a:t>
            </a:r>
            <a:r>
              <a:rPr lang="en-US" dirty="0"/>
              <a:t> </a:t>
            </a:r>
            <a:r>
              <a:rPr lang="en-US" dirty="0" err="1"/>
              <a:t>sağlamak</a:t>
            </a:r>
            <a:r>
              <a:rPr lang="en-US" dirty="0"/>
              <a:t> </a:t>
            </a:r>
            <a:r>
              <a:rPr lang="en-US" dirty="0" err="1"/>
              <a:t>için</a:t>
            </a:r>
            <a:r>
              <a:rPr lang="en-US" dirty="0"/>
              <a:t> </a:t>
            </a:r>
            <a:r>
              <a:rPr lang="en-US" dirty="0" err="1"/>
              <a:t>özelleştirilmiş</a:t>
            </a:r>
            <a:r>
              <a:rPr lang="en-US" dirty="0"/>
              <a:t> </a:t>
            </a:r>
            <a:r>
              <a:rPr lang="en-US" dirty="0" err="1"/>
              <a:t>sistemlerdir</a:t>
            </a:r>
            <a:r>
              <a:rPr lang="en-US" dirty="0"/>
              <a:t>.</a:t>
            </a:r>
            <a:endParaRPr lang="tr-TR" dirty="0"/>
          </a:p>
          <a:p>
            <a:endParaRPr lang="en-US" dirty="0"/>
          </a:p>
          <a:p>
            <a:r>
              <a:rPr lang="en-US" dirty="0" err="1"/>
              <a:t>Tıbbi</a:t>
            </a:r>
            <a:r>
              <a:rPr lang="en-US" dirty="0"/>
              <a:t> </a:t>
            </a:r>
            <a:r>
              <a:rPr lang="en-US" dirty="0" err="1"/>
              <a:t>dil</a:t>
            </a:r>
            <a:r>
              <a:rPr lang="en-US" dirty="0"/>
              <a:t>, </a:t>
            </a:r>
            <a:r>
              <a:rPr lang="en-US" dirty="0" err="1"/>
              <a:t>alan-spesifik</a:t>
            </a:r>
            <a:r>
              <a:rPr lang="en-US" dirty="0"/>
              <a:t> </a:t>
            </a:r>
            <a:r>
              <a:rPr lang="en-US" dirty="0" err="1"/>
              <a:t>terminoloji</a:t>
            </a:r>
            <a:r>
              <a:rPr lang="en-US" dirty="0"/>
              <a:t> </a:t>
            </a:r>
            <a:r>
              <a:rPr lang="en-US" dirty="0" err="1"/>
              <a:t>içermesi</a:t>
            </a:r>
            <a:r>
              <a:rPr lang="en-US" dirty="0"/>
              <a:t> </a:t>
            </a:r>
            <a:r>
              <a:rPr lang="en-US" dirty="0" err="1"/>
              <a:t>ve</a:t>
            </a:r>
            <a:r>
              <a:rPr lang="en-US" dirty="0"/>
              <a:t> </a:t>
            </a:r>
            <a:r>
              <a:rPr lang="en-US" dirty="0" err="1"/>
              <a:t>kompleks</a:t>
            </a:r>
            <a:r>
              <a:rPr lang="en-US" dirty="0"/>
              <a:t> </a:t>
            </a:r>
            <a:r>
              <a:rPr lang="en-US" dirty="0" err="1"/>
              <a:t>akıl</a:t>
            </a:r>
            <a:r>
              <a:rPr lang="en-US" dirty="0"/>
              <a:t> </a:t>
            </a:r>
            <a:r>
              <a:rPr lang="en-US" dirty="0" err="1"/>
              <a:t>yürütme</a:t>
            </a:r>
            <a:r>
              <a:rPr lang="en-US" dirty="0"/>
              <a:t> </a:t>
            </a:r>
            <a:r>
              <a:rPr lang="en-US" dirty="0" err="1"/>
              <a:t>gerektirmesi</a:t>
            </a:r>
            <a:r>
              <a:rPr lang="en-US" dirty="0"/>
              <a:t> </a:t>
            </a:r>
            <a:r>
              <a:rPr lang="en-US" dirty="0" err="1"/>
              <a:t>nedeniyle</a:t>
            </a:r>
            <a:r>
              <a:rPr lang="en-US" dirty="0"/>
              <a:t> </a:t>
            </a:r>
            <a:r>
              <a:rPr lang="en-US" dirty="0" err="1"/>
              <a:t>LLM'ler</a:t>
            </a:r>
            <a:r>
              <a:rPr lang="en-US" dirty="0"/>
              <a:t> </a:t>
            </a:r>
            <a:r>
              <a:rPr lang="en-US" dirty="0" err="1"/>
              <a:t>için</a:t>
            </a:r>
            <a:r>
              <a:rPr lang="en-US" dirty="0"/>
              <a:t> </a:t>
            </a:r>
            <a:r>
              <a:rPr lang="en-US" dirty="0" err="1"/>
              <a:t>özel</a:t>
            </a:r>
            <a:r>
              <a:rPr lang="en-US" dirty="0"/>
              <a:t> </a:t>
            </a:r>
            <a:r>
              <a:rPr lang="en-US" dirty="0" err="1"/>
              <a:t>zorluklar</a:t>
            </a:r>
            <a:r>
              <a:rPr lang="en-US" dirty="0"/>
              <a:t> </a:t>
            </a:r>
            <a:r>
              <a:rPr lang="en-US" dirty="0" err="1"/>
              <a:t>içermektedir</a:t>
            </a:r>
            <a:r>
              <a:rPr lang="en-US" dirty="0"/>
              <a:t>. Bir </a:t>
            </a:r>
            <a:r>
              <a:rPr lang="en-US" dirty="0" err="1"/>
              <a:t>tıbbi</a:t>
            </a:r>
            <a:r>
              <a:rPr lang="en-US" dirty="0"/>
              <a:t> </a:t>
            </a:r>
            <a:r>
              <a:rPr lang="en-US" dirty="0" err="1"/>
              <a:t>sorunun</a:t>
            </a:r>
            <a:r>
              <a:rPr lang="en-US" dirty="0"/>
              <a:t> </a:t>
            </a:r>
            <a:r>
              <a:rPr lang="en-US" dirty="0" err="1"/>
              <a:t>doğru</a:t>
            </a:r>
            <a:r>
              <a:rPr lang="en-US" dirty="0"/>
              <a:t> </a:t>
            </a:r>
            <a:r>
              <a:rPr lang="en-US" dirty="0" err="1"/>
              <a:t>cevaplanması</a:t>
            </a:r>
            <a:r>
              <a:rPr lang="en-US" dirty="0"/>
              <a:t>, </a:t>
            </a:r>
            <a:r>
              <a:rPr lang="en-US" dirty="0" err="1"/>
              <a:t>geniş</a:t>
            </a:r>
            <a:r>
              <a:rPr lang="en-US" dirty="0"/>
              <a:t> </a:t>
            </a:r>
            <a:r>
              <a:rPr lang="en-US" dirty="0" err="1"/>
              <a:t>tıbbi</a:t>
            </a:r>
            <a:r>
              <a:rPr lang="en-US" dirty="0"/>
              <a:t> </a:t>
            </a:r>
            <a:r>
              <a:rPr lang="en-US" dirty="0" err="1"/>
              <a:t>bilgi</a:t>
            </a:r>
            <a:r>
              <a:rPr lang="en-US" dirty="0"/>
              <a:t>, </a:t>
            </a:r>
            <a:r>
              <a:rPr lang="en-US" dirty="0" err="1"/>
              <a:t>karar</a:t>
            </a:r>
            <a:r>
              <a:rPr lang="en-US" dirty="0"/>
              <a:t> </a:t>
            </a:r>
            <a:r>
              <a:rPr lang="en-US" dirty="0" err="1"/>
              <a:t>verme</a:t>
            </a:r>
            <a:r>
              <a:rPr lang="en-US" dirty="0"/>
              <a:t> </a:t>
            </a:r>
            <a:r>
              <a:rPr lang="en-US" dirty="0" err="1"/>
              <a:t>ve</a:t>
            </a:r>
            <a:r>
              <a:rPr lang="en-US" dirty="0"/>
              <a:t> </a:t>
            </a:r>
            <a:r>
              <a:rPr lang="en-US" dirty="0" err="1"/>
              <a:t>akıl</a:t>
            </a:r>
            <a:r>
              <a:rPr lang="en-US" dirty="0"/>
              <a:t> </a:t>
            </a:r>
            <a:r>
              <a:rPr lang="en-US" dirty="0" err="1"/>
              <a:t>yürütme</a:t>
            </a:r>
            <a:r>
              <a:rPr lang="en-US" dirty="0"/>
              <a:t> </a:t>
            </a:r>
            <a:r>
              <a:rPr lang="en-US" dirty="0" err="1"/>
              <a:t>yeteneklerinin</a:t>
            </a:r>
            <a:r>
              <a:rPr lang="en-US" dirty="0"/>
              <a:t> </a:t>
            </a:r>
            <a:r>
              <a:rPr lang="en-US" dirty="0" err="1"/>
              <a:t>entegrasyonunu</a:t>
            </a:r>
            <a:r>
              <a:rPr lang="en-US" dirty="0"/>
              <a:t> </a:t>
            </a:r>
            <a:r>
              <a:rPr lang="en-US" dirty="0" err="1"/>
              <a:t>gerektirir</a:t>
            </a:r>
            <a:r>
              <a:rPr lang="en-US" dirty="0"/>
              <a:t>.</a:t>
            </a:r>
            <a:endParaRPr lang="tr-TR" dirty="0"/>
          </a:p>
          <a:p>
            <a:endParaRPr lang="en-US" dirty="0"/>
          </a:p>
          <a:p>
            <a:r>
              <a:rPr lang="en-US" dirty="0"/>
              <a:t>LLM-</a:t>
            </a:r>
            <a:r>
              <a:rPr lang="en-US" dirty="0" err="1"/>
              <a:t>MedQA</a:t>
            </a:r>
            <a:r>
              <a:rPr lang="en-US" dirty="0"/>
              <a:t> </a:t>
            </a:r>
            <a:r>
              <a:rPr lang="en-US" dirty="0" err="1"/>
              <a:t>çalışmasında</a:t>
            </a:r>
            <a:r>
              <a:rPr lang="en-US" dirty="0"/>
              <a:t>, </a:t>
            </a:r>
            <a:r>
              <a:rPr lang="en-US" dirty="0" err="1"/>
              <a:t>bu</a:t>
            </a:r>
            <a:r>
              <a:rPr lang="en-US" dirty="0"/>
              <a:t> </a:t>
            </a:r>
            <a:r>
              <a:rPr lang="en-US" dirty="0" err="1"/>
              <a:t>zorlukları</a:t>
            </a:r>
            <a:r>
              <a:rPr lang="en-US" dirty="0"/>
              <a:t> </a:t>
            </a:r>
            <a:r>
              <a:rPr lang="en-US" dirty="0" err="1"/>
              <a:t>aşmak</a:t>
            </a:r>
            <a:r>
              <a:rPr lang="en-US" dirty="0"/>
              <a:t> </a:t>
            </a:r>
            <a:r>
              <a:rPr lang="en-US" dirty="0" err="1"/>
              <a:t>için</a:t>
            </a:r>
            <a:r>
              <a:rPr lang="en-US" dirty="0"/>
              <a:t> </a:t>
            </a:r>
            <a:r>
              <a:rPr lang="en-US" dirty="0" err="1"/>
              <a:t>çoklu-ajan</a:t>
            </a:r>
            <a:r>
              <a:rPr lang="en-US" dirty="0"/>
              <a:t> </a:t>
            </a:r>
            <a:r>
              <a:rPr lang="en-US" dirty="0" err="1"/>
              <a:t>mimarisi</a:t>
            </a:r>
            <a:r>
              <a:rPr lang="en-US" dirty="0"/>
              <a:t> </a:t>
            </a:r>
            <a:r>
              <a:rPr lang="en-US" dirty="0" err="1"/>
              <a:t>ve</a:t>
            </a:r>
            <a:r>
              <a:rPr lang="en-US" dirty="0"/>
              <a:t> </a:t>
            </a:r>
            <a:r>
              <a:rPr lang="en-US" dirty="0" err="1"/>
              <a:t>vaka</a:t>
            </a:r>
            <a:r>
              <a:rPr lang="en-US" dirty="0"/>
              <a:t> </a:t>
            </a:r>
            <a:r>
              <a:rPr lang="en-US" dirty="0" err="1"/>
              <a:t>üretimi</a:t>
            </a:r>
            <a:r>
              <a:rPr lang="en-US" dirty="0"/>
              <a:t> </a:t>
            </a:r>
            <a:r>
              <a:rPr lang="en-US" dirty="0" err="1"/>
              <a:t>gibi</a:t>
            </a:r>
            <a:r>
              <a:rPr lang="en-US" dirty="0"/>
              <a:t> </a:t>
            </a:r>
            <a:r>
              <a:rPr lang="en-US" dirty="0" err="1"/>
              <a:t>yenilikçi</a:t>
            </a:r>
            <a:r>
              <a:rPr lang="en-US" dirty="0"/>
              <a:t> </a:t>
            </a:r>
            <a:r>
              <a:rPr lang="en-US" dirty="0" err="1"/>
              <a:t>yaklaşımlar</a:t>
            </a:r>
            <a:r>
              <a:rPr lang="en-US" dirty="0"/>
              <a:t> </a:t>
            </a:r>
            <a:r>
              <a:rPr lang="en-US" dirty="0" err="1"/>
              <a:t>önerilmiştir</a:t>
            </a:r>
            <a:r>
              <a:rPr lang="en-US" dirty="0"/>
              <a:t>. Bu model, LLaMA3.1:70B </a:t>
            </a:r>
            <a:r>
              <a:rPr lang="en-US" dirty="0" err="1"/>
              <a:t>gibi</a:t>
            </a:r>
            <a:r>
              <a:rPr lang="en-US" dirty="0"/>
              <a:t> </a:t>
            </a:r>
            <a:r>
              <a:rPr lang="en-US" dirty="0" err="1"/>
              <a:t>büyük</a:t>
            </a:r>
            <a:r>
              <a:rPr lang="en-US" dirty="0"/>
              <a:t> </a:t>
            </a:r>
            <a:r>
              <a:rPr lang="en-US" dirty="0" err="1"/>
              <a:t>dil</a:t>
            </a:r>
            <a:r>
              <a:rPr lang="en-US" dirty="0"/>
              <a:t> </a:t>
            </a:r>
            <a:r>
              <a:rPr lang="en-US" dirty="0" err="1"/>
              <a:t>modellerini</a:t>
            </a:r>
            <a:r>
              <a:rPr lang="en-US" dirty="0"/>
              <a:t> </a:t>
            </a:r>
            <a:r>
              <a:rPr lang="en-US" dirty="0" err="1"/>
              <a:t>kullanarak</a:t>
            </a:r>
            <a:r>
              <a:rPr lang="en-US" dirty="0"/>
              <a:t>, zero-shot </a:t>
            </a:r>
            <a:r>
              <a:rPr lang="en-US" dirty="0" err="1"/>
              <a:t>öğrenme</a:t>
            </a:r>
            <a:r>
              <a:rPr lang="en-US" dirty="0"/>
              <a:t> </a:t>
            </a:r>
            <a:r>
              <a:rPr lang="en-US" dirty="0" err="1"/>
              <a:t>yeteneğiyle</a:t>
            </a:r>
            <a:r>
              <a:rPr lang="en-US" dirty="0"/>
              <a:t>, ek </a:t>
            </a:r>
            <a:r>
              <a:rPr lang="en-US" dirty="0" err="1"/>
              <a:t>eğitim</a:t>
            </a:r>
            <a:r>
              <a:rPr lang="en-US" dirty="0"/>
              <a:t> </a:t>
            </a:r>
            <a:r>
              <a:rPr lang="en-US" dirty="0" err="1"/>
              <a:t>verileri</a:t>
            </a:r>
            <a:r>
              <a:rPr lang="en-US" dirty="0"/>
              <a:t> </a:t>
            </a:r>
            <a:r>
              <a:rPr lang="en-US" dirty="0" err="1"/>
              <a:t>olmadan</a:t>
            </a:r>
            <a:r>
              <a:rPr lang="en-US" dirty="0"/>
              <a:t> </a:t>
            </a:r>
            <a:r>
              <a:rPr lang="en-US" dirty="0" err="1"/>
              <a:t>karmaşık</a:t>
            </a:r>
            <a:r>
              <a:rPr lang="en-US" dirty="0"/>
              <a:t> </a:t>
            </a:r>
            <a:r>
              <a:rPr lang="en-US" dirty="0" err="1"/>
              <a:t>tıbbi</a:t>
            </a:r>
            <a:r>
              <a:rPr lang="en-US" dirty="0"/>
              <a:t> </a:t>
            </a:r>
            <a:r>
              <a:rPr lang="en-US" dirty="0" err="1"/>
              <a:t>sorulara</a:t>
            </a:r>
            <a:r>
              <a:rPr lang="en-US" dirty="0"/>
              <a:t> </a:t>
            </a:r>
            <a:r>
              <a:rPr lang="en-US" dirty="0" err="1"/>
              <a:t>yanıt</a:t>
            </a:r>
            <a:r>
              <a:rPr lang="en-US" dirty="0"/>
              <a:t> </a:t>
            </a:r>
            <a:r>
              <a:rPr lang="en-US" dirty="0" err="1"/>
              <a:t>verebilmektedir</a:t>
            </a:r>
            <a:r>
              <a:rPr lang="en-US" dirty="0"/>
              <a:t>.</a:t>
            </a:r>
            <a:endParaRPr lang="tr-TR">
              <a:ea typeface="Calibri"/>
              <a:cs typeface="Calibri"/>
            </a:endParaRPr>
          </a:p>
        </p:txBody>
      </p:sp>
      <p:sp>
        <p:nvSpPr>
          <p:cNvPr id="4" name="Slayt Numarası Yer Tutucusu 3"/>
          <p:cNvSpPr>
            <a:spLocks noGrp="1"/>
          </p:cNvSpPr>
          <p:nvPr>
            <p:ph type="sldNum" sz="quarter" idx="5"/>
          </p:nvPr>
        </p:nvSpPr>
        <p:spPr/>
        <p:txBody>
          <a:bodyPr/>
          <a:lstStyle/>
          <a:p>
            <a:fld id="{31082173-E209-43AD-8FDD-E8413C011A86}" type="slidenum">
              <a:rPr lang="tr-TR"/>
              <a:t>4</a:t>
            </a:fld>
            <a:endParaRPr lang="tr-TR"/>
          </a:p>
        </p:txBody>
      </p:sp>
    </p:spTree>
    <p:extLst>
      <p:ext uri="{BB962C8B-B14F-4D97-AF65-F5344CB8AC3E}">
        <p14:creationId xmlns:p14="http://schemas.microsoft.com/office/powerpoint/2010/main" val="3319248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a:t>LLM-</a:t>
            </a:r>
            <a:r>
              <a:rPr lang="en-US" dirty="0" err="1"/>
              <a:t>MedQA</a:t>
            </a:r>
            <a:r>
              <a:rPr lang="en-US" dirty="0"/>
              <a:t> </a:t>
            </a:r>
            <a:r>
              <a:rPr lang="en-US" dirty="0" err="1"/>
              <a:t>çalışması</a:t>
            </a:r>
            <a:r>
              <a:rPr lang="en-US" dirty="0"/>
              <a:t>, </a:t>
            </a:r>
            <a:r>
              <a:rPr lang="en-US" dirty="0" err="1"/>
              <a:t>tıbbi</a:t>
            </a:r>
            <a:r>
              <a:rPr lang="en-US" dirty="0"/>
              <a:t> </a:t>
            </a:r>
            <a:r>
              <a:rPr lang="en-US" dirty="0" err="1"/>
              <a:t>soru</a:t>
            </a:r>
            <a:r>
              <a:rPr lang="en-US" dirty="0"/>
              <a:t> </a:t>
            </a:r>
            <a:r>
              <a:rPr lang="en-US" dirty="0" err="1"/>
              <a:t>cevaplama</a:t>
            </a:r>
            <a:r>
              <a:rPr lang="en-US" dirty="0"/>
              <a:t> </a:t>
            </a:r>
            <a:r>
              <a:rPr lang="en-US" dirty="0" err="1"/>
              <a:t>sistemlerinin</a:t>
            </a:r>
            <a:r>
              <a:rPr lang="en-US" dirty="0"/>
              <a:t> </a:t>
            </a:r>
            <a:r>
              <a:rPr lang="en-US" dirty="0" err="1"/>
              <a:t>performansını</a:t>
            </a:r>
            <a:r>
              <a:rPr lang="en-US" dirty="0"/>
              <a:t> </a:t>
            </a:r>
            <a:r>
              <a:rPr lang="en-US" dirty="0" err="1"/>
              <a:t>ölçmek</a:t>
            </a:r>
            <a:r>
              <a:rPr lang="en-US" dirty="0"/>
              <a:t> </a:t>
            </a:r>
            <a:r>
              <a:rPr lang="en-US" dirty="0" err="1"/>
              <a:t>için</a:t>
            </a:r>
            <a:r>
              <a:rPr lang="en-US" dirty="0"/>
              <a:t> </a:t>
            </a:r>
            <a:r>
              <a:rPr lang="en-US" dirty="0" err="1"/>
              <a:t>kapsamlı</a:t>
            </a:r>
            <a:r>
              <a:rPr lang="en-US" dirty="0"/>
              <a:t> </a:t>
            </a:r>
            <a:r>
              <a:rPr lang="en-US" dirty="0" err="1"/>
              <a:t>deneyler</a:t>
            </a:r>
            <a:r>
              <a:rPr lang="en-US" dirty="0"/>
              <a:t> </a:t>
            </a:r>
            <a:r>
              <a:rPr lang="en-US" dirty="0" err="1"/>
              <a:t>gerçekleştirmiştir</a:t>
            </a:r>
            <a:r>
              <a:rPr lang="en-US" dirty="0"/>
              <a:t>. </a:t>
            </a:r>
            <a:r>
              <a:rPr lang="en-US" dirty="0" err="1"/>
              <a:t>MedQA</a:t>
            </a:r>
            <a:r>
              <a:rPr lang="en-US" dirty="0"/>
              <a:t> </a:t>
            </a:r>
            <a:r>
              <a:rPr lang="en-US" dirty="0" err="1"/>
              <a:t>veri</a:t>
            </a:r>
            <a:r>
              <a:rPr lang="en-US" dirty="0"/>
              <a:t> </a:t>
            </a:r>
            <a:r>
              <a:rPr lang="en-US" dirty="0" err="1"/>
              <a:t>seti</a:t>
            </a:r>
            <a:r>
              <a:rPr lang="en-US" dirty="0"/>
              <a:t> </a:t>
            </a:r>
            <a:r>
              <a:rPr lang="en-US" dirty="0" err="1"/>
              <a:t>üzerinde</a:t>
            </a:r>
            <a:r>
              <a:rPr lang="en-US" dirty="0"/>
              <a:t> </a:t>
            </a:r>
            <a:r>
              <a:rPr lang="en-US" dirty="0" err="1"/>
              <a:t>yapılan</a:t>
            </a:r>
            <a:r>
              <a:rPr lang="en-US" dirty="0"/>
              <a:t> </a:t>
            </a:r>
            <a:r>
              <a:rPr lang="en-US" dirty="0" err="1"/>
              <a:t>değerlendirmelerde</a:t>
            </a:r>
            <a:r>
              <a:rPr lang="en-US" dirty="0"/>
              <a:t>, </a:t>
            </a:r>
            <a:r>
              <a:rPr lang="en-US" dirty="0" err="1"/>
              <a:t>makale</a:t>
            </a:r>
            <a:r>
              <a:rPr lang="en-US" dirty="0"/>
              <a:t> </a:t>
            </a:r>
            <a:r>
              <a:rPr lang="en-US" dirty="0" err="1"/>
              <a:t>yazarları</a:t>
            </a:r>
            <a:r>
              <a:rPr lang="en-US" dirty="0"/>
              <a:t> </a:t>
            </a:r>
            <a:r>
              <a:rPr lang="en-US" dirty="0" err="1"/>
              <a:t>çoklu-ajan</a:t>
            </a:r>
            <a:r>
              <a:rPr lang="en-US" dirty="0"/>
              <a:t> </a:t>
            </a:r>
            <a:r>
              <a:rPr lang="en-US" dirty="0" err="1"/>
              <a:t>mimarisi</a:t>
            </a:r>
            <a:r>
              <a:rPr lang="en-US" dirty="0"/>
              <a:t> </a:t>
            </a:r>
            <a:r>
              <a:rPr lang="en-US" dirty="0" err="1"/>
              <a:t>ve</a:t>
            </a:r>
            <a:r>
              <a:rPr lang="en-US" dirty="0"/>
              <a:t> </a:t>
            </a:r>
            <a:r>
              <a:rPr lang="en-US" dirty="0" err="1"/>
              <a:t>vaka</a:t>
            </a:r>
            <a:r>
              <a:rPr lang="en-US" dirty="0"/>
              <a:t> </a:t>
            </a:r>
            <a:r>
              <a:rPr lang="en-US" dirty="0" err="1"/>
              <a:t>üretimi</a:t>
            </a:r>
            <a:r>
              <a:rPr lang="en-US" dirty="0"/>
              <a:t> </a:t>
            </a:r>
            <a:r>
              <a:rPr lang="en-US" dirty="0" err="1"/>
              <a:t>bileşeninden</a:t>
            </a:r>
            <a:r>
              <a:rPr lang="en-US" dirty="0"/>
              <a:t> </a:t>
            </a:r>
            <a:r>
              <a:rPr lang="en-US" dirty="0" err="1"/>
              <a:t>oluşan</a:t>
            </a:r>
            <a:r>
              <a:rPr lang="en-US" dirty="0"/>
              <a:t> </a:t>
            </a:r>
            <a:r>
              <a:rPr lang="en-US" dirty="0" err="1"/>
              <a:t>yaklaşımlarının</a:t>
            </a:r>
            <a:r>
              <a:rPr lang="en-US" dirty="0"/>
              <a:t> </a:t>
            </a:r>
            <a:r>
              <a:rPr lang="en-US" dirty="0" err="1"/>
              <a:t>etkinliğini</a:t>
            </a:r>
            <a:r>
              <a:rPr lang="en-US" dirty="0"/>
              <a:t> </a:t>
            </a:r>
            <a:r>
              <a:rPr lang="en-US" dirty="0" err="1"/>
              <a:t>kanıtlamışlardır</a:t>
            </a:r>
            <a:r>
              <a:rPr lang="en-US" dirty="0"/>
              <a:t>.</a:t>
            </a:r>
            <a:endParaRPr lang="tr-TR" dirty="0"/>
          </a:p>
          <a:p>
            <a:endParaRPr lang="en-US" dirty="0"/>
          </a:p>
          <a:p>
            <a:r>
              <a:rPr lang="en-US" dirty="0" err="1"/>
              <a:t>Deneysel</a:t>
            </a:r>
            <a:r>
              <a:rPr lang="en-US" dirty="0"/>
              <a:t> </a:t>
            </a:r>
            <a:r>
              <a:rPr lang="en-US" dirty="0" err="1"/>
              <a:t>çalışma</a:t>
            </a:r>
            <a:r>
              <a:rPr lang="en-US" dirty="0"/>
              <a:t>, zero-shot (</a:t>
            </a:r>
            <a:r>
              <a:rPr lang="en-US" dirty="0" err="1"/>
              <a:t>örneksiz</a:t>
            </a:r>
            <a:r>
              <a:rPr lang="en-US" dirty="0"/>
              <a:t>) </a:t>
            </a:r>
            <a:r>
              <a:rPr lang="en-US" dirty="0" err="1"/>
              <a:t>öğrenme</a:t>
            </a:r>
            <a:r>
              <a:rPr lang="en-US" dirty="0"/>
              <a:t> </a:t>
            </a:r>
            <a:r>
              <a:rPr lang="en-US" dirty="0" err="1"/>
              <a:t>ayarında</a:t>
            </a:r>
            <a:r>
              <a:rPr lang="en-US" dirty="0"/>
              <a:t> </a:t>
            </a:r>
            <a:r>
              <a:rPr lang="en-US" dirty="0" err="1"/>
              <a:t>gerçekleştirilmiş</a:t>
            </a:r>
            <a:r>
              <a:rPr lang="en-US" dirty="0"/>
              <a:t> </a:t>
            </a:r>
            <a:r>
              <a:rPr lang="en-US" dirty="0" err="1"/>
              <a:t>olup</a:t>
            </a:r>
            <a:r>
              <a:rPr lang="en-US" dirty="0"/>
              <a:t>, </a:t>
            </a:r>
            <a:r>
              <a:rPr lang="en-US" dirty="0" err="1"/>
              <a:t>veri</a:t>
            </a:r>
            <a:r>
              <a:rPr lang="en-US" dirty="0"/>
              <a:t> </a:t>
            </a:r>
            <a:r>
              <a:rPr lang="en-US" dirty="0" err="1"/>
              <a:t>kümesinden</a:t>
            </a:r>
            <a:r>
              <a:rPr lang="en-US" dirty="0"/>
              <a:t> </a:t>
            </a:r>
            <a:r>
              <a:rPr lang="en-US" dirty="0" err="1"/>
              <a:t>rastgele</a:t>
            </a:r>
            <a:r>
              <a:rPr lang="en-US" dirty="0"/>
              <a:t> </a:t>
            </a:r>
            <a:r>
              <a:rPr lang="en-US" dirty="0" err="1"/>
              <a:t>seçilen</a:t>
            </a:r>
            <a:r>
              <a:rPr lang="en-US" dirty="0"/>
              <a:t> 300 </a:t>
            </a:r>
            <a:r>
              <a:rPr lang="en-US" dirty="0" err="1"/>
              <a:t>örnek</a:t>
            </a:r>
            <a:r>
              <a:rPr lang="en-US" dirty="0"/>
              <a:t> </a:t>
            </a:r>
            <a:r>
              <a:rPr lang="en-US" dirty="0" err="1"/>
              <a:t>üç</a:t>
            </a:r>
            <a:r>
              <a:rPr lang="en-US" dirty="0"/>
              <a:t> </a:t>
            </a:r>
            <a:r>
              <a:rPr lang="en-US" dirty="0" err="1"/>
              <a:t>tekrarla</a:t>
            </a:r>
            <a:r>
              <a:rPr lang="en-US" dirty="0"/>
              <a:t> test </a:t>
            </a:r>
            <a:r>
              <a:rPr lang="en-US" dirty="0" err="1"/>
              <a:t>edilmiştir</a:t>
            </a:r>
            <a:r>
              <a:rPr lang="en-US" dirty="0"/>
              <a:t>. </a:t>
            </a:r>
            <a:r>
              <a:rPr lang="en-US" dirty="0" err="1"/>
              <a:t>Doğruluk</a:t>
            </a:r>
            <a:r>
              <a:rPr lang="en-US" dirty="0"/>
              <a:t> (accuracy), </a:t>
            </a:r>
            <a:r>
              <a:rPr lang="en-US" dirty="0" err="1"/>
              <a:t>makro</a:t>
            </a:r>
            <a:r>
              <a:rPr lang="en-US" dirty="0"/>
              <a:t> </a:t>
            </a:r>
            <a:r>
              <a:rPr lang="en-US" dirty="0" err="1"/>
              <a:t>kesinlik</a:t>
            </a:r>
            <a:r>
              <a:rPr lang="en-US" dirty="0"/>
              <a:t> (precision), </a:t>
            </a:r>
            <a:r>
              <a:rPr lang="en-US" dirty="0" err="1"/>
              <a:t>duyarlılık</a:t>
            </a:r>
            <a:r>
              <a:rPr lang="en-US" dirty="0"/>
              <a:t> (recall) </a:t>
            </a:r>
            <a:r>
              <a:rPr lang="en-US" dirty="0" err="1"/>
              <a:t>ve</a:t>
            </a:r>
            <a:r>
              <a:rPr lang="en-US" dirty="0"/>
              <a:t> F1-skoru </a:t>
            </a:r>
            <a:r>
              <a:rPr lang="en-US" dirty="0" err="1"/>
              <a:t>gibi</a:t>
            </a:r>
            <a:r>
              <a:rPr lang="en-US" dirty="0"/>
              <a:t> </a:t>
            </a:r>
            <a:r>
              <a:rPr lang="en-US" dirty="0" err="1"/>
              <a:t>standart</a:t>
            </a:r>
            <a:r>
              <a:rPr lang="en-US" dirty="0"/>
              <a:t> </a:t>
            </a:r>
            <a:r>
              <a:rPr lang="en-US" dirty="0" err="1"/>
              <a:t>metrikler</a:t>
            </a:r>
            <a:r>
              <a:rPr lang="en-US" dirty="0"/>
              <a:t> </a:t>
            </a:r>
            <a:r>
              <a:rPr lang="en-US" dirty="0" err="1"/>
              <a:t>kullanılmıştır</a:t>
            </a:r>
            <a:r>
              <a:rPr lang="en-US" dirty="0"/>
              <a:t>. LLM-</a:t>
            </a:r>
            <a:r>
              <a:rPr lang="en-US" dirty="0" err="1"/>
              <a:t>MedQA</a:t>
            </a:r>
            <a:r>
              <a:rPr lang="en-US" dirty="0"/>
              <a:t> </a:t>
            </a:r>
            <a:r>
              <a:rPr lang="en-US" dirty="0" err="1"/>
              <a:t>sistemi</a:t>
            </a:r>
            <a:r>
              <a:rPr lang="en-US" dirty="0"/>
              <a:t>, </a:t>
            </a:r>
            <a:r>
              <a:rPr lang="en-US" dirty="0" err="1"/>
              <a:t>tüm</a:t>
            </a:r>
            <a:r>
              <a:rPr lang="en-US" dirty="0"/>
              <a:t> </a:t>
            </a:r>
            <a:r>
              <a:rPr lang="en-US" dirty="0" err="1"/>
              <a:t>bu</a:t>
            </a:r>
            <a:r>
              <a:rPr lang="en-US" dirty="0"/>
              <a:t> </a:t>
            </a:r>
            <a:r>
              <a:rPr lang="en-US" dirty="0" err="1"/>
              <a:t>metriklerde</a:t>
            </a:r>
            <a:r>
              <a:rPr lang="en-US" dirty="0"/>
              <a:t> </a:t>
            </a:r>
            <a:r>
              <a:rPr lang="en-US" dirty="0" err="1"/>
              <a:t>yaklaşık</a:t>
            </a:r>
            <a:r>
              <a:rPr lang="en-US" dirty="0"/>
              <a:t> %77 </a:t>
            </a:r>
            <a:r>
              <a:rPr lang="en-US" dirty="0" err="1"/>
              <a:t>seviyesinde</a:t>
            </a:r>
            <a:r>
              <a:rPr lang="en-US" dirty="0"/>
              <a:t> </a:t>
            </a:r>
            <a:r>
              <a:rPr lang="en-US" dirty="0" err="1"/>
              <a:t>performans</a:t>
            </a:r>
            <a:r>
              <a:rPr lang="en-US" dirty="0"/>
              <a:t> </a:t>
            </a:r>
            <a:r>
              <a:rPr lang="en-US" dirty="0" err="1"/>
              <a:t>göstererek</a:t>
            </a:r>
            <a:r>
              <a:rPr lang="en-US" dirty="0"/>
              <a:t>, </a:t>
            </a:r>
            <a:r>
              <a:rPr lang="en-US" dirty="0" err="1"/>
              <a:t>diğer</a:t>
            </a:r>
            <a:r>
              <a:rPr lang="en-US" dirty="0"/>
              <a:t> </a:t>
            </a:r>
            <a:r>
              <a:rPr lang="en-US" dirty="0" err="1"/>
              <a:t>yaklaşımların</a:t>
            </a:r>
            <a:r>
              <a:rPr lang="en-US" dirty="0"/>
              <a:t> %70-72 </a:t>
            </a:r>
            <a:r>
              <a:rPr lang="en-US" dirty="0" err="1"/>
              <a:t>civarındaki</a:t>
            </a:r>
            <a:r>
              <a:rPr lang="en-US" dirty="0"/>
              <a:t> </a:t>
            </a:r>
            <a:r>
              <a:rPr lang="en-US" dirty="0" err="1"/>
              <a:t>performanslarını</a:t>
            </a:r>
            <a:r>
              <a:rPr lang="en-US" dirty="0"/>
              <a:t> </a:t>
            </a:r>
            <a:r>
              <a:rPr lang="en-US" dirty="0" err="1"/>
              <a:t>önemli</a:t>
            </a:r>
            <a:r>
              <a:rPr lang="en-US" dirty="0"/>
              <a:t> </a:t>
            </a:r>
            <a:r>
              <a:rPr lang="en-US" dirty="0" err="1"/>
              <a:t>ölçüde</a:t>
            </a:r>
            <a:r>
              <a:rPr lang="en-US" dirty="0"/>
              <a:t> </a:t>
            </a:r>
            <a:r>
              <a:rPr lang="en-US" dirty="0" err="1"/>
              <a:t>aşmıştır</a:t>
            </a:r>
            <a:r>
              <a:rPr lang="en-US" dirty="0"/>
              <a:t>.</a:t>
            </a:r>
            <a:endParaRPr lang="tr-TR" dirty="0"/>
          </a:p>
          <a:p>
            <a:endParaRPr lang="en-US" dirty="0"/>
          </a:p>
          <a:p>
            <a:r>
              <a:rPr lang="en-US" dirty="0" err="1"/>
              <a:t>Karşılaştırılan</a:t>
            </a:r>
            <a:r>
              <a:rPr lang="en-US" dirty="0"/>
              <a:t> </a:t>
            </a:r>
            <a:r>
              <a:rPr lang="en-US" dirty="0" err="1"/>
              <a:t>yaklaşımlar</a:t>
            </a:r>
            <a:r>
              <a:rPr lang="en-US" dirty="0"/>
              <a:t> </a:t>
            </a:r>
            <a:r>
              <a:rPr lang="en-US" dirty="0" err="1"/>
              <a:t>arasında</a:t>
            </a:r>
            <a:r>
              <a:rPr lang="en-US" dirty="0"/>
              <a:t> </a:t>
            </a:r>
            <a:r>
              <a:rPr lang="en-US" dirty="0" err="1"/>
              <a:t>doğrudan</a:t>
            </a:r>
            <a:r>
              <a:rPr lang="en-US" dirty="0"/>
              <a:t> </a:t>
            </a:r>
            <a:r>
              <a:rPr lang="en-US" dirty="0" err="1"/>
              <a:t>çıkarım</a:t>
            </a:r>
            <a:r>
              <a:rPr lang="en-US" dirty="0"/>
              <a:t> (direct inference), </a:t>
            </a:r>
            <a:r>
              <a:rPr lang="en-US" dirty="0" err="1"/>
              <a:t>düşünce</a:t>
            </a:r>
            <a:r>
              <a:rPr lang="en-US" dirty="0"/>
              <a:t> </a:t>
            </a:r>
            <a:r>
              <a:rPr lang="en-US" dirty="0" err="1"/>
              <a:t>zinciri</a:t>
            </a:r>
            <a:r>
              <a:rPr lang="en-US" dirty="0"/>
              <a:t> (chain of thought, </a:t>
            </a:r>
            <a:r>
              <a:rPr lang="en-US" dirty="0" err="1"/>
              <a:t>CoT</a:t>
            </a:r>
            <a:r>
              <a:rPr lang="en-US" dirty="0"/>
              <a:t>) </a:t>
            </a:r>
            <a:r>
              <a:rPr lang="en-US" dirty="0" err="1"/>
              <a:t>ve</a:t>
            </a:r>
            <a:r>
              <a:rPr lang="en-US" dirty="0"/>
              <a:t> </a:t>
            </a:r>
            <a:r>
              <a:rPr lang="en-US" dirty="0" err="1"/>
              <a:t>kendini-tutarlılık</a:t>
            </a:r>
            <a:r>
              <a:rPr lang="en-US" dirty="0"/>
              <a:t> (self-consistency) </a:t>
            </a:r>
            <a:r>
              <a:rPr lang="en-US" dirty="0" err="1"/>
              <a:t>gibi</a:t>
            </a:r>
            <a:r>
              <a:rPr lang="en-US" dirty="0"/>
              <a:t> </a:t>
            </a:r>
            <a:r>
              <a:rPr lang="en-US" dirty="0" err="1"/>
              <a:t>güncel</a:t>
            </a:r>
            <a:r>
              <a:rPr lang="en-US" dirty="0"/>
              <a:t> </a:t>
            </a:r>
            <a:r>
              <a:rPr lang="en-US" dirty="0" err="1"/>
              <a:t>teknikler</a:t>
            </a:r>
            <a:r>
              <a:rPr lang="en-US" dirty="0"/>
              <a:t> </a:t>
            </a:r>
            <a:r>
              <a:rPr lang="en-US" dirty="0" err="1"/>
              <a:t>bulunmaktadır</a:t>
            </a:r>
            <a:r>
              <a:rPr lang="en-US" dirty="0"/>
              <a:t>. Bu </a:t>
            </a:r>
            <a:r>
              <a:rPr lang="en-US" dirty="0" err="1"/>
              <a:t>yaklaşımlar</a:t>
            </a:r>
            <a:r>
              <a:rPr lang="en-US" dirty="0"/>
              <a:t> hem zero-shot hem de few-shot (</a:t>
            </a:r>
            <a:r>
              <a:rPr lang="en-US" dirty="0" err="1"/>
              <a:t>az</a:t>
            </a:r>
            <a:r>
              <a:rPr lang="en-US" dirty="0"/>
              <a:t> </a:t>
            </a:r>
            <a:r>
              <a:rPr lang="en-US" dirty="0" err="1"/>
              <a:t>örnekli</a:t>
            </a:r>
            <a:r>
              <a:rPr lang="en-US" dirty="0"/>
              <a:t>) </a:t>
            </a:r>
            <a:r>
              <a:rPr lang="en-US" dirty="0" err="1"/>
              <a:t>ayarlarda</a:t>
            </a:r>
            <a:r>
              <a:rPr lang="en-US" dirty="0"/>
              <a:t> test </a:t>
            </a:r>
            <a:r>
              <a:rPr lang="en-US" dirty="0" err="1"/>
              <a:t>edilmiş</a:t>
            </a:r>
            <a:r>
              <a:rPr lang="en-US" dirty="0"/>
              <a:t>, </a:t>
            </a:r>
            <a:r>
              <a:rPr lang="en-US" dirty="0" err="1"/>
              <a:t>ancak</a:t>
            </a:r>
            <a:r>
              <a:rPr lang="en-US" dirty="0"/>
              <a:t> </a:t>
            </a:r>
            <a:r>
              <a:rPr lang="en-US" dirty="0" err="1"/>
              <a:t>hiçbiri</a:t>
            </a:r>
            <a:r>
              <a:rPr lang="en-US" dirty="0"/>
              <a:t> LLM-</a:t>
            </a:r>
            <a:r>
              <a:rPr lang="en-US" dirty="0" err="1"/>
              <a:t>MedQA'nın</a:t>
            </a:r>
            <a:r>
              <a:rPr lang="en-US" dirty="0"/>
              <a:t> </a:t>
            </a:r>
            <a:r>
              <a:rPr lang="en-US" dirty="0" err="1"/>
              <a:t>performansına</a:t>
            </a:r>
            <a:r>
              <a:rPr lang="en-US" dirty="0"/>
              <a:t> </a:t>
            </a:r>
            <a:r>
              <a:rPr lang="en-US" dirty="0" err="1"/>
              <a:t>ulaşamamıştır</a:t>
            </a:r>
            <a:r>
              <a:rPr lang="en-US" dirty="0"/>
              <a:t>. En iyi </a:t>
            </a:r>
            <a:r>
              <a:rPr lang="en-US" dirty="0" err="1"/>
              <a:t>alternatif</a:t>
            </a:r>
            <a:r>
              <a:rPr lang="en-US" dirty="0"/>
              <a:t> </a:t>
            </a:r>
            <a:r>
              <a:rPr lang="en-US" dirty="0" err="1"/>
              <a:t>yaklaşım</a:t>
            </a:r>
            <a:r>
              <a:rPr lang="en-US" dirty="0"/>
              <a:t>, few-shot </a:t>
            </a:r>
            <a:r>
              <a:rPr lang="en-US" dirty="0" err="1"/>
              <a:t>ayarda</a:t>
            </a:r>
            <a:r>
              <a:rPr lang="en-US" dirty="0"/>
              <a:t> </a:t>
            </a:r>
            <a:r>
              <a:rPr lang="en-US" dirty="0" err="1"/>
              <a:t>CoT+SC</a:t>
            </a:r>
            <a:r>
              <a:rPr lang="en-US" dirty="0"/>
              <a:t> </a:t>
            </a:r>
            <a:r>
              <a:rPr lang="en-US" dirty="0" err="1"/>
              <a:t>yöntemi</a:t>
            </a:r>
            <a:r>
              <a:rPr lang="en-US" dirty="0"/>
              <a:t> </a:t>
            </a:r>
            <a:r>
              <a:rPr lang="en-US" dirty="0" err="1"/>
              <a:t>olup</a:t>
            </a:r>
            <a:r>
              <a:rPr lang="en-US" dirty="0"/>
              <a:t>, %72.7 </a:t>
            </a:r>
            <a:r>
              <a:rPr lang="en-US" dirty="0" err="1"/>
              <a:t>doğruluk</a:t>
            </a:r>
            <a:r>
              <a:rPr lang="en-US" dirty="0"/>
              <a:t> </a:t>
            </a:r>
            <a:r>
              <a:rPr lang="en-US" dirty="0" err="1"/>
              <a:t>sağlamıştır</a:t>
            </a:r>
            <a:r>
              <a:rPr lang="en-US" dirty="0"/>
              <a:t>.</a:t>
            </a:r>
            <a:endParaRPr lang="tr-TR" dirty="0"/>
          </a:p>
          <a:p>
            <a:endParaRPr lang="en-US" dirty="0"/>
          </a:p>
          <a:p>
            <a:r>
              <a:rPr lang="en-US" dirty="0" err="1"/>
              <a:t>Ablasyon</a:t>
            </a:r>
            <a:r>
              <a:rPr lang="en-US" dirty="0"/>
              <a:t> </a:t>
            </a:r>
            <a:r>
              <a:rPr lang="en-US" dirty="0" err="1"/>
              <a:t>çalışması</a:t>
            </a:r>
            <a:r>
              <a:rPr lang="en-US" dirty="0"/>
              <a:t>, model </a:t>
            </a:r>
            <a:r>
              <a:rPr lang="en-US" dirty="0" err="1"/>
              <a:t>boyutunun</a:t>
            </a:r>
            <a:r>
              <a:rPr lang="en-US" dirty="0"/>
              <a:t> </a:t>
            </a:r>
            <a:r>
              <a:rPr lang="en-US" dirty="0" err="1"/>
              <a:t>ve</a:t>
            </a:r>
            <a:r>
              <a:rPr lang="en-US" dirty="0"/>
              <a:t> </a:t>
            </a:r>
            <a:r>
              <a:rPr lang="en-US" dirty="0" err="1"/>
              <a:t>vaka</a:t>
            </a:r>
            <a:r>
              <a:rPr lang="en-US" dirty="0"/>
              <a:t> </a:t>
            </a:r>
            <a:r>
              <a:rPr lang="en-US" dirty="0" err="1"/>
              <a:t>üretimi</a:t>
            </a:r>
            <a:r>
              <a:rPr lang="en-US" dirty="0"/>
              <a:t> </a:t>
            </a:r>
            <a:r>
              <a:rPr lang="en-US" dirty="0" err="1"/>
              <a:t>bileşeninin</a:t>
            </a:r>
            <a:r>
              <a:rPr lang="en-US" dirty="0"/>
              <a:t> </a:t>
            </a:r>
            <a:r>
              <a:rPr lang="en-US" dirty="0" err="1"/>
              <a:t>önemini</a:t>
            </a:r>
            <a:r>
              <a:rPr lang="en-US" dirty="0"/>
              <a:t> </a:t>
            </a:r>
            <a:r>
              <a:rPr lang="en-US" dirty="0" err="1"/>
              <a:t>ortaya</a:t>
            </a:r>
            <a:r>
              <a:rPr lang="en-US" dirty="0"/>
              <a:t> </a:t>
            </a:r>
            <a:r>
              <a:rPr lang="en-US" dirty="0" err="1"/>
              <a:t>koymuştur</a:t>
            </a:r>
            <a:r>
              <a:rPr lang="en-US" dirty="0"/>
              <a:t>. 70B </a:t>
            </a:r>
            <a:r>
              <a:rPr lang="en-US" dirty="0" err="1"/>
              <a:t>parametreli</a:t>
            </a:r>
            <a:r>
              <a:rPr lang="en-US" dirty="0"/>
              <a:t> model, 8B </a:t>
            </a:r>
            <a:r>
              <a:rPr lang="en-US" dirty="0" err="1"/>
              <a:t>parametreli</a:t>
            </a:r>
            <a:r>
              <a:rPr lang="en-US" dirty="0"/>
              <a:t> </a:t>
            </a:r>
            <a:r>
              <a:rPr lang="en-US" dirty="0" err="1"/>
              <a:t>modele</a:t>
            </a:r>
            <a:r>
              <a:rPr lang="en-US" dirty="0"/>
              <a:t> </a:t>
            </a:r>
            <a:r>
              <a:rPr lang="en-US" dirty="0" err="1"/>
              <a:t>göre</a:t>
            </a:r>
            <a:r>
              <a:rPr lang="en-US" dirty="0"/>
              <a:t> %20 </a:t>
            </a:r>
            <a:r>
              <a:rPr lang="en-US" dirty="0" err="1"/>
              <a:t>daha</a:t>
            </a:r>
            <a:r>
              <a:rPr lang="en-US" dirty="0"/>
              <a:t> iyi </a:t>
            </a:r>
            <a:r>
              <a:rPr lang="en-US" dirty="0" err="1"/>
              <a:t>performans</a:t>
            </a:r>
            <a:r>
              <a:rPr lang="en-US" dirty="0"/>
              <a:t> </a:t>
            </a:r>
            <a:r>
              <a:rPr lang="en-US" dirty="0" err="1"/>
              <a:t>gösterirken</a:t>
            </a:r>
            <a:r>
              <a:rPr lang="en-US" dirty="0"/>
              <a:t>, </a:t>
            </a:r>
            <a:r>
              <a:rPr lang="en-US" dirty="0" err="1"/>
              <a:t>vaka</a:t>
            </a:r>
            <a:r>
              <a:rPr lang="en-US" dirty="0"/>
              <a:t> </a:t>
            </a:r>
            <a:r>
              <a:rPr lang="en-US" dirty="0" err="1"/>
              <a:t>üretimi</a:t>
            </a:r>
            <a:r>
              <a:rPr lang="en-US" dirty="0"/>
              <a:t> </a:t>
            </a:r>
            <a:r>
              <a:rPr lang="en-US" dirty="0" err="1"/>
              <a:t>bileşeni</a:t>
            </a:r>
            <a:r>
              <a:rPr lang="en-US" dirty="0"/>
              <a:t> </a:t>
            </a:r>
            <a:r>
              <a:rPr lang="en-US" dirty="0" err="1"/>
              <a:t>sisteme</a:t>
            </a:r>
            <a:r>
              <a:rPr lang="en-US" dirty="0"/>
              <a:t> %1-2'lik ek </a:t>
            </a:r>
            <a:r>
              <a:rPr lang="en-US" dirty="0" err="1"/>
              <a:t>bir</a:t>
            </a:r>
            <a:r>
              <a:rPr lang="en-US" dirty="0"/>
              <a:t> </a:t>
            </a:r>
            <a:r>
              <a:rPr lang="en-US" dirty="0" err="1"/>
              <a:t>performans</a:t>
            </a:r>
            <a:r>
              <a:rPr lang="en-US" dirty="0"/>
              <a:t> </a:t>
            </a:r>
            <a:r>
              <a:rPr lang="en-US" dirty="0" err="1"/>
              <a:t>artışı</a:t>
            </a:r>
            <a:r>
              <a:rPr lang="en-US" dirty="0"/>
              <a:t> </a:t>
            </a:r>
            <a:r>
              <a:rPr lang="en-US" dirty="0" err="1"/>
              <a:t>sağlamıştır</a:t>
            </a:r>
            <a:r>
              <a:rPr lang="en-US" dirty="0"/>
              <a:t>.</a:t>
            </a:r>
            <a:endParaRPr lang="tr-TR" dirty="0"/>
          </a:p>
        </p:txBody>
      </p:sp>
      <p:sp>
        <p:nvSpPr>
          <p:cNvPr id="4" name="Slayt Numarası Yer Tutucusu 3"/>
          <p:cNvSpPr>
            <a:spLocks noGrp="1"/>
          </p:cNvSpPr>
          <p:nvPr>
            <p:ph type="sldNum" sz="quarter" idx="5"/>
          </p:nvPr>
        </p:nvSpPr>
        <p:spPr/>
        <p:txBody>
          <a:bodyPr/>
          <a:lstStyle/>
          <a:p>
            <a:fld id="{31082173-E209-43AD-8FDD-E8413C011A86}" type="slidenum">
              <a:rPr lang="tr-TR"/>
              <a:t>7</a:t>
            </a:fld>
            <a:endParaRPr lang="tr-TR"/>
          </a:p>
        </p:txBody>
      </p:sp>
    </p:spTree>
    <p:extLst>
      <p:ext uri="{BB962C8B-B14F-4D97-AF65-F5344CB8AC3E}">
        <p14:creationId xmlns:p14="http://schemas.microsoft.com/office/powerpoint/2010/main" val="3588049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a:t>LLM-</a:t>
            </a:r>
            <a:r>
              <a:rPr lang="en-US" err="1"/>
              <a:t>MedQA</a:t>
            </a:r>
            <a:r>
              <a:rPr lang="en-US"/>
              <a:t> </a:t>
            </a:r>
            <a:r>
              <a:rPr lang="en-US" err="1"/>
              <a:t>sistemi</a:t>
            </a:r>
            <a:r>
              <a:rPr lang="en-US"/>
              <a:t>, </a:t>
            </a:r>
            <a:r>
              <a:rPr lang="en-US" err="1"/>
              <a:t>tıbbi</a:t>
            </a:r>
            <a:r>
              <a:rPr lang="en-US"/>
              <a:t> karar verme süreçlerini desteklemek için çok yönlü klinik uygulamalara sahiptir. Makale, bu sistemin hem klinisyenler hem de tıp eğitimi için sağlayacağı potansiyel etkileri vurgulamaktadır.</a:t>
            </a:r>
            <a:endParaRPr lang="tr-TR"/>
          </a:p>
          <a:p>
            <a:r>
              <a:rPr lang="en-US" dirty="0"/>
              <a:t> </a:t>
            </a:r>
            <a:endParaRPr lang="tr-TR" dirty="0"/>
          </a:p>
          <a:p>
            <a:r>
              <a:rPr lang="en-US" err="1"/>
              <a:t>Sistemin</a:t>
            </a:r>
            <a:r>
              <a:rPr lang="en-US"/>
              <a:t> </a:t>
            </a:r>
            <a:r>
              <a:rPr lang="en-US" err="1"/>
              <a:t>çoklu-ajan</a:t>
            </a:r>
            <a:r>
              <a:rPr lang="en-US"/>
              <a:t> </a:t>
            </a:r>
            <a:r>
              <a:rPr lang="en-US" err="1"/>
              <a:t>mimarisi</a:t>
            </a:r>
            <a:r>
              <a:rPr lang="en-US"/>
              <a:t>, gerçek dünyada görülen konsültasyon süreçlerine benzer şekilde, farklı tıbbi uzmanlıklardan gelen görüşleri entegre etmektedir. Bu, özellikle karmaşık vakalarda doğru teşhis oranını %7 artırarak, klinik karar verme süreçlerine önemli bir destek sağlamaktadır. Sistemin vaka üretimi bileşeni, sentetik ancak gerçekçi klinik senaryolar oluşturarak hem tanı sürecini desteklemekte hem de tıp öğrencileri için değerli bir eğitim aracı sunmaktadır.</a:t>
            </a:r>
            <a:endParaRPr lang="tr-TR"/>
          </a:p>
          <a:p>
            <a:r>
              <a:rPr lang="en-US" dirty="0"/>
              <a:t> </a:t>
            </a:r>
            <a:endParaRPr lang="tr-TR" dirty="0"/>
          </a:p>
          <a:p>
            <a:r>
              <a:rPr lang="en-US"/>
              <a:t>Makale, </a:t>
            </a:r>
            <a:r>
              <a:rPr lang="en-US" err="1"/>
              <a:t>sistemin</a:t>
            </a:r>
            <a:r>
              <a:rPr lang="en-US"/>
              <a:t> </a:t>
            </a:r>
            <a:r>
              <a:rPr lang="en-US" err="1"/>
              <a:t>elektronik</a:t>
            </a:r>
            <a:r>
              <a:rPr lang="en-US"/>
              <a:t> sağlık kayıtlarına entegrasyonunun, gerçek zamanlı analiz ve öneriler sağlayarak klinik iş akışını minimum kesinti ile iyileştirebileceğini belirtmektedir. Ayrıca, taşınabilir cihazlarda çalışabilen hafif versiyonlar, uzak bölgelerde sağlık profesyonellerine destek sağlayabilir.</a:t>
            </a:r>
            <a:endParaRPr lang="tr-TR"/>
          </a:p>
          <a:p>
            <a:r>
              <a:rPr lang="en-US" dirty="0"/>
              <a:t> </a:t>
            </a:r>
            <a:endParaRPr lang="tr-TR" dirty="0"/>
          </a:p>
          <a:p>
            <a:r>
              <a:rPr lang="en-US" dirty="0" err="1"/>
              <a:t>Önemli</a:t>
            </a:r>
            <a:r>
              <a:rPr lang="en-US" dirty="0"/>
              <a:t> </a:t>
            </a:r>
            <a:r>
              <a:rPr lang="en-US" dirty="0" err="1"/>
              <a:t>bir</a:t>
            </a:r>
            <a:r>
              <a:rPr lang="en-US" dirty="0"/>
              <a:t> </a:t>
            </a:r>
            <a:r>
              <a:rPr lang="en-US" dirty="0" err="1"/>
              <a:t>uygulama</a:t>
            </a:r>
            <a:r>
              <a:rPr lang="en-US" dirty="0"/>
              <a:t> </a:t>
            </a:r>
            <a:r>
              <a:rPr lang="en-US" dirty="0" err="1"/>
              <a:t>alanı</a:t>
            </a:r>
            <a:r>
              <a:rPr lang="en-US" dirty="0"/>
              <a:t> da </a:t>
            </a:r>
            <a:r>
              <a:rPr lang="en-US" dirty="0" err="1"/>
              <a:t>hibrit</a:t>
            </a:r>
            <a:r>
              <a:rPr lang="en-US" dirty="0"/>
              <a:t> </a:t>
            </a:r>
            <a:r>
              <a:rPr lang="en-US" dirty="0" err="1"/>
              <a:t>insan</a:t>
            </a:r>
            <a:r>
              <a:rPr lang="en-US" dirty="0"/>
              <a:t>-AI </a:t>
            </a:r>
            <a:r>
              <a:rPr lang="en-US" dirty="0" err="1"/>
              <a:t>çalışma</a:t>
            </a:r>
            <a:r>
              <a:rPr lang="en-US" dirty="0"/>
              <a:t> </a:t>
            </a:r>
            <a:r>
              <a:rPr lang="en-US" dirty="0" err="1"/>
              <a:t>modelleridir</a:t>
            </a:r>
            <a:r>
              <a:rPr lang="en-US" dirty="0"/>
              <a:t>. Bu </a:t>
            </a:r>
            <a:r>
              <a:rPr lang="en-US" dirty="0" err="1"/>
              <a:t>modelde</a:t>
            </a:r>
            <a:r>
              <a:rPr lang="en-US" dirty="0"/>
              <a:t> </a:t>
            </a:r>
            <a:r>
              <a:rPr lang="en-US" dirty="0" err="1"/>
              <a:t>sistem</a:t>
            </a:r>
            <a:r>
              <a:rPr lang="en-US" dirty="0"/>
              <a:t>, </a:t>
            </a:r>
            <a:r>
              <a:rPr lang="en-US" dirty="0" err="1"/>
              <a:t>ön</a:t>
            </a:r>
            <a:r>
              <a:rPr lang="en-US" dirty="0"/>
              <a:t> </a:t>
            </a:r>
            <a:r>
              <a:rPr lang="en-US" dirty="0" err="1"/>
              <a:t>tarama</a:t>
            </a:r>
            <a:r>
              <a:rPr lang="en-US" dirty="0"/>
              <a:t> </a:t>
            </a:r>
            <a:r>
              <a:rPr lang="en-US" dirty="0" err="1"/>
              <a:t>ve</a:t>
            </a:r>
            <a:r>
              <a:rPr lang="en-US" dirty="0"/>
              <a:t> </a:t>
            </a:r>
            <a:r>
              <a:rPr lang="en-US" dirty="0" err="1"/>
              <a:t>bilgi</a:t>
            </a:r>
            <a:r>
              <a:rPr lang="en-US" dirty="0"/>
              <a:t> </a:t>
            </a:r>
            <a:r>
              <a:rPr lang="en-US" dirty="0" err="1"/>
              <a:t>derleme</a:t>
            </a:r>
            <a:r>
              <a:rPr lang="en-US" dirty="0"/>
              <a:t> </a:t>
            </a:r>
            <a:r>
              <a:rPr lang="en-US" dirty="0" err="1"/>
              <a:t>işlemlerini</a:t>
            </a:r>
            <a:r>
              <a:rPr lang="en-US" dirty="0"/>
              <a:t> </a:t>
            </a:r>
            <a:r>
              <a:rPr lang="en-US" dirty="0" err="1"/>
              <a:t>yaparken</a:t>
            </a:r>
            <a:r>
              <a:rPr lang="en-US" dirty="0"/>
              <a:t>, </a:t>
            </a:r>
            <a:r>
              <a:rPr lang="en-US" dirty="0" err="1"/>
              <a:t>nihai</a:t>
            </a:r>
            <a:r>
              <a:rPr lang="en-US" dirty="0"/>
              <a:t> </a:t>
            </a:r>
            <a:r>
              <a:rPr lang="en-US" dirty="0" err="1"/>
              <a:t>klinik</a:t>
            </a:r>
            <a:r>
              <a:rPr lang="en-US" dirty="0"/>
              <a:t> </a:t>
            </a:r>
            <a:r>
              <a:rPr lang="en-US" dirty="0" err="1"/>
              <a:t>kararlar</a:t>
            </a:r>
            <a:r>
              <a:rPr lang="en-US" dirty="0"/>
              <a:t> </a:t>
            </a:r>
            <a:r>
              <a:rPr lang="en-US" dirty="0" err="1"/>
              <a:t>hekimler</a:t>
            </a:r>
            <a:r>
              <a:rPr lang="en-US" dirty="0"/>
              <a:t> </a:t>
            </a:r>
            <a:r>
              <a:rPr lang="en-US" dirty="0" err="1"/>
              <a:t>tarafından</a:t>
            </a:r>
            <a:r>
              <a:rPr lang="en-US" dirty="0"/>
              <a:t> </a:t>
            </a:r>
            <a:r>
              <a:rPr lang="en-US" dirty="0" err="1"/>
              <a:t>verilmektedir</a:t>
            </a:r>
            <a:r>
              <a:rPr lang="en-US" dirty="0"/>
              <a:t>. Bu, hem </a:t>
            </a:r>
            <a:r>
              <a:rPr lang="en-US" dirty="0" err="1"/>
              <a:t>AI'ın</a:t>
            </a:r>
            <a:r>
              <a:rPr lang="en-US" dirty="0"/>
              <a:t> </a:t>
            </a:r>
            <a:r>
              <a:rPr lang="en-US" dirty="0" err="1"/>
              <a:t>etkinliğinden</a:t>
            </a:r>
            <a:r>
              <a:rPr lang="en-US" dirty="0"/>
              <a:t> </a:t>
            </a:r>
            <a:r>
              <a:rPr lang="en-US" dirty="0" err="1"/>
              <a:t>faydalanmayı</a:t>
            </a:r>
            <a:r>
              <a:rPr lang="en-US" dirty="0"/>
              <a:t> hem de </a:t>
            </a:r>
            <a:r>
              <a:rPr lang="en-US" dirty="0" err="1"/>
              <a:t>klinik</a:t>
            </a:r>
            <a:r>
              <a:rPr lang="en-US" dirty="0"/>
              <a:t> </a:t>
            </a:r>
            <a:r>
              <a:rPr lang="en-US" dirty="0" err="1"/>
              <a:t>sorumluluğun</a:t>
            </a:r>
            <a:r>
              <a:rPr lang="en-US" dirty="0"/>
              <a:t> </a:t>
            </a:r>
            <a:r>
              <a:rPr lang="en-US" dirty="0" err="1"/>
              <a:t>hekimlerde</a:t>
            </a:r>
            <a:r>
              <a:rPr lang="en-US" dirty="0"/>
              <a:t> </a:t>
            </a:r>
            <a:r>
              <a:rPr lang="en-US" dirty="0" err="1"/>
              <a:t>kalmasını</a:t>
            </a:r>
            <a:r>
              <a:rPr lang="en-US" dirty="0"/>
              <a:t> </a:t>
            </a:r>
            <a:r>
              <a:rPr lang="en-US" dirty="0" err="1"/>
              <a:t>sağlamaktadır</a:t>
            </a:r>
            <a:r>
              <a:rPr lang="en-US" dirty="0"/>
              <a:t>.</a:t>
            </a:r>
            <a:endParaRPr lang="tr-TR" dirty="0"/>
          </a:p>
        </p:txBody>
      </p:sp>
      <p:sp>
        <p:nvSpPr>
          <p:cNvPr id="4" name="Slayt Numarası Yer Tutucusu 3"/>
          <p:cNvSpPr>
            <a:spLocks noGrp="1"/>
          </p:cNvSpPr>
          <p:nvPr>
            <p:ph type="sldNum" sz="quarter" idx="5"/>
          </p:nvPr>
        </p:nvSpPr>
        <p:spPr/>
        <p:txBody>
          <a:bodyPr/>
          <a:lstStyle/>
          <a:p>
            <a:fld id="{31082173-E209-43AD-8FDD-E8413C011A86}" type="slidenum">
              <a:rPr lang="tr-TR"/>
              <a:t>8</a:t>
            </a:fld>
            <a:endParaRPr lang="tr-TR"/>
          </a:p>
        </p:txBody>
      </p:sp>
    </p:spTree>
    <p:extLst>
      <p:ext uri="{BB962C8B-B14F-4D97-AF65-F5344CB8AC3E}">
        <p14:creationId xmlns:p14="http://schemas.microsoft.com/office/powerpoint/2010/main" val="10270108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err="1"/>
              <a:t>LLM'lerin</a:t>
            </a:r>
            <a:r>
              <a:rPr lang="en-US"/>
              <a:t> </a:t>
            </a:r>
            <a:r>
              <a:rPr lang="en-US" err="1"/>
              <a:t>tıp</a:t>
            </a:r>
            <a:r>
              <a:rPr lang="en-US"/>
              <a:t> </a:t>
            </a:r>
            <a:r>
              <a:rPr lang="en-US" err="1"/>
              <a:t>alanında</a:t>
            </a:r>
            <a:r>
              <a:rPr lang="en-US"/>
              <a:t> kullanımı önemli teknik ve etik zorlukları beraberinde getirmektedir. LLM-MedQA makalesinde belirtilen ve genel LLM uygulamalarında gözlemlenen başlıca zorluklar şunlardır:</a:t>
            </a:r>
            <a:endParaRPr lang="tr-TR"/>
          </a:p>
          <a:p>
            <a:r>
              <a:rPr lang="en-US" dirty="0"/>
              <a:t> </a:t>
            </a:r>
            <a:endParaRPr lang="tr-TR"/>
          </a:p>
          <a:p>
            <a:r>
              <a:rPr lang="en-US"/>
              <a:t>Teknik </a:t>
            </a:r>
            <a:r>
              <a:rPr lang="en-US" err="1"/>
              <a:t>zorluklar</a:t>
            </a:r>
            <a:r>
              <a:rPr lang="en-US"/>
              <a:t> </a:t>
            </a:r>
            <a:r>
              <a:rPr lang="en-US" err="1"/>
              <a:t>açısından</a:t>
            </a:r>
            <a:r>
              <a:rPr lang="en-US"/>
              <a:t>, halüsinasyon (gerçekte olmayan bilgileri üretme eğilimi) tıbbi bağlamda ciddi sonuçlar doğurabilir. Makale, bu sorunu çoklu-ajan mimarisi ve oylama mekanizması ile ele almaya çalışmıştır, ancak faktüel doğruluğu tamamen garanti etmek mümkün değildir. Tıbbi terminolojinin karmaşıklığı ve alana özgü bilgi gereksinimleri, modelin performansını sınırlandırmaktadır.</a:t>
            </a:r>
            <a:endParaRPr lang="tr-TR"/>
          </a:p>
          <a:p>
            <a:r>
              <a:rPr lang="en-US" dirty="0"/>
              <a:t> </a:t>
            </a:r>
            <a:endParaRPr lang="tr-TR"/>
          </a:p>
          <a:p>
            <a:r>
              <a:rPr lang="en-US" err="1"/>
              <a:t>Etik</a:t>
            </a:r>
            <a:r>
              <a:rPr lang="en-US"/>
              <a:t> </a:t>
            </a:r>
            <a:r>
              <a:rPr lang="en-US" err="1"/>
              <a:t>açıdan</a:t>
            </a:r>
            <a:r>
              <a:rPr lang="en-US"/>
              <a:t> </a:t>
            </a:r>
            <a:r>
              <a:rPr lang="en-US" err="1"/>
              <a:t>bakıldığında</a:t>
            </a:r>
            <a:r>
              <a:rPr lang="en-US"/>
              <a:t>, hasta verilerinin gizliliği ve güvenliği kritik öneme sahiptir. Hasta verilerinin LLM eğitimi için kullanımı veya sorgulanması, HIPAA gibi sağlık düzenlemelerine uyum gerektirmektedir. Ayrıca, klinik karar destek sistemlerinin sorumluluk atfı belirsizlik taşımaktadır. LLM-MedQA gibi bir sistemin önerisiyle alınan yanlış bir kararın sorumluluğu kime ait olacağı (sağlık uzmanına mı, sistem geliştiricisine mi, yoksa kuruma mı) net değildir.</a:t>
            </a:r>
            <a:endParaRPr lang="tr-TR"/>
          </a:p>
          <a:p>
            <a:r>
              <a:rPr lang="en-US" dirty="0"/>
              <a:t> </a:t>
            </a:r>
            <a:endParaRPr lang="tr-TR"/>
          </a:p>
          <a:p>
            <a:r>
              <a:rPr lang="en-US" err="1"/>
              <a:t>Modellerin</a:t>
            </a:r>
            <a:r>
              <a:rPr lang="en-US"/>
              <a:t> </a:t>
            </a:r>
            <a:r>
              <a:rPr lang="en-US" err="1"/>
              <a:t>açıklanabilirliği</a:t>
            </a:r>
            <a:r>
              <a:rPr lang="en-US"/>
              <a:t> de önemli bir konudur. LLM-MedQA'nın vaka üretimi bileşeni, kararların açıklanabilirliğini artırmaya yönelik olumlu bir adımdır, ancak LLM'lerin "kara kutu" doğası tamamen çözülmüş değildir. Sağlık hizmetlerinde önyargı ve adalet konuları da ele alınması gereken hususlardır. Eğitim verilerindeki mevcut önyargılar, dezavantajlı gruplara karşı ayrımcı önerilere yol açabilir.</a:t>
            </a:r>
            <a:endParaRPr lang="tr-TR"/>
          </a:p>
          <a:p>
            <a:r>
              <a:rPr lang="en-US" dirty="0"/>
              <a:t> </a:t>
            </a:r>
            <a:endParaRPr lang="tr-TR"/>
          </a:p>
          <a:p>
            <a:r>
              <a:rPr lang="en-US" dirty="0" err="1"/>
              <a:t>Düzenleyici</a:t>
            </a:r>
            <a:r>
              <a:rPr lang="en-US" dirty="0"/>
              <a:t> </a:t>
            </a:r>
            <a:r>
              <a:rPr lang="en-US" dirty="0" err="1"/>
              <a:t>zorluklar</a:t>
            </a:r>
            <a:r>
              <a:rPr lang="en-US" dirty="0"/>
              <a:t> da </a:t>
            </a:r>
            <a:r>
              <a:rPr lang="en-US" dirty="0" err="1"/>
              <a:t>önemlidir</a:t>
            </a:r>
            <a:r>
              <a:rPr lang="en-US" dirty="0"/>
              <a:t>. </a:t>
            </a:r>
            <a:r>
              <a:rPr lang="en-US" dirty="0" err="1"/>
              <a:t>Farklı</a:t>
            </a:r>
            <a:r>
              <a:rPr lang="en-US" dirty="0"/>
              <a:t> </a:t>
            </a:r>
            <a:r>
              <a:rPr lang="en-US" dirty="0" err="1"/>
              <a:t>ülkelerdeki</a:t>
            </a:r>
            <a:r>
              <a:rPr lang="en-US" dirty="0"/>
              <a:t> </a:t>
            </a:r>
            <a:r>
              <a:rPr lang="en-US" dirty="0" err="1"/>
              <a:t>farklı</a:t>
            </a:r>
            <a:r>
              <a:rPr lang="en-US" dirty="0"/>
              <a:t> </a:t>
            </a:r>
            <a:r>
              <a:rPr lang="en-US" dirty="0" err="1"/>
              <a:t>düzenlemeler</a:t>
            </a:r>
            <a:r>
              <a:rPr lang="en-US" dirty="0"/>
              <a:t> </a:t>
            </a:r>
            <a:r>
              <a:rPr lang="en-US" dirty="0" err="1"/>
              <a:t>ve</a:t>
            </a:r>
            <a:r>
              <a:rPr lang="en-US" dirty="0"/>
              <a:t> </a:t>
            </a:r>
            <a:r>
              <a:rPr lang="en-US" dirty="0" err="1"/>
              <a:t>standartlar</a:t>
            </a:r>
            <a:r>
              <a:rPr lang="en-US" dirty="0"/>
              <a:t>, </a:t>
            </a:r>
            <a:r>
              <a:rPr lang="en-US" dirty="0" err="1"/>
              <a:t>tıbbi</a:t>
            </a:r>
            <a:r>
              <a:rPr lang="en-US" dirty="0"/>
              <a:t> LLM </a:t>
            </a:r>
            <a:r>
              <a:rPr lang="en-US" dirty="0" err="1"/>
              <a:t>sistemlerinin</a:t>
            </a:r>
            <a:r>
              <a:rPr lang="en-US" dirty="0"/>
              <a:t> global </a:t>
            </a:r>
            <a:r>
              <a:rPr lang="en-US" dirty="0" err="1"/>
              <a:t>çapta</a:t>
            </a:r>
            <a:r>
              <a:rPr lang="en-US" dirty="0"/>
              <a:t> </a:t>
            </a:r>
            <a:r>
              <a:rPr lang="en-US" dirty="0" err="1"/>
              <a:t>uygulanmasını</a:t>
            </a:r>
            <a:r>
              <a:rPr lang="en-US" dirty="0"/>
              <a:t> </a:t>
            </a:r>
            <a:r>
              <a:rPr lang="en-US" dirty="0" err="1"/>
              <a:t>karmaşıklaştırmaktadır</a:t>
            </a:r>
            <a:r>
              <a:rPr lang="en-US" dirty="0"/>
              <a:t>. FDA </a:t>
            </a:r>
            <a:r>
              <a:rPr lang="en-US" dirty="0" err="1"/>
              <a:t>ve</a:t>
            </a:r>
            <a:r>
              <a:rPr lang="en-US" dirty="0"/>
              <a:t> </a:t>
            </a:r>
            <a:r>
              <a:rPr lang="en-US" dirty="0" err="1"/>
              <a:t>diğer</a:t>
            </a:r>
            <a:r>
              <a:rPr lang="en-US" dirty="0"/>
              <a:t> </a:t>
            </a:r>
            <a:r>
              <a:rPr lang="en-US" dirty="0" err="1"/>
              <a:t>düzenleyici</a:t>
            </a:r>
            <a:r>
              <a:rPr lang="en-US" dirty="0"/>
              <a:t> </a:t>
            </a:r>
            <a:r>
              <a:rPr lang="en-US" dirty="0" err="1"/>
              <a:t>kurumların</a:t>
            </a:r>
            <a:r>
              <a:rPr lang="en-US" dirty="0"/>
              <a:t> </a:t>
            </a:r>
            <a:r>
              <a:rPr lang="en-US" dirty="0" err="1"/>
              <a:t>tıbbi</a:t>
            </a:r>
            <a:r>
              <a:rPr lang="en-US" dirty="0"/>
              <a:t> </a:t>
            </a:r>
            <a:r>
              <a:rPr lang="en-US" dirty="0" err="1"/>
              <a:t>yapay</a:t>
            </a:r>
            <a:r>
              <a:rPr lang="en-US" dirty="0"/>
              <a:t> </a:t>
            </a:r>
            <a:r>
              <a:rPr lang="en-US" dirty="0" err="1"/>
              <a:t>zeka</a:t>
            </a:r>
            <a:r>
              <a:rPr lang="en-US" dirty="0"/>
              <a:t> </a:t>
            </a:r>
            <a:r>
              <a:rPr lang="en-US" dirty="0" err="1"/>
              <a:t>sistemlerine</a:t>
            </a:r>
            <a:r>
              <a:rPr lang="en-US" dirty="0"/>
              <a:t> </a:t>
            </a:r>
            <a:r>
              <a:rPr lang="en-US" dirty="0" err="1"/>
              <a:t>yaklaşımı</a:t>
            </a:r>
            <a:r>
              <a:rPr lang="en-US" dirty="0"/>
              <a:t> da </a:t>
            </a:r>
            <a:r>
              <a:rPr lang="en-US" dirty="0" err="1"/>
              <a:t>gözetilmelidir</a:t>
            </a:r>
            <a:r>
              <a:rPr lang="en-US" dirty="0"/>
              <a:t>.</a:t>
            </a:r>
            <a:endParaRPr lang="tr-TR" dirty="0"/>
          </a:p>
        </p:txBody>
      </p:sp>
      <p:sp>
        <p:nvSpPr>
          <p:cNvPr id="4" name="Slayt Numarası Yer Tutucusu 3"/>
          <p:cNvSpPr>
            <a:spLocks noGrp="1"/>
          </p:cNvSpPr>
          <p:nvPr>
            <p:ph type="sldNum" sz="quarter" idx="5"/>
          </p:nvPr>
        </p:nvSpPr>
        <p:spPr/>
        <p:txBody>
          <a:bodyPr/>
          <a:lstStyle/>
          <a:p>
            <a:fld id="{31082173-E209-43AD-8FDD-E8413C011A86}" type="slidenum">
              <a:rPr lang="tr-TR"/>
              <a:t>9</a:t>
            </a:fld>
            <a:endParaRPr lang="tr-TR"/>
          </a:p>
        </p:txBody>
      </p:sp>
    </p:spTree>
    <p:extLst>
      <p:ext uri="{BB962C8B-B14F-4D97-AF65-F5344CB8AC3E}">
        <p14:creationId xmlns:p14="http://schemas.microsoft.com/office/powerpoint/2010/main" val="33032895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a:t>LLM-</a:t>
            </a:r>
            <a:r>
              <a:rPr lang="en-US" err="1"/>
              <a:t>MedQA</a:t>
            </a:r>
            <a:r>
              <a:rPr lang="en-US"/>
              <a:t> </a:t>
            </a:r>
            <a:r>
              <a:rPr lang="en-US" err="1"/>
              <a:t>yaklaşımının</a:t>
            </a:r>
            <a:r>
              <a:rPr lang="en-US"/>
              <a:t> </a:t>
            </a:r>
            <a:r>
              <a:rPr lang="en-US" err="1"/>
              <a:t>başarısını</a:t>
            </a:r>
            <a:r>
              <a:rPr lang="en-US"/>
              <a:t> temel alan gelecekteki araştırmalar, sistemin etkinliğini ve uygulanabilirliğini daha da geliştirebilir. Öncelikle, mevcut çoklu-ajan mimarisinin daha ileri düzeyde optimize edilmesi, özellikle hesaplama verimliliği açısından önem taşımaktadır. Şu anda her örnek başına çıkarım süresi yaklaşık 1.5 dakikadır, bu sürenin kısaltılması gerçek zamanlı klinik uygulamalara entegrasyonu kolaylaştıracaktır.</a:t>
            </a:r>
            <a:endParaRPr lang="tr-TR"/>
          </a:p>
          <a:p>
            <a:r>
              <a:rPr lang="en-US" dirty="0"/>
              <a:t> </a:t>
            </a:r>
            <a:endParaRPr lang="tr-TR" dirty="0"/>
          </a:p>
          <a:p>
            <a:r>
              <a:rPr lang="en-US" dirty="0"/>
              <a:t> </a:t>
            </a:r>
            <a:endParaRPr lang="tr-TR" dirty="0"/>
          </a:p>
          <a:p>
            <a:r>
              <a:rPr lang="en-US"/>
              <a:t>Model </a:t>
            </a:r>
            <a:r>
              <a:rPr lang="en-US" err="1"/>
              <a:t>boyutunun</a:t>
            </a:r>
            <a:r>
              <a:rPr lang="en-US"/>
              <a:t> </a:t>
            </a:r>
            <a:r>
              <a:rPr lang="en-US" err="1"/>
              <a:t>performans</a:t>
            </a:r>
            <a:r>
              <a:rPr lang="en-US"/>
              <a:t> üzerindeki önemli etkisi dikkate alındığında, küçük ama özelleştirilmiş tıbbi LLM'lerin araştırılması ve geliştirilmesi değerlidir. Ablasyon çalışmaları, 8B parametreli modelin 70B parametreli modele göre yaklaşık %20 daha düşük performans gösterdiğini ortaya koymuştur. Bu farkı azaltabilecek alan-spesifik modelleme teknikleri, daha az kaynak gerektiren ancak etkili sistemler sunabilir.</a:t>
            </a:r>
            <a:endParaRPr lang="tr-TR"/>
          </a:p>
          <a:p>
            <a:r>
              <a:rPr lang="en-US" dirty="0"/>
              <a:t> </a:t>
            </a:r>
            <a:endParaRPr lang="tr-TR" dirty="0"/>
          </a:p>
          <a:p>
            <a:r>
              <a:rPr lang="en-US" dirty="0"/>
              <a:t> </a:t>
            </a:r>
            <a:endParaRPr lang="tr-TR" dirty="0"/>
          </a:p>
          <a:p>
            <a:r>
              <a:rPr lang="en-US"/>
              <a:t>Vaka </a:t>
            </a:r>
            <a:r>
              <a:rPr lang="en-US" err="1"/>
              <a:t>üretimi</a:t>
            </a:r>
            <a:r>
              <a:rPr lang="en-US"/>
              <a:t> </a:t>
            </a:r>
            <a:r>
              <a:rPr lang="en-US" err="1"/>
              <a:t>bileşeni</a:t>
            </a:r>
            <a:r>
              <a:rPr lang="en-US"/>
              <a:t>, gerçekçi klinik senaryolar üreterek sistemin açıklanabilirliğini ve güvenilirliğini artırmaktadır. Bu bileşenin farklı tıbbi alt alanlar ve karmaşık komorbiditeler için daha çeşitli vakalar üretecek şekilde geliştirilmesi, sistemin faydalarını artırabilir.</a:t>
            </a:r>
            <a:endParaRPr lang="tr-TR"/>
          </a:p>
          <a:p>
            <a:r>
              <a:rPr lang="en-US" dirty="0"/>
              <a:t> </a:t>
            </a:r>
            <a:endParaRPr lang="tr-TR" dirty="0"/>
          </a:p>
          <a:p>
            <a:r>
              <a:rPr lang="en-US" dirty="0"/>
              <a:t> </a:t>
            </a:r>
            <a:endParaRPr lang="tr-TR" dirty="0"/>
          </a:p>
          <a:p>
            <a:r>
              <a:rPr lang="en-US" dirty="0" err="1"/>
              <a:t>Ayrıca</a:t>
            </a:r>
            <a:r>
              <a:rPr lang="en-US" dirty="0"/>
              <a:t>, LLM-</a:t>
            </a:r>
            <a:r>
              <a:rPr lang="en-US" dirty="0" err="1"/>
              <a:t>MedQA</a:t>
            </a:r>
            <a:r>
              <a:rPr lang="en-US" dirty="0"/>
              <a:t> </a:t>
            </a:r>
            <a:r>
              <a:rPr lang="en-US" dirty="0" err="1"/>
              <a:t>yaklaşımının</a:t>
            </a:r>
            <a:r>
              <a:rPr lang="en-US" dirty="0"/>
              <a:t> </a:t>
            </a:r>
            <a:r>
              <a:rPr lang="en-US" dirty="0" err="1"/>
              <a:t>çok</a:t>
            </a:r>
            <a:r>
              <a:rPr lang="en-US" dirty="0"/>
              <a:t> </a:t>
            </a:r>
            <a:r>
              <a:rPr lang="en-US" dirty="0" err="1"/>
              <a:t>modlu</a:t>
            </a:r>
            <a:r>
              <a:rPr lang="en-US" dirty="0"/>
              <a:t> (</a:t>
            </a:r>
            <a:r>
              <a:rPr lang="en-US" dirty="0" err="1"/>
              <a:t>metin</a:t>
            </a:r>
            <a:r>
              <a:rPr lang="en-US" dirty="0"/>
              <a:t>, </a:t>
            </a:r>
            <a:r>
              <a:rPr lang="en-US" dirty="0" err="1"/>
              <a:t>görüntü</a:t>
            </a:r>
            <a:r>
              <a:rPr lang="en-US" dirty="0"/>
              <a:t>, </a:t>
            </a:r>
            <a:r>
              <a:rPr lang="en-US" dirty="0" err="1"/>
              <a:t>ses</a:t>
            </a:r>
            <a:r>
              <a:rPr lang="en-US" dirty="0"/>
              <a:t>) </a:t>
            </a:r>
            <a:r>
              <a:rPr lang="en-US" dirty="0" err="1"/>
              <a:t>veri</a:t>
            </a:r>
            <a:r>
              <a:rPr lang="en-US" dirty="0"/>
              <a:t> </a:t>
            </a:r>
            <a:r>
              <a:rPr lang="en-US" dirty="0" err="1"/>
              <a:t>kaynaklarını</a:t>
            </a:r>
            <a:r>
              <a:rPr lang="en-US" dirty="0"/>
              <a:t> </a:t>
            </a:r>
            <a:r>
              <a:rPr lang="en-US" dirty="0" err="1"/>
              <a:t>entegre</a:t>
            </a:r>
            <a:r>
              <a:rPr lang="en-US" dirty="0"/>
              <a:t> </a:t>
            </a:r>
            <a:r>
              <a:rPr lang="en-US" dirty="0" err="1"/>
              <a:t>edebilecek</a:t>
            </a:r>
            <a:r>
              <a:rPr lang="en-US" dirty="0"/>
              <a:t> </a:t>
            </a:r>
            <a:r>
              <a:rPr lang="en-US" dirty="0" err="1"/>
              <a:t>şekilde</a:t>
            </a:r>
            <a:r>
              <a:rPr lang="en-US" dirty="0"/>
              <a:t> </a:t>
            </a:r>
            <a:r>
              <a:rPr lang="en-US" dirty="0" err="1"/>
              <a:t>genişletilmesi</a:t>
            </a:r>
            <a:r>
              <a:rPr lang="en-US" dirty="0"/>
              <a:t>, </a:t>
            </a:r>
            <a:r>
              <a:rPr lang="en-US" dirty="0" err="1"/>
              <a:t>tıbbi</a:t>
            </a:r>
            <a:r>
              <a:rPr lang="en-US" dirty="0"/>
              <a:t> </a:t>
            </a:r>
            <a:r>
              <a:rPr lang="en-US" dirty="0" err="1"/>
              <a:t>değerlendirmelerin</a:t>
            </a:r>
            <a:r>
              <a:rPr lang="en-US" dirty="0"/>
              <a:t> </a:t>
            </a:r>
            <a:r>
              <a:rPr lang="en-US" dirty="0" err="1"/>
              <a:t>kapsamını</a:t>
            </a:r>
            <a:r>
              <a:rPr lang="en-US" dirty="0"/>
              <a:t> </a:t>
            </a:r>
            <a:r>
              <a:rPr lang="en-US" dirty="0" err="1"/>
              <a:t>ve</a:t>
            </a:r>
            <a:r>
              <a:rPr lang="en-US" dirty="0"/>
              <a:t> </a:t>
            </a:r>
            <a:r>
              <a:rPr lang="en-US" dirty="0" err="1"/>
              <a:t>doğruluğunu</a:t>
            </a:r>
            <a:r>
              <a:rPr lang="en-US" dirty="0"/>
              <a:t> </a:t>
            </a:r>
            <a:r>
              <a:rPr lang="en-US" dirty="0" err="1"/>
              <a:t>artırabilir</a:t>
            </a:r>
            <a:r>
              <a:rPr lang="en-US" dirty="0"/>
              <a:t>. </a:t>
            </a:r>
            <a:r>
              <a:rPr lang="en-US" dirty="0" err="1"/>
              <a:t>Örneğin</a:t>
            </a:r>
            <a:r>
              <a:rPr lang="en-US" dirty="0"/>
              <a:t>, </a:t>
            </a:r>
            <a:r>
              <a:rPr lang="en-US" dirty="0" err="1"/>
              <a:t>radyoloji</a:t>
            </a:r>
            <a:r>
              <a:rPr lang="en-US" dirty="0"/>
              <a:t> </a:t>
            </a:r>
            <a:r>
              <a:rPr lang="en-US" dirty="0" err="1"/>
              <a:t>görüntüleri</a:t>
            </a:r>
            <a:r>
              <a:rPr lang="en-US" dirty="0"/>
              <a:t> </a:t>
            </a:r>
            <a:r>
              <a:rPr lang="en-US" dirty="0" err="1"/>
              <a:t>veya</a:t>
            </a:r>
            <a:r>
              <a:rPr lang="en-US" dirty="0"/>
              <a:t> hasta </a:t>
            </a:r>
            <a:r>
              <a:rPr lang="en-US" dirty="0" err="1"/>
              <a:t>kayıtları</a:t>
            </a:r>
            <a:r>
              <a:rPr lang="en-US" dirty="0"/>
              <a:t> </a:t>
            </a:r>
            <a:r>
              <a:rPr lang="en-US" dirty="0" err="1"/>
              <a:t>gibi</a:t>
            </a:r>
            <a:r>
              <a:rPr lang="en-US" dirty="0"/>
              <a:t> </a:t>
            </a:r>
            <a:r>
              <a:rPr lang="en-US" dirty="0" err="1"/>
              <a:t>çoklu</a:t>
            </a:r>
            <a:r>
              <a:rPr lang="en-US" dirty="0"/>
              <a:t> </a:t>
            </a:r>
            <a:r>
              <a:rPr lang="en-US" dirty="0" err="1"/>
              <a:t>veri</a:t>
            </a:r>
            <a:r>
              <a:rPr lang="en-US" dirty="0"/>
              <a:t> </a:t>
            </a:r>
            <a:r>
              <a:rPr lang="en-US" dirty="0" err="1"/>
              <a:t>kaynakları</a:t>
            </a:r>
            <a:r>
              <a:rPr lang="en-US" dirty="0"/>
              <a:t> </a:t>
            </a:r>
            <a:r>
              <a:rPr lang="en-US" dirty="0" err="1"/>
              <a:t>arasında</a:t>
            </a:r>
            <a:r>
              <a:rPr lang="en-US" dirty="0"/>
              <a:t> </a:t>
            </a:r>
            <a:r>
              <a:rPr lang="en-US" dirty="0" err="1"/>
              <a:t>bağlantı</a:t>
            </a:r>
            <a:r>
              <a:rPr lang="en-US" dirty="0"/>
              <a:t> </a:t>
            </a:r>
            <a:r>
              <a:rPr lang="en-US" dirty="0" err="1"/>
              <a:t>kurma</a:t>
            </a:r>
            <a:r>
              <a:rPr lang="en-US" dirty="0"/>
              <a:t> </a:t>
            </a:r>
            <a:r>
              <a:rPr lang="en-US" dirty="0" err="1"/>
              <a:t>yeteneği</a:t>
            </a:r>
            <a:r>
              <a:rPr lang="en-US" dirty="0"/>
              <a:t>, </a:t>
            </a:r>
            <a:r>
              <a:rPr lang="en-US" dirty="0" err="1"/>
              <a:t>tanı</a:t>
            </a:r>
            <a:r>
              <a:rPr lang="en-US" dirty="0"/>
              <a:t> </a:t>
            </a:r>
            <a:r>
              <a:rPr lang="en-US" dirty="0" err="1"/>
              <a:t>doğruluğunu</a:t>
            </a:r>
            <a:r>
              <a:rPr lang="en-US" dirty="0"/>
              <a:t> </a:t>
            </a:r>
            <a:r>
              <a:rPr lang="en-US" dirty="0" err="1"/>
              <a:t>önemli</a:t>
            </a:r>
            <a:r>
              <a:rPr lang="en-US" dirty="0"/>
              <a:t> </a:t>
            </a:r>
            <a:r>
              <a:rPr lang="en-US" dirty="0" err="1"/>
              <a:t>ölçüde</a:t>
            </a:r>
            <a:r>
              <a:rPr lang="en-US" dirty="0"/>
              <a:t> </a:t>
            </a:r>
            <a:r>
              <a:rPr lang="en-US" dirty="0" err="1"/>
              <a:t>geliştirebilir</a:t>
            </a:r>
            <a:r>
              <a:rPr lang="en-US" dirty="0"/>
              <a:t>.</a:t>
            </a:r>
            <a:endParaRPr lang="tr-TR" dirty="0"/>
          </a:p>
        </p:txBody>
      </p:sp>
      <p:sp>
        <p:nvSpPr>
          <p:cNvPr id="4" name="Slayt Numarası Yer Tutucusu 3"/>
          <p:cNvSpPr>
            <a:spLocks noGrp="1"/>
          </p:cNvSpPr>
          <p:nvPr>
            <p:ph type="sldNum" sz="quarter" idx="5"/>
          </p:nvPr>
        </p:nvSpPr>
        <p:spPr/>
        <p:txBody>
          <a:bodyPr/>
          <a:lstStyle/>
          <a:p>
            <a:fld id="{31082173-E209-43AD-8FDD-E8413C011A86}" type="slidenum">
              <a:rPr lang="tr-TR"/>
              <a:t>10</a:t>
            </a:fld>
            <a:endParaRPr lang="tr-TR"/>
          </a:p>
        </p:txBody>
      </p:sp>
    </p:spTree>
    <p:extLst>
      <p:ext uri="{BB962C8B-B14F-4D97-AF65-F5344CB8AC3E}">
        <p14:creationId xmlns:p14="http://schemas.microsoft.com/office/powerpoint/2010/main" val="13581729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a:t>LLM-</a:t>
            </a:r>
            <a:r>
              <a:rPr lang="en-US" err="1"/>
              <a:t>MedQA</a:t>
            </a:r>
            <a:r>
              <a:rPr lang="en-US"/>
              <a:t> </a:t>
            </a:r>
            <a:r>
              <a:rPr lang="en-US" err="1"/>
              <a:t>sistemi</a:t>
            </a:r>
            <a:r>
              <a:rPr lang="en-US"/>
              <a:t>, </a:t>
            </a:r>
            <a:r>
              <a:rPr lang="en-US" err="1"/>
              <a:t>sadece</a:t>
            </a:r>
            <a:r>
              <a:rPr lang="en-US"/>
              <a:t> klinik uygulamalar için değil, aynı zamanda tıp eğitimi için de önemli potansiyel sunmaktadır. Makalede belirtildiği gibi, sistemin vaka üretimi bileşeni, tıp eğitiminde devrim niteliğinde yenilikler getirme potansiyeline sahiptir.</a:t>
            </a:r>
            <a:endParaRPr lang="tr-TR"/>
          </a:p>
          <a:p>
            <a:r>
              <a:rPr lang="en-US" dirty="0"/>
              <a:t> </a:t>
            </a:r>
            <a:endParaRPr lang="tr-TR" dirty="0"/>
          </a:p>
          <a:p>
            <a:r>
              <a:rPr lang="en-US"/>
              <a:t>Vaka </a:t>
            </a:r>
            <a:r>
              <a:rPr lang="en-US" err="1"/>
              <a:t>üretimi</a:t>
            </a:r>
            <a:r>
              <a:rPr lang="en-US"/>
              <a:t> </a:t>
            </a:r>
            <a:r>
              <a:rPr lang="en-US" err="1"/>
              <a:t>bileşeni</a:t>
            </a:r>
            <a:r>
              <a:rPr lang="en-US"/>
              <a:t>, belirli bir tıbbi soruya ve olası tanılara dayalı olarak gerçekçi klinik senaryolar üretebilmektedir. Bu senaryolar, her zaman erişilmesi zor olabilen çeşitli hasta profilleri, nadir hastalıklar ve karmaşık komorbiditeler dahil olmak üzere geniş bir klinik tablo yelpazesini kapsayabilir. Her üretilen vaka, bir bağlam (context), anahtar mekanizma/akıl yürütme ve tarafsızlık kontrolünden oluşmaktadır. Bu yapı, tıp öğrencilerine ve asistanlara klinik akıl yürütme becerilerini geliştirmeleri için zengin öğrenme malzemeleri sunmaktadır.</a:t>
            </a:r>
            <a:endParaRPr lang="tr-TR"/>
          </a:p>
          <a:p>
            <a:r>
              <a:rPr lang="en-US" dirty="0"/>
              <a:t> </a:t>
            </a:r>
            <a:endParaRPr lang="tr-TR" dirty="0"/>
          </a:p>
          <a:p>
            <a:r>
              <a:rPr lang="en-US"/>
              <a:t>LLM-</a:t>
            </a:r>
            <a:r>
              <a:rPr lang="en-US" err="1"/>
              <a:t>MedQA'nın</a:t>
            </a:r>
            <a:r>
              <a:rPr lang="en-US"/>
              <a:t> </a:t>
            </a:r>
            <a:r>
              <a:rPr lang="en-US" err="1"/>
              <a:t>çoklu-ajan</a:t>
            </a:r>
            <a:r>
              <a:rPr lang="en-US"/>
              <a:t> </a:t>
            </a:r>
            <a:r>
              <a:rPr lang="en-US" err="1"/>
              <a:t>mimarisi</a:t>
            </a:r>
            <a:r>
              <a:rPr lang="en-US"/>
              <a:t>, tıp eğitimindeki konsültasyon ve işbirlikçi karar verme süreçlerini modellemektedir. Öğrenciler, farklı uzmanlık alanlarından (soru uzmanları ve seçenek uzmanları) gelen görüşlerin nasıl entegre edildiğini ve klinik kararların nasıl oluşturulduğunu gözlemleyebilirler. Bu, gerçek dünyadaki klinik karar verme süreçlerinin karmaşıklığını ve multidisipliner doğasını anlamalarına yardımcı olur.</a:t>
            </a:r>
            <a:endParaRPr lang="tr-TR"/>
          </a:p>
          <a:p>
            <a:r>
              <a:rPr lang="en-US" dirty="0"/>
              <a:t> </a:t>
            </a:r>
            <a:endParaRPr lang="tr-TR" dirty="0"/>
          </a:p>
          <a:p>
            <a:r>
              <a:rPr lang="en-US" err="1"/>
              <a:t>Sistemin</a:t>
            </a:r>
            <a:r>
              <a:rPr lang="en-US"/>
              <a:t> </a:t>
            </a:r>
            <a:r>
              <a:rPr lang="en-US" err="1"/>
              <a:t>oluşturduğu</a:t>
            </a:r>
            <a:r>
              <a:rPr lang="en-US"/>
              <a:t> </a:t>
            </a:r>
            <a:r>
              <a:rPr lang="en-US" err="1"/>
              <a:t>raporlar</a:t>
            </a:r>
            <a:r>
              <a:rPr lang="en-US"/>
              <a:t> ve açıklamalar, klinik akıl yürütmenin adım adım gösterilmesini sağlar. Bu şeffaflık, öğrencilerin teşhis ve tedavi kararlarının ardındaki gerekçeleri anlamalarına olanak tanır, böylece eleştirel düşünme ve kanıta dayalı tıp pratiği becerilerini geliştirebilirler.</a:t>
            </a:r>
            <a:endParaRPr lang="tr-TR"/>
          </a:p>
          <a:p>
            <a:r>
              <a:rPr lang="en-US" dirty="0"/>
              <a:t> </a:t>
            </a:r>
            <a:endParaRPr lang="tr-TR" dirty="0"/>
          </a:p>
          <a:p>
            <a:r>
              <a:rPr lang="en-US"/>
              <a:t>LLM-</a:t>
            </a:r>
            <a:r>
              <a:rPr lang="en-US" err="1"/>
              <a:t>MedQA</a:t>
            </a:r>
            <a:r>
              <a:rPr lang="en-US"/>
              <a:t>, </a:t>
            </a:r>
            <a:r>
              <a:rPr lang="en-US" err="1"/>
              <a:t>geleneksel</a:t>
            </a:r>
            <a:r>
              <a:rPr lang="en-US"/>
              <a:t> </a:t>
            </a:r>
            <a:r>
              <a:rPr lang="en-US" err="1"/>
              <a:t>vaka</a:t>
            </a:r>
            <a:r>
              <a:rPr lang="en-US"/>
              <a:t> sunumu ve problem temelli öğrenme yaklaşımlarını tamamlayıcı niteliktedir. Sistem, öğrenci seviyesine ve öğrenme hedeflerine göre özelleştirilebilecek sınırsız sayıda vaka üretebilir. Bu, geleneksel ders kitapları ve gerçek hastalarla sınırlı olan mevcut eğitim materyallerinin ötesine geçen bir esneklik sunar.</a:t>
            </a:r>
            <a:endParaRPr lang="tr-TR"/>
          </a:p>
          <a:p>
            <a:r>
              <a:rPr lang="en-US" dirty="0"/>
              <a:t> </a:t>
            </a:r>
            <a:endParaRPr lang="tr-TR" dirty="0"/>
          </a:p>
          <a:p>
            <a:r>
              <a:rPr lang="en-US" dirty="0" err="1"/>
              <a:t>Ayrıca</a:t>
            </a:r>
            <a:r>
              <a:rPr lang="en-US" dirty="0"/>
              <a:t>, </a:t>
            </a:r>
            <a:r>
              <a:rPr lang="en-US" dirty="0" err="1"/>
              <a:t>sistem</a:t>
            </a:r>
            <a:r>
              <a:rPr lang="en-US" dirty="0"/>
              <a:t> </a:t>
            </a:r>
            <a:r>
              <a:rPr lang="en-US" dirty="0" err="1"/>
              <a:t>sürekli</a:t>
            </a:r>
            <a:r>
              <a:rPr lang="en-US" dirty="0"/>
              <a:t> </a:t>
            </a:r>
            <a:r>
              <a:rPr lang="en-US" dirty="0" err="1"/>
              <a:t>tıp</a:t>
            </a:r>
            <a:r>
              <a:rPr lang="en-US" dirty="0"/>
              <a:t> </a:t>
            </a:r>
            <a:r>
              <a:rPr lang="en-US" dirty="0" err="1"/>
              <a:t>eğitimi</a:t>
            </a:r>
            <a:r>
              <a:rPr lang="en-US" dirty="0"/>
              <a:t> </a:t>
            </a:r>
            <a:r>
              <a:rPr lang="en-US" dirty="0" err="1"/>
              <a:t>için</a:t>
            </a:r>
            <a:r>
              <a:rPr lang="en-US" dirty="0"/>
              <a:t> de </a:t>
            </a:r>
            <a:r>
              <a:rPr lang="en-US" dirty="0" err="1"/>
              <a:t>değerli</a:t>
            </a:r>
            <a:r>
              <a:rPr lang="en-US" dirty="0"/>
              <a:t> </a:t>
            </a:r>
            <a:r>
              <a:rPr lang="en-US" dirty="0" err="1"/>
              <a:t>bir</a:t>
            </a:r>
            <a:r>
              <a:rPr lang="en-US" dirty="0"/>
              <a:t> </a:t>
            </a:r>
            <a:r>
              <a:rPr lang="en-US" dirty="0" err="1"/>
              <a:t>araç</a:t>
            </a:r>
            <a:r>
              <a:rPr lang="en-US" dirty="0"/>
              <a:t> </a:t>
            </a:r>
            <a:r>
              <a:rPr lang="en-US" dirty="0" err="1"/>
              <a:t>olabilir</a:t>
            </a:r>
            <a:r>
              <a:rPr lang="en-US" dirty="0"/>
              <a:t>. </a:t>
            </a:r>
            <a:r>
              <a:rPr lang="en-US" dirty="0" err="1"/>
              <a:t>Pratisyen</a:t>
            </a:r>
            <a:r>
              <a:rPr lang="en-US" dirty="0"/>
              <a:t> </a:t>
            </a:r>
            <a:r>
              <a:rPr lang="en-US" dirty="0" err="1"/>
              <a:t>hekimler</a:t>
            </a:r>
            <a:r>
              <a:rPr lang="en-US" dirty="0"/>
              <a:t>, </a:t>
            </a:r>
            <a:r>
              <a:rPr lang="en-US" dirty="0" err="1"/>
              <a:t>uzmanlık</a:t>
            </a:r>
            <a:r>
              <a:rPr lang="en-US" dirty="0"/>
              <a:t> </a:t>
            </a:r>
            <a:r>
              <a:rPr lang="en-US" dirty="0" err="1"/>
              <a:t>alanları</a:t>
            </a:r>
            <a:r>
              <a:rPr lang="en-US" dirty="0"/>
              <a:t> </a:t>
            </a:r>
            <a:r>
              <a:rPr lang="en-US" dirty="0" err="1"/>
              <a:t>dışındaki</a:t>
            </a:r>
            <a:r>
              <a:rPr lang="en-US" dirty="0"/>
              <a:t> </a:t>
            </a:r>
            <a:r>
              <a:rPr lang="en-US" dirty="0" err="1"/>
              <a:t>güncel</a:t>
            </a:r>
            <a:r>
              <a:rPr lang="en-US" dirty="0"/>
              <a:t> </a:t>
            </a:r>
            <a:r>
              <a:rPr lang="en-US" dirty="0" err="1"/>
              <a:t>bilgilere</a:t>
            </a:r>
            <a:r>
              <a:rPr lang="en-US" dirty="0"/>
              <a:t> </a:t>
            </a:r>
            <a:r>
              <a:rPr lang="en-US" dirty="0" err="1"/>
              <a:t>erişebilir</a:t>
            </a:r>
            <a:r>
              <a:rPr lang="en-US" dirty="0"/>
              <a:t> </a:t>
            </a:r>
            <a:r>
              <a:rPr lang="en-US" dirty="0" err="1"/>
              <a:t>ve</a:t>
            </a:r>
            <a:r>
              <a:rPr lang="en-US" dirty="0"/>
              <a:t> nadir </a:t>
            </a:r>
            <a:r>
              <a:rPr lang="en-US" dirty="0" err="1"/>
              <a:t>karşılaşılan</a:t>
            </a:r>
            <a:r>
              <a:rPr lang="en-US" dirty="0"/>
              <a:t> </a:t>
            </a:r>
            <a:r>
              <a:rPr lang="en-US" dirty="0" err="1"/>
              <a:t>durumlar</a:t>
            </a:r>
            <a:r>
              <a:rPr lang="en-US" dirty="0"/>
              <a:t> </a:t>
            </a:r>
            <a:r>
              <a:rPr lang="en-US" dirty="0" err="1"/>
              <a:t>için</a:t>
            </a:r>
            <a:r>
              <a:rPr lang="en-US" dirty="0"/>
              <a:t> </a:t>
            </a:r>
            <a:r>
              <a:rPr lang="en-US" dirty="0" err="1"/>
              <a:t>hazırlıklı</a:t>
            </a:r>
            <a:r>
              <a:rPr lang="en-US" dirty="0"/>
              <a:t> </a:t>
            </a:r>
            <a:r>
              <a:rPr lang="en-US" dirty="0" err="1"/>
              <a:t>olabilirler</a:t>
            </a:r>
            <a:r>
              <a:rPr lang="en-US" dirty="0"/>
              <a:t>.</a:t>
            </a:r>
            <a:endParaRPr lang="tr-TR" dirty="0"/>
          </a:p>
        </p:txBody>
      </p:sp>
      <p:sp>
        <p:nvSpPr>
          <p:cNvPr id="4" name="Slayt Numarası Yer Tutucusu 3"/>
          <p:cNvSpPr>
            <a:spLocks noGrp="1"/>
          </p:cNvSpPr>
          <p:nvPr>
            <p:ph type="sldNum" sz="quarter" idx="5"/>
          </p:nvPr>
        </p:nvSpPr>
        <p:spPr/>
        <p:txBody>
          <a:bodyPr/>
          <a:lstStyle/>
          <a:p>
            <a:fld id="{31082173-E209-43AD-8FDD-E8413C011A86}" type="slidenum">
              <a:rPr lang="tr-TR"/>
              <a:t>11</a:t>
            </a:fld>
            <a:endParaRPr lang="tr-TR"/>
          </a:p>
        </p:txBody>
      </p:sp>
    </p:spTree>
    <p:extLst>
      <p:ext uri="{BB962C8B-B14F-4D97-AF65-F5344CB8AC3E}">
        <p14:creationId xmlns:p14="http://schemas.microsoft.com/office/powerpoint/2010/main" val="8611882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9B42AF-4EDB-3C4C-DFEA-5B7A548ACA90}"/>
            </a:ext>
          </a:extLst>
        </p:cNvPr>
        <p:cNvGrpSpPr/>
        <p:nvPr/>
      </p:nvGrpSpPr>
      <p:grpSpPr>
        <a:xfrm>
          <a:off x="0" y="0"/>
          <a:ext cx="0" cy="0"/>
          <a:chOff x="0" y="0"/>
          <a:chExt cx="0" cy="0"/>
        </a:xfrm>
      </p:grpSpPr>
      <p:sp>
        <p:nvSpPr>
          <p:cNvPr id="2" name="Slayt Resmi Yer Tutucusu 1">
            <a:extLst>
              <a:ext uri="{FF2B5EF4-FFF2-40B4-BE49-F238E27FC236}">
                <a16:creationId xmlns:a16="http://schemas.microsoft.com/office/drawing/2014/main" id="{C9C0E126-D002-EA45-7EF6-F37D8866B954}"/>
              </a:ext>
            </a:extLst>
          </p:cNvPr>
          <p:cNvSpPr>
            <a:spLocks noGrp="1" noRot="1" noChangeAspect="1"/>
          </p:cNvSpPr>
          <p:nvPr>
            <p:ph type="sldImg"/>
          </p:nvPr>
        </p:nvSpPr>
        <p:spPr/>
      </p:sp>
      <p:sp>
        <p:nvSpPr>
          <p:cNvPr id="3" name="Not Yer Tutucusu 2">
            <a:extLst>
              <a:ext uri="{FF2B5EF4-FFF2-40B4-BE49-F238E27FC236}">
                <a16:creationId xmlns:a16="http://schemas.microsoft.com/office/drawing/2014/main" id="{11EF796D-7892-52C3-C450-E5D887D5669A}"/>
              </a:ext>
            </a:extLst>
          </p:cNvPr>
          <p:cNvSpPr>
            <a:spLocks noGrp="1"/>
          </p:cNvSpPr>
          <p:nvPr>
            <p:ph type="body" idx="1"/>
          </p:nvPr>
        </p:nvSpPr>
        <p:spPr/>
        <p:txBody>
          <a:bodyPr/>
          <a:lstStyle/>
          <a:p>
            <a:r>
              <a:rPr lang="en-US"/>
              <a:t>LLM-</a:t>
            </a:r>
            <a:r>
              <a:rPr lang="en-US" err="1"/>
              <a:t>MedQA</a:t>
            </a:r>
            <a:r>
              <a:rPr lang="en-US"/>
              <a:t> </a:t>
            </a:r>
            <a:r>
              <a:rPr lang="en-US" err="1"/>
              <a:t>sistemi</a:t>
            </a:r>
            <a:r>
              <a:rPr lang="en-US"/>
              <a:t>, </a:t>
            </a:r>
            <a:r>
              <a:rPr lang="en-US" err="1"/>
              <a:t>sadece</a:t>
            </a:r>
            <a:r>
              <a:rPr lang="en-US"/>
              <a:t> klinik uygulamalar için değil, aynı zamanda tıp eğitimi için de önemli potansiyel sunmaktadır. Makalede belirtildiği gibi, sistemin vaka üretimi bileşeni, tıp eğitiminde devrim niteliğinde yenilikler getirme potansiyeline sahiptir.</a:t>
            </a:r>
            <a:endParaRPr lang="tr-TR"/>
          </a:p>
          <a:p>
            <a:r>
              <a:rPr lang="en-US" dirty="0"/>
              <a:t> </a:t>
            </a:r>
            <a:endParaRPr lang="tr-TR" dirty="0"/>
          </a:p>
          <a:p>
            <a:r>
              <a:rPr lang="en-US"/>
              <a:t>Vaka </a:t>
            </a:r>
            <a:r>
              <a:rPr lang="en-US" err="1"/>
              <a:t>üretimi</a:t>
            </a:r>
            <a:r>
              <a:rPr lang="en-US"/>
              <a:t> </a:t>
            </a:r>
            <a:r>
              <a:rPr lang="en-US" err="1"/>
              <a:t>bileşeni</a:t>
            </a:r>
            <a:r>
              <a:rPr lang="en-US"/>
              <a:t>, belirli bir tıbbi soruya ve olası tanılara dayalı olarak gerçekçi klinik senaryolar üretebilmektedir. Bu senaryolar, her zaman erişilmesi zor olabilen çeşitli hasta profilleri, nadir hastalıklar ve karmaşık komorbiditeler dahil olmak üzere geniş bir klinik tablo yelpazesini kapsayabilir. Her üretilen vaka, bir bağlam (context), anahtar mekanizma/akıl yürütme ve tarafsızlık kontrolünden oluşmaktadır. Bu yapı, tıp öğrencilerine ve asistanlara klinik akıl yürütme becerilerini geliştirmeleri için zengin öğrenme malzemeleri sunmaktadır.</a:t>
            </a:r>
            <a:endParaRPr lang="tr-TR"/>
          </a:p>
          <a:p>
            <a:r>
              <a:rPr lang="en-US" dirty="0"/>
              <a:t> </a:t>
            </a:r>
            <a:endParaRPr lang="tr-TR" dirty="0"/>
          </a:p>
          <a:p>
            <a:r>
              <a:rPr lang="en-US"/>
              <a:t>LLM-</a:t>
            </a:r>
            <a:r>
              <a:rPr lang="en-US" err="1"/>
              <a:t>MedQA'nın</a:t>
            </a:r>
            <a:r>
              <a:rPr lang="en-US"/>
              <a:t> </a:t>
            </a:r>
            <a:r>
              <a:rPr lang="en-US" err="1"/>
              <a:t>çoklu-ajan</a:t>
            </a:r>
            <a:r>
              <a:rPr lang="en-US"/>
              <a:t> </a:t>
            </a:r>
            <a:r>
              <a:rPr lang="en-US" err="1"/>
              <a:t>mimarisi</a:t>
            </a:r>
            <a:r>
              <a:rPr lang="en-US"/>
              <a:t>, tıp eğitimindeki konsültasyon ve işbirlikçi karar verme süreçlerini modellemektedir. Öğrenciler, farklı uzmanlık alanlarından (soru uzmanları ve seçenek uzmanları) gelen görüşlerin nasıl entegre edildiğini ve klinik kararların nasıl oluşturulduğunu gözlemleyebilirler. Bu, gerçek dünyadaki klinik karar verme süreçlerinin karmaşıklığını ve multidisipliner doğasını anlamalarına yardımcı olur.</a:t>
            </a:r>
            <a:endParaRPr lang="tr-TR"/>
          </a:p>
          <a:p>
            <a:r>
              <a:rPr lang="en-US" dirty="0"/>
              <a:t> </a:t>
            </a:r>
            <a:endParaRPr lang="tr-TR" dirty="0"/>
          </a:p>
          <a:p>
            <a:r>
              <a:rPr lang="en-US" err="1"/>
              <a:t>Sistemin</a:t>
            </a:r>
            <a:r>
              <a:rPr lang="en-US"/>
              <a:t> </a:t>
            </a:r>
            <a:r>
              <a:rPr lang="en-US" err="1"/>
              <a:t>oluşturduğu</a:t>
            </a:r>
            <a:r>
              <a:rPr lang="en-US"/>
              <a:t> </a:t>
            </a:r>
            <a:r>
              <a:rPr lang="en-US" err="1"/>
              <a:t>raporlar</a:t>
            </a:r>
            <a:r>
              <a:rPr lang="en-US"/>
              <a:t> ve açıklamalar, klinik akıl yürütmenin adım adım gösterilmesini sağlar. Bu şeffaflık, öğrencilerin teşhis ve tedavi kararlarının ardındaki gerekçeleri anlamalarına olanak tanır, böylece eleştirel düşünme ve kanıta dayalı tıp pratiği becerilerini geliştirebilirler.</a:t>
            </a:r>
            <a:endParaRPr lang="tr-TR"/>
          </a:p>
          <a:p>
            <a:r>
              <a:rPr lang="en-US" dirty="0"/>
              <a:t> </a:t>
            </a:r>
            <a:endParaRPr lang="tr-TR" dirty="0"/>
          </a:p>
          <a:p>
            <a:r>
              <a:rPr lang="en-US"/>
              <a:t>LLM-</a:t>
            </a:r>
            <a:r>
              <a:rPr lang="en-US" err="1"/>
              <a:t>MedQA</a:t>
            </a:r>
            <a:r>
              <a:rPr lang="en-US"/>
              <a:t>, </a:t>
            </a:r>
            <a:r>
              <a:rPr lang="en-US" err="1"/>
              <a:t>geleneksel</a:t>
            </a:r>
            <a:r>
              <a:rPr lang="en-US"/>
              <a:t> </a:t>
            </a:r>
            <a:r>
              <a:rPr lang="en-US" err="1"/>
              <a:t>vaka</a:t>
            </a:r>
            <a:r>
              <a:rPr lang="en-US"/>
              <a:t> sunumu ve problem temelli öğrenme yaklaşımlarını tamamlayıcı niteliktedir. Sistem, öğrenci seviyesine ve öğrenme hedeflerine göre özelleştirilebilecek sınırsız sayıda vaka üretebilir. Bu, geleneksel ders kitapları ve gerçek hastalarla sınırlı olan mevcut eğitim materyallerinin ötesine geçen bir esneklik sunar.</a:t>
            </a:r>
            <a:endParaRPr lang="tr-TR"/>
          </a:p>
          <a:p>
            <a:r>
              <a:rPr lang="en-US" dirty="0"/>
              <a:t> </a:t>
            </a:r>
            <a:endParaRPr lang="tr-TR" dirty="0"/>
          </a:p>
          <a:p>
            <a:r>
              <a:rPr lang="en-US" dirty="0" err="1"/>
              <a:t>Ayrıca</a:t>
            </a:r>
            <a:r>
              <a:rPr lang="en-US" dirty="0"/>
              <a:t>, </a:t>
            </a:r>
            <a:r>
              <a:rPr lang="en-US" dirty="0" err="1"/>
              <a:t>sistem</a:t>
            </a:r>
            <a:r>
              <a:rPr lang="en-US" dirty="0"/>
              <a:t> </a:t>
            </a:r>
            <a:r>
              <a:rPr lang="en-US" dirty="0" err="1"/>
              <a:t>sürekli</a:t>
            </a:r>
            <a:r>
              <a:rPr lang="en-US" dirty="0"/>
              <a:t> </a:t>
            </a:r>
            <a:r>
              <a:rPr lang="en-US" dirty="0" err="1"/>
              <a:t>tıp</a:t>
            </a:r>
            <a:r>
              <a:rPr lang="en-US" dirty="0"/>
              <a:t> </a:t>
            </a:r>
            <a:r>
              <a:rPr lang="en-US" dirty="0" err="1"/>
              <a:t>eğitimi</a:t>
            </a:r>
            <a:r>
              <a:rPr lang="en-US" dirty="0"/>
              <a:t> </a:t>
            </a:r>
            <a:r>
              <a:rPr lang="en-US" dirty="0" err="1"/>
              <a:t>için</a:t>
            </a:r>
            <a:r>
              <a:rPr lang="en-US" dirty="0"/>
              <a:t> de </a:t>
            </a:r>
            <a:r>
              <a:rPr lang="en-US" dirty="0" err="1"/>
              <a:t>değerli</a:t>
            </a:r>
            <a:r>
              <a:rPr lang="en-US" dirty="0"/>
              <a:t> </a:t>
            </a:r>
            <a:r>
              <a:rPr lang="en-US" dirty="0" err="1"/>
              <a:t>bir</a:t>
            </a:r>
            <a:r>
              <a:rPr lang="en-US" dirty="0"/>
              <a:t> </a:t>
            </a:r>
            <a:r>
              <a:rPr lang="en-US" dirty="0" err="1"/>
              <a:t>araç</a:t>
            </a:r>
            <a:r>
              <a:rPr lang="en-US" dirty="0"/>
              <a:t> </a:t>
            </a:r>
            <a:r>
              <a:rPr lang="en-US" dirty="0" err="1"/>
              <a:t>olabilir</a:t>
            </a:r>
            <a:r>
              <a:rPr lang="en-US" dirty="0"/>
              <a:t>. </a:t>
            </a:r>
            <a:r>
              <a:rPr lang="en-US" dirty="0" err="1"/>
              <a:t>Pratisyen</a:t>
            </a:r>
            <a:r>
              <a:rPr lang="en-US" dirty="0"/>
              <a:t> </a:t>
            </a:r>
            <a:r>
              <a:rPr lang="en-US" dirty="0" err="1"/>
              <a:t>hekimler</a:t>
            </a:r>
            <a:r>
              <a:rPr lang="en-US" dirty="0"/>
              <a:t>, </a:t>
            </a:r>
            <a:r>
              <a:rPr lang="en-US" dirty="0" err="1"/>
              <a:t>uzmanlık</a:t>
            </a:r>
            <a:r>
              <a:rPr lang="en-US" dirty="0"/>
              <a:t> </a:t>
            </a:r>
            <a:r>
              <a:rPr lang="en-US" dirty="0" err="1"/>
              <a:t>alanları</a:t>
            </a:r>
            <a:r>
              <a:rPr lang="en-US" dirty="0"/>
              <a:t> </a:t>
            </a:r>
            <a:r>
              <a:rPr lang="en-US" dirty="0" err="1"/>
              <a:t>dışındaki</a:t>
            </a:r>
            <a:r>
              <a:rPr lang="en-US" dirty="0"/>
              <a:t> </a:t>
            </a:r>
            <a:r>
              <a:rPr lang="en-US" dirty="0" err="1"/>
              <a:t>güncel</a:t>
            </a:r>
            <a:r>
              <a:rPr lang="en-US" dirty="0"/>
              <a:t> </a:t>
            </a:r>
            <a:r>
              <a:rPr lang="en-US" dirty="0" err="1"/>
              <a:t>bilgilere</a:t>
            </a:r>
            <a:r>
              <a:rPr lang="en-US" dirty="0"/>
              <a:t> </a:t>
            </a:r>
            <a:r>
              <a:rPr lang="en-US" dirty="0" err="1"/>
              <a:t>erişebilir</a:t>
            </a:r>
            <a:r>
              <a:rPr lang="en-US" dirty="0"/>
              <a:t> </a:t>
            </a:r>
            <a:r>
              <a:rPr lang="en-US" dirty="0" err="1"/>
              <a:t>ve</a:t>
            </a:r>
            <a:r>
              <a:rPr lang="en-US" dirty="0"/>
              <a:t> nadir </a:t>
            </a:r>
            <a:r>
              <a:rPr lang="en-US" dirty="0" err="1"/>
              <a:t>karşılaşılan</a:t>
            </a:r>
            <a:r>
              <a:rPr lang="en-US" dirty="0"/>
              <a:t> </a:t>
            </a:r>
            <a:r>
              <a:rPr lang="en-US" dirty="0" err="1"/>
              <a:t>durumlar</a:t>
            </a:r>
            <a:r>
              <a:rPr lang="en-US" dirty="0"/>
              <a:t> </a:t>
            </a:r>
            <a:r>
              <a:rPr lang="en-US" dirty="0" err="1"/>
              <a:t>için</a:t>
            </a:r>
            <a:r>
              <a:rPr lang="en-US" dirty="0"/>
              <a:t> </a:t>
            </a:r>
            <a:r>
              <a:rPr lang="en-US" dirty="0" err="1"/>
              <a:t>hazırlıklı</a:t>
            </a:r>
            <a:r>
              <a:rPr lang="en-US" dirty="0"/>
              <a:t> </a:t>
            </a:r>
            <a:r>
              <a:rPr lang="en-US" dirty="0" err="1"/>
              <a:t>olabilirler</a:t>
            </a:r>
            <a:r>
              <a:rPr lang="en-US" dirty="0"/>
              <a:t>.</a:t>
            </a:r>
            <a:endParaRPr lang="tr-TR" dirty="0"/>
          </a:p>
        </p:txBody>
      </p:sp>
      <p:sp>
        <p:nvSpPr>
          <p:cNvPr id="4" name="Slayt Numarası Yer Tutucusu 3">
            <a:extLst>
              <a:ext uri="{FF2B5EF4-FFF2-40B4-BE49-F238E27FC236}">
                <a16:creationId xmlns:a16="http://schemas.microsoft.com/office/drawing/2014/main" id="{6113A571-EE1D-C0C2-F0A5-5E1DFE3E4EF8}"/>
              </a:ext>
            </a:extLst>
          </p:cNvPr>
          <p:cNvSpPr>
            <a:spLocks noGrp="1"/>
          </p:cNvSpPr>
          <p:nvPr>
            <p:ph type="sldNum" sz="quarter" idx="5"/>
          </p:nvPr>
        </p:nvSpPr>
        <p:spPr/>
        <p:txBody>
          <a:bodyPr/>
          <a:lstStyle/>
          <a:p>
            <a:fld id="{31082173-E209-43AD-8FDD-E8413C011A86}" type="slidenum">
              <a:rPr lang="tr-TR"/>
              <a:t>12</a:t>
            </a:fld>
            <a:endParaRPr lang="tr-TR"/>
          </a:p>
        </p:txBody>
      </p:sp>
    </p:spTree>
    <p:extLst>
      <p:ext uri="{BB962C8B-B14F-4D97-AF65-F5344CB8AC3E}">
        <p14:creationId xmlns:p14="http://schemas.microsoft.com/office/powerpoint/2010/main" val="31846868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a:t>Bu </a:t>
            </a:r>
            <a:r>
              <a:rPr lang="en-US" err="1"/>
              <a:t>sunumda</a:t>
            </a:r>
            <a:r>
              <a:rPr lang="en-US"/>
              <a:t> </a:t>
            </a:r>
            <a:r>
              <a:rPr lang="en-US" err="1"/>
              <a:t>incelenen</a:t>
            </a:r>
            <a:r>
              <a:rPr lang="en-US"/>
              <a:t> LLM-MedQA yaklaşımı, büyük dil modellerinin tıbbi soru cevaplama sistemlerinde kullanımına yönelik önemli bir ilerlemeyi temsil etmektedir. Çoklu-ajan mimarisi ve vaka üretimi bileşeni gibi yenilikçi özellikler, geleneksel yaklaşımların ötesine geçerek %77 doğruluk oranına ulaşmış ve mevcut sistemlere kıyasla %7'lik bir performans artışı sağlamıştır.</a:t>
            </a:r>
            <a:endParaRPr lang="tr-TR"/>
          </a:p>
          <a:p>
            <a:r>
              <a:rPr lang="en-US" dirty="0"/>
              <a:t> </a:t>
            </a:r>
            <a:endParaRPr lang="tr-TR" dirty="0"/>
          </a:p>
          <a:p>
            <a:r>
              <a:rPr lang="en-US" err="1"/>
              <a:t>LLM'lerin</a:t>
            </a:r>
            <a:r>
              <a:rPr lang="en-US"/>
              <a:t> </a:t>
            </a:r>
            <a:r>
              <a:rPr lang="en-US" err="1"/>
              <a:t>tıbbi</a:t>
            </a:r>
            <a:r>
              <a:rPr lang="en-US"/>
              <a:t> </a:t>
            </a:r>
            <a:r>
              <a:rPr lang="en-US" err="1"/>
              <a:t>alandaki</a:t>
            </a:r>
            <a:r>
              <a:rPr lang="en-US"/>
              <a:t> potansiyeli, bu çalışma ile somut olarak gösterilmiştir. Özellikle zero-shot öğrenme yeteneği, tıbbi bilgi ve akıl yürütme gerektiren karmaşık alanlarda bile ek eğitim verileri olmadan etkin sonuçlar elde edilebileceğini kanıtlamaktadır. Model boyutunun performansa önemli etkisi (70B modelin 8B'ye göre %20 daha iyi olması) ve vaka üretimi bileşeninin kattığı değer (%1-2 ilave performans artışı), gelecekteki çalışmalar için yol göstericidir.</a:t>
            </a:r>
            <a:endParaRPr lang="tr-TR"/>
          </a:p>
          <a:p>
            <a:r>
              <a:rPr lang="en-US" dirty="0"/>
              <a:t> </a:t>
            </a:r>
            <a:endParaRPr lang="tr-TR" dirty="0"/>
          </a:p>
          <a:p>
            <a:r>
              <a:rPr lang="en-US" err="1"/>
              <a:t>Tıp</a:t>
            </a:r>
            <a:r>
              <a:rPr lang="en-US"/>
              <a:t> </a:t>
            </a:r>
            <a:r>
              <a:rPr lang="en-US" err="1"/>
              <a:t>alanında</a:t>
            </a:r>
            <a:r>
              <a:rPr lang="en-US"/>
              <a:t> LLM tabanlı sistemlerin yaygınlaşması, hem klinisyenlere destek sağlama hem de tıp eğitimini zenginleştirme potansiyeli taşımaktadır. Bununla birlikte, hesaplama verimliliği, hasta verilerinin gizliliği ve faktüel doğruluk gibi zorluklar, bu teknolojilerin sorumlu bir şekilde geliştirilmesi ve uygulanması gerekliliğini vurgulamaktadır.</a:t>
            </a:r>
            <a:endParaRPr lang="tr-TR"/>
          </a:p>
          <a:p>
            <a:r>
              <a:rPr lang="en-US" dirty="0"/>
              <a:t> </a:t>
            </a:r>
            <a:endParaRPr lang="tr-TR" dirty="0"/>
          </a:p>
          <a:p>
            <a:r>
              <a:rPr lang="en-US" dirty="0"/>
              <a:t>LLM-</a:t>
            </a:r>
            <a:r>
              <a:rPr lang="en-US" dirty="0" err="1"/>
              <a:t>MedQA</a:t>
            </a:r>
            <a:r>
              <a:rPr lang="en-US" dirty="0"/>
              <a:t> </a:t>
            </a:r>
            <a:r>
              <a:rPr lang="en-US" dirty="0" err="1"/>
              <a:t>çalışmasının</a:t>
            </a:r>
            <a:r>
              <a:rPr lang="en-US" dirty="0"/>
              <a:t> </a:t>
            </a:r>
            <a:r>
              <a:rPr lang="en-US" dirty="0" err="1"/>
              <a:t>en</a:t>
            </a:r>
            <a:r>
              <a:rPr lang="en-US" dirty="0"/>
              <a:t> </a:t>
            </a:r>
            <a:r>
              <a:rPr lang="en-US" dirty="0" err="1"/>
              <a:t>önemli</a:t>
            </a:r>
            <a:r>
              <a:rPr lang="en-US" dirty="0"/>
              <a:t> </a:t>
            </a:r>
            <a:r>
              <a:rPr lang="en-US" dirty="0" err="1"/>
              <a:t>katkılarından</a:t>
            </a:r>
            <a:r>
              <a:rPr lang="en-US" dirty="0"/>
              <a:t> </a:t>
            </a:r>
            <a:r>
              <a:rPr lang="en-US" dirty="0" err="1"/>
              <a:t>biri</a:t>
            </a:r>
            <a:r>
              <a:rPr lang="en-US" dirty="0"/>
              <a:t>, </a:t>
            </a:r>
            <a:r>
              <a:rPr lang="en-US" dirty="0" err="1"/>
              <a:t>yapay</a:t>
            </a:r>
            <a:r>
              <a:rPr lang="en-US" dirty="0"/>
              <a:t> </a:t>
            </a:r>
            <a:r>
              <a:rPr lang="en-US" dirty="0" err="1"/>
              <a:t>zeka</a:t>
            </a:r>
            <a:r>
              <a:rPr lang="en-US" dirty="0"/>
              <a:t> </a:t>
            </a:r>
            <a:r>
              <a:rPr lang="en-US" dirty="0" err="1"/>
              <a:t>ve</a:t>
            </a:r>
            <a:r>
              <a:rPr lang="en-US" dirty="0"/>
              <a:t> </a:t>
            </a:r>
            <a:r>
              <a:rPr lang="en-US" dirty="0" err="1"/>
              <a:t>tıp</a:t>
            </a:r>
            <a:r>
              <a:rPr lang="en-US" dirty="0"/>
              <a:t> </a:t>
            </a:r>
            <a:r>
              <a:rPr lang="en-US" dirty="0" err="1"/>
              <a:t>alanları</a:t>
            </a:r>
            <a:r>
              <a:rPr lang="en-US" dirty="0"/>
              <a:t> </a:t>
            </a:r>
            <a:r>
              <a:rPr lang="en-US" dirty="0" err="1"/>
              <a:t>arasında</a:t>
            </a:r>
            <a:r>
              <a:rPr lang="en-US" dirty="0"/>
              <a:t> </a:t>
            </a:r>
            <a:r>
              <a:rPr lang="en-US" dirty="0" err="1"/>
              <a:t>bir</a:t>
            </a:r>
            <a:r>
              <a:rPr lang="en-US" dirty="0"/>
              <a:t> </a:t>
            </a:r>
            <a:r>
              <a:rPr lang="en-US" dirty="0" err="1"/>
              <a:t>köprü</a:t>
            </a:r>
            <a:r>
              <a:rPr lang="en-US" dirty="0"/>
              <a:t> </a:t>
            </a:r>
            <a:r>
              <a:rPr lang="en-US" dirty="0" err="1"/>
              <a:t>kurarak</a:t>
            </a:r>
            <a:r>
              <a:rPr lang="en-US" dirty="0"/>
              <a:t>, </a:t>
            </a:r>
            <a:r>
              <a:rPr lang="en-US" dirty="0" err="1"/>
              <a:t>klinik</a:t>
            </a:r>
            <a:r>
              <a:rPr lang="en-US" dirty="0"/>
              <a:t> </a:t>
            </a:r>
            <a:r>
              <a:rPr lang="en-US" dirty="0" err="1"/>
              <a:t>karar</a:t>
            </a:r>
            <a:r>
              <a:rPr lang="en-US" dirty="0"/>
              <a:t> </a:t>
            </a:r>
            <a:r>
              <a:rPr lang="en-US" dirty="0" err="1"/>
              <a:t>verme</a:t>
            </a:r>
            <a:r>
              <a:rPr lang="en-US" dirty="0"/>
              <a:t> </a:t>
            </a:r>
            <a:r>
              <a:rPr lang="en-US" dirty="0" err="1"/>
              <a:t>süreçlerini</a:t>
            </a:r>
            <a:r>
              <a:rPr lang="en-US" dirty="0"/>
              <a:t> </a:t>
            </a:r>
            <a:r>
              <a:rPr lang="en-US" dirty="0" err="1"/>
              <a:t>destekleyecek</a:t>
            </a:r>
            <a:r>
              <a:rPr lang="en-US" dirty="0"/>
              <a:t> </a:t>
            </a:r>
            <a:r>
              <a:rPr lang="en-US" dirty="0" err="1"/>
              <a:t>daha</a:t>
            </a:r>
            <a:r>
              <a:rPr lang="en-US" dirty="0"/>
              <a:t> </a:t>
            </a:r>
            <a:r>
              <a:rPr lang="en-US" dirty="0" err="1"/>
              <a:t>insan</a:t>
            </a:r>
            <a:r>
              <a:rPr lang="en-US" dirty="0"/>
              <a:t> </a:t>
            </a:r>
            <a:r>
              <a:rPr lang="en-US" dirty="0" err="1"/>
              <a:t>merkezli</a:t>
            </a:r>
            <a:r>
              <a:rPr lang="en-US" dirty="0"/>
              <a:t> </a:t>
            </a:r>
            <a:r>
              <a:rPr lang="en-US" dirty="0" err="1"/>
              <a:t>ve</a:t>
            </a:r>
            <a:r>
              <a:rPr lang="en-US" dirty="0"/>
              <a:t> </a:t>
            </a:r>
            <a:r>
              <a:rPr lang="en-US" dirty="0" err="1"/>
              <a:t>yorumlanabilir</a:t>
            </a:r>
            <a:r>
              <a:rPr lang="en-US" dirty="0"/>
              <a:t> </a:t>
            </a:r>
            <a:r>
              <a:rPr lang="en-US" dirty="0" err="1"/>
              <a:t>sistemlerin</a:t>
            </a:r>
            <a:r>
              <a:rPr lang="en-US" dirty="0"/>
              <a:t> </a:t>
            </a:r>
            <a:r>
              <a:rPr lang="en-US" dirty="0" err="1"/>
              <a:t>yolunu</a:t>
            </a:r>
            <a:r>
              <a:rPr lang="en-US" dirty="0"/>
              <a:t> </a:t>
            </a:r>
            <a:r>
              <a:rPr lang="en-US" dirty="0" err="1"/>
              <a:t>açmasıdır</a:t>
            </a:r>
            <a:r>
              <a:rPr lang="en-US" dirty="0"/>
              <a:t>. Çoklu-ajan </a:t>
            </a:r>
            <a:r>
              <a:rPr lang="en-US" dirty="0" err="1"/>
              <a:t>yapısı</a:t>
            </a:r>
            <a:r>
              <a:rPr lang="en-US" dirty="0"/>
              <a:t>, </a:t>
            </a:r>
            <a:r>
              <a:rPr lang="en-US" dirty="0" err="1"/>
              <a:t>gerçek</a:t>
            </a:r>
            <a:r>
              <a:rPr lang="en-US" dirty="0"/>
              <a:t> </a:t>
            </a:r>
            <a:r>
              <a:rPr lang="en-US" dirty="0" err="1"/>
              <a:t>dünyadaki</a:t>
            </a:r>
            <a:r>
              <a:rPr lang="en-US" dirty="0"/>
              <a:t> </a:t>
            </a:r>
            <a:r>
              <a:rPr lang="en-US" dirty="0" err="1"/>
              <a:t>konsültasyon</a:t>
            </a:r>
            <a:r>
              <a:rPr lang="en-US" dirty="0"/>
              <a:t> </a:t>
            </a:r>
            <a:r>
              <a:rPr lang="en-US" dirty="0" err="1"/>
              <a:t>süreçlerine</a:t>
            </a:r>
            <a:r>
              <a:rPr lang="en-US" dirty="0"/>
              <a:t> </a:t>
            </a:r>
            <a:r>
              <a:rPr lang="en-US" dirty="0" err="1"/>
              <a:t>benzer</a:t>
            </a:r>
            <a:r>
              <a:rPr lang="en-US" dirty="0"/>
              <a:t> </a:t>
            </a:r>
            <a:r>
              <a:rPr lang="en-US" dirty="0" err="1"/>
              <a:t>şekilde</a:t>
            </a:r>
            <a:r>
              <a:rPr lang="en-US" dirty="0"/>
              <a:t> </a:t>
            </a:r>
            <a:r>
              <a:rPr lang="en-US" dirty="0" err="1"/>
              <a:t>farklı</a:t>
            </a:r>
            <a:r>
              <a:rPr lang="en-US" dirty="0"/>
              <a:t> </a:t>
            </a:r>
            <a:r>
              <a:rPr lang="en-US" dirty="0" err="1"/>
              <a:t>uzmanlıkları</a:t>
            </a:r>
            <a:r>
              <a:rPr lang="en-US" dirty="0"/>
              <a:t> </a:t>
            </a:r>
            <a:r>
              <a:rPr lang="en-US" dirty="0" err="1"/>
              <a:t>bir</a:t>
            </a:r>
            <a:r>
              <a:rPr lang="en-US" dirty="0"/>
              <a:t> </a:t>
            </a:r>
            <a:r>
              <a:rPr lang="en-US" dirty="0" err="1"/>
              <a:t>araya</a:t>
            </a:r>
            <a:r>
              <a:rPr lang="en-US" dirty="0"/>
              <a:t> </a:t>
            </a:r>
            <a:r>
              <a:rPr lang="en-US" dirty="0" err="1"/>
              <a:t>getirerek</a:t>
            </a:r>
            <a:r>
              <a:rPr lang="en-US" dirty="0"/>
              <a:t>, </a:t>
            </a:r>
            <a:r>
              <a:rPr lang="en-US" dirty="0" err="1"/>
              <a:t>tek</a:t>
            </a:r>
            <a:r>
              <a:rPr lang="en-US" dirty="0"/>
              <a:t> </a:t>
            </a:r>
            <a:r>
              <a:rPr lang="en-US" dirty="0" err="1"/>
              <a:t>bir</a:t>
            </a:r>
            <a:r>
              <a:rPr lang="en-US" dirty="0"/>
              <a:t> </a:t>
            </a:r>
            <a:r>
              <a:rPr lang="en-US" dirty="0" err="1"/>
              <a:t>modelin</a:t>
            </a:r>
            <a:r>
              <a:rPr lang="en-US" dirty="0"/>
              <a:t> </a:t>
            </a:r>
            <a:r>
              <a:rPr lang="en-US" dirty="0" err="1"/>
              <a:t>sağlayabileceğinden</a:t>
            </a:r>
            <a:r>
              <a:rPr lang="en-US" dirty="0"/>
              <a:t> </a:t>
            </a:r>
            <a:r>
              <a:rPr lang="en-US" dirty="0" err="1"/>
              <a:t>daha</a:t>
            </a:r>
            <a:r>
              <a:rPr lang="en-US" dirty="0"/>
              <a:t> </a:t>
            </a:r>
            <a:r>
              <a:rPr lang="en-US" dirty="0" err="1"/>
              <a:t>kapsamlı</a:t>
            </a:r>
            <a:r>
              <a:rPr lang="en-US" dirty="0"/>
              <a:t> </a:t>
            </a:r>
            <a:r>
              <a:rPr lang="en-US" dirty="0" err="1"/>
              <a:t>bir</a:t>
            </a:r>
            <a:r>
              <a:rPr lang="en-US" dirty="0"/>
              <a:t> </a:t>
            </a:r>
            <a:r>
              <a:rPr lang="en-US" dirty="0" err="1"/>
              <a:t>değerlendirme</a:t>
            </a:r>
            <a:r>
              <a:rPr lang="en-US" dirty="0"/>
              <a:t> </a:t>
            </a:r>
            <a:r>
              <a:rPr lang="en-US" dirty="0" err="1"/>
              <a:t>sunmaktadır</a:t>
            </a:r>
            <a:r>
              <a:rPr lang="en-US" dirty="0"/>
              <a:t>.</a:t>
            </a:r>
            <a:endParaRPr lang="tr-TR" dirty="0"/>
          </a:p>
          <a:p>
            <a:r>
              <a:rPr lang="en-US" dirty="0"/>
              <a:t> </a:t>
            </a:r>
            <a:endParaRPr lang="tr-TR" dirty="0"/>
          </a:p>
          <a:p>
            <a:r>
              <a:rPr lang="en-US" dirty="0" err="1"/>
              <a:t>Sonuç</a:t>
            </a:r>
            <a:r>
              <a:rPr lang="en-US" dirty="0"/>
              <a:t> </a:t>
            </a:r>
            <a:r>
              <a:rPr lang="en-US" dirty="0" err="1"/>
              <a:t>olarak</a:t>
            </a:r>
            <a:r>
              <a:rPr lang="en-US" dirty="0"/>
              <a:t>, LLM-</a:t>
            </a:r>
            <a:r>
              <a:rPr lang="en-US" dirty="0" err="1"/>
              <a:t>MedQA</a:t>
            </a:r>
            <a:r>
              <a:rPr lang="en-US" dirty="0"/>
              <a:t> </a:t>
            </a:r>
            <a:r>
              <a:rPr lang="en-US" dirty="0" err="1"/>
              <a:t>yaklaşımı</a:t>
            </a:r>
            <a:r>
              <a:rPr lang="en-US" dirty="0"/>
              <a:t>, </a:t>
            </a:r>
            <a:r>
              <a:rPr lang="en-US" dirty="0" err="1"/>
              <a:t>tıbbi</a:t>
            </a:r>
            <a:r>
              <a:rPr lang="en-US" dirty="0"/>
              <a:t> </a:t>
            </a:r>
            <a:r>
              <a:rPr lang="en-US" dirty="0" err="1"/>
              <a:t>soru</a:t>
            </a:r>
            <a:r>
              <a:rPr lang="en-US" dirty="0"/>
              <a:t> </a:t>
            </a:r>
            <a:r>
              <a:rPr lang="en-US" dirty="0" err="1"/>
              <a:t>cevaplama</a:t>
            </a:r>
            <a:r>
              <a:rPr lang="en-US" dirty="0"/>
              <a:t> </a:t>
            </a:r>
            <a:r>
              <a:rPr lang="en-US" dirty="0" err="1"/>
              <a:t>sistemlerinin</a:t>
            </a:r>
            <a:r>
              <a:rPr lang="en-US" dirty="0"/>
              <a:t> </a:t>
            </a:r>
            <a:r>
              <a:rPr lang="en-US" dirty="0" err="1"/>
              <a:t>geleceği</a:t>
            </a:r>
            <a:r>
              <a:rPr lang="en-US" dirty="0"/>
              <a:t> </a:t>
            </a:r>
            <a:r>
              <a:rPr lang="en-US" dirty="0" err="1"/>
              <a:t>için</a:t>
            </a:r>
            <a:r>
              <a:rPr lang="en-US" dirty="0"/>
              <a:t> </a:t>
            </a:r>
            <a:r>
              <a:rPr lang="en-US" dirty="0" err="1"/>
              <a:t>umut</a:t>
            </a:r>
            <a:r>
              <a:rPr lang="en-US" dirty="0"/>
              <a:t> </a:t>
            </a:r>
            <a:r>
              <a:rPr lang="en-US" dirty="0" err="1"/>
              <a:t>verici</a:t>
            </a:r>
            <a:r>
              <a:rPr lang="en-US" dirty="0"/>
              <a:t> </a:t>
            </a:r>
            <a:r>
              <a:rPr lang="en-US" dirty="0" err="1"/>
              <a:t>bir</a:t>
            </a:r>
            <a:r>
              <a:rPr lang="en-US" dirty="0"/>
              <a:t> </a:t>
            </a:r>
            <a:r>
              <a:rPr lang="en-US" dirty="0" err="1"/>
              <a:t>çerçeve</a:t>
            </a:r>
            <a:r>
              <a:rPr lang="en-US" dirty="0"/>
              <a:t> </a:t>
            </a:r>
            <a:r>
              <a:rPr lang="en-US" dirty="0" err="1"/>
              <a:t>sunmaktadır</a:t>
            </a:r>
            <a:r>
              <a:rPr lang="en-US" dirty="0"/>
              <a:t>. </a:t>
            </a:r>
            <a:r>
              <a:rPr lang="en-US" dirty="0" err="1"/>
              <a:t>Gelişen</a:t>
            </a:r>
            <a:r>
              <a:rPr lang="en-US" dirty="0"/>
              <a:t> </a:t>
            </a:r>
            <a:r>
              <a:rPr lang="en-US" dirty="0" err="1"/>
              <a:t>teknoloji</a:t>
            </a:r>
            <a:r>
              <a:rPr lang="en-US" dirty="0"/>
              <a:t> </a:t>
            </a:r>
            <a:r>
              <a:rPr lang="en-US" dirty="0" err="1"/>
              <a:t>ve</a:t>
            </a:r>
            <a:r>
              <a:rPr lang="en-US" dirty="0"/>
              <a:t> </a:t>
            </a:r>
            <a:r>
              <a:rPr lang="en-US" dirty="0" err="1"/>
              <a:t>artan</a:t>
            </a:r>
            <a:r>
              <a:rPr lang="en-US" dirty="0"/>
              <a:t> </a:t>
            </a:r>
            <a:r>
              <a:rPr lang="en-US" dirty="0" err="1"/>
              <a:t>veri</a:t>
            </a:r>
            <a:r>
              <a:rPr lang="en-US" dirty="0"/>
              <a:t> </a:t>
            </a:r>
            <a:r>
              <a:rPr lang="en-US" dirty="0" err="1"/>
              <a:t>kaynaklarıyla</a:t>
            </a:r>
            <a:r>
              <a:rPr lang="en-US" dirty="0"/>
              <a:t> </a:t>
            </a:r>
            <a:r>
              <a:rPr lang="en-US" dirty="0" err="1"/>
              <a:t>birlikte</a:t>
            </a:r>
            <a:r>
              <a:rPr lang="en-US" dirty="0"/>
              <a:t>, </a:t>
            </a:r>
            <a:r>
              <a:rPr lang="en-US" dirty="0" err="1"/>
              <a:t>bu</a:t>
            </a:r>
            <a:r>
              <a:rPr lang="en-US" dirty="0"/>
              <a:t> </a:t>
            </a:r>
            <a:r>
              <a:rPr lang="en-US" dirty="0" err="1"/>
              <a:t>tür</a:t>
            </a:r>
            <a:r>
              <a:rPr lang="en-US" dirty="0"/>
              <a:t> </a:t>
            </a:r>
            <a:r>
              <a:rPr lang="en-US" dirty="0" err="1"/>
              <a:t>sistemlerin</a:t>
            </a:r>
            <a:r>
              <a:rPr lang="en-US" dirty="0"/>
              <a:t> </a:t>
            </a:r>
            <a:r>
              <a:rPr lang="en-US" dirty="0" err="1"/>
              <a:t>sağlık</a:t>
            </a:r>
            <a:r>
              <a:rPr lang="en-US" dirty="0"/>
              <a:t> </a:t>
            </a:r>
            <a:r>
              <a:rPr lang="en-US" dirty="0" err="1"/>
              <a:t>hizmetlerine</a:t>
            </a:r>
            <a:r>
              <a:rPr lang="en-US" dirty="0"/>
              <a:t> </a:t>
            </a:r>
            <a:r>
              <a:rPr lang="en-US" dirty="0" err="1"/>
              <a:t>entegrasyonu</a:t>
            </a:r>
            <a:r>
              <a:rPr lang="en-US" dirty="0"/>
              <a:t>, hasta </a:t>
            </a:r>
            <a:r>
              <a:rPr lang="en-US" dirty="0" err="1"/>
              <a:t>bakımının</a:t>
            </a:r>
            <a:r>
              <a:rPr lang="en-US" dirty="0"/>
              <a:t> </a:t>
            </a:r>
            <a:r>
              <a:rPr lang="en-US" dirty="0" err="1"/>
              <a:t>kalitesini</a:t>
            </a:r>
            <a:r>
              <a:rPr lang="en-US" dirty="0"/>
              <a:t> </a:t>
            </a:r>
            <a:r>
              <a:rPr lang="en-US" dirty="0" err="1"/>
              <a:t>artırma</a:t>
            </a:r>
            <a:r>
              <a:rPr lang="en-US" dirty="0"/>
              <a:t> </a:t>
            </a:r>
            <a:r>
              <a:rPr lang="en-US" dirty="0" err="1"/>
              <a:t>ve</a:t>
            </a:r>
            <a:r>
              <a:rPr lang="en-US" dirty="0"/>
              <a:t> </a:t>
            </a:r>
            <a:r>
              <a:rPr lang="en-US" dirty="0" err="1"/>
              <a:t>sağlık</a:t>
            </a:r>
            <a:r>
              <a:rPr lang="en-US" dirty="0"/>
              <a:t> </a:t>
            </a:r>
            <a:r>
              <a:rPr lang="en-US" dirty="0" err="1"/>
              <a:t>profesyonellerine</a:t>
            </a:r>
            <a:r>
              <a:rPr lang="en-US" dirty="0"/>
              <a:t> </a:t>
            </a:r>
            <a:r>
              <a:rPr lang="en-US" dirty="0" err="1"/>
              <a:t>değerli</a:t>
            </a:r>
            <a:r>
              <a:rPr lang="en-US" dirty="0"/>
              <a:t> </a:t>
            </a:r>
            <a:r>
              <a:rPr lang="en-US" dirty="0" err="1"/>
              <a:t>destek</a:t>
            </a:r>
            <a:r>
              <a:rPr lang="en-US" dirty="0"/>
              <a:t> </a:t>
            </a:r>
            <a:r>
              <a:rPr lang="en-US" dirty="0" err="1"/>
              <a:t>sağlama</a:t>
            </a:r>
            <a:r>
              <a:rPr lang="en-US" dirty="0"/>
              <a:t> </a:t>
            </a:r>
            <a:r>
              <a:rPr lang="en-US" dirty="0" err="1"/>
              <a:t>potansiyeline</a:t>
            </a:r>
            <a:r>
              <a:rPr lang="en-US" dirty="0"/>
              <a:t> </a:t>
            </a:r>
            <a:r>
              <a:rPr lang="en-US" dirty="0" err="1"/>
              <a:t>sahiptir</a:t>
            </a:r>
            <a:r>
              <a:rPr lang="en-US" dirty="0"/>
              <a:t>.</a:t>
            </a:r>
            <a:endParaRPr lang="tr-TR" dirty="0"/>
          </a:p>
        </p:txBody>
      </p:sp>
      <p:sp>
        <p:nvSpPr>
          <p:cNvPr id="4" name="Slayt Numarası Yer Tutucusu 3"/>
          <p:cNvSpPr>
            <a:spLocks noGrp="1"/>
          </p:cNvSpPr>
          <p:nvPr>
            <p:ph type="sldNum" sz="quarter" idx="5"/>
          </p:nvPr>
        </p:nvSpPr>
        <p:spPr/>
        <p:txBody>
          <a:bodyPr/>
          <a:lstStyle/>
          <a:p>
            <a:fld id="{31082173-E209-43AD-8FDD-E8413C011A86}" type="slidenum">
              <a:rPr lang="tr-TR"/>
              <a:t>13</a:t>
            </a:fld>
            <a:endParaRPr lang="tr-TR"/>
          </a:p>
        </p:txBody>
      </p:sp>
    </p:spTree>
    <p:extLst>
      <p:ext uri="{BB962C8B-B14F-4D97-AF65-F5344CB8AC3E}">
        <p14:creationId xmlns:p14="http://schemas.microsoft.com/office/powerpoint/2010/main" val="35571353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dirty="0"/>
              <a:t>Click to edit Master title style</a:t>
            </a:r>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4/28/2025</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52278233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11A6AA8-A04B-4104-9AE2-BD48D340E27F}" type="datetimeFigureOut">
              <a:rPr lang="en-US" dirty="0"/>
              <a:t>4/28/2025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513359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4E0BF79-FAC6-4A96-8DE1-F7B82E2E1652}" type="datetimeFigureOut">
              <a:rPr lang="en-US" dirty="0"/>
              <a:t>4/28/2025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1367710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4/28/2025</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1937226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4/28/2025</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1011367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4/28/2025</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3956377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4/28/2025</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9976430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4/28/2025</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3291796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4/28/2025</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443789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4/28/2025</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3065171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4/28/2025</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042935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2FF5DD9-2C52-442D-92E2-8072C0C3D7CD}" type="datetimeFigureOut">
              <a:rPr lang="en-US" dirty="0"/>
              <a:t>4/28/2025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840821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4/28/2025</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3205589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4/28/2025</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879097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4/28/2025</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8539120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4/28/2025</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723623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dirty="0"/>
              <a:t>Click to edit Master title style</a:t>
            </a:r>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4/28/2025</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78834315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DBD3D6FB-79CC-4683-A046-BBE785BA1BED}" type="datetimeFigureOut">
              <a:rPr lang="en-US" dirty="0"/>
              <a:t>4/28/2025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968796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512B3E8-48F1-4B23-8498-D8A04A81EC9C}" type="datetimeFigureOut">
              <a:rPr lang="en-US" dirty="0"/>
              <a:t>4/28/2025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563977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10B90D90-AA62-404D-A741-635B4370F9CB}" type="datetimeFigureOut">
              <a:rPr lang="en-US" dirty="0"/>
              <a:t>4/28/2025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756502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4/28/2025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153565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dirty="0"/>
              <a:t>Click to edit Master title style</a:t>
            </a:r>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4/28/2025</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64933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dirty="0"/>
              <a:t>Click to edit Master title style</a:t>
            </a:r>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4/28/2025</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99155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4/28/2025</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1323618288"/>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4/28/2025</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2859815979"/>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0" r:id="rId6"/>
    <p:sldLayoutId id="2147483675" r:id="rId7"/>
    <p:sldLayoutId id="2147483676" r:id="rId8"/>
    <p:sldLayoutId id="2147483677" r:id="rId9"/>
    <p:sldLayoutId id="2147483678" r:id="rId10"/>
    <p:sldLayoutId id="2147483679" r:id="rId11"/>
    <p:sldLayoutId id="2147483681" r:id="rId12"/>
  </p:sldLayoutIdLst>
  <p:txStyles>
    <p:title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472113B-41FA-450E-B533-F51733045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a:lstStyle/>
          <a:p>
            <a:endParaRPr lang="tr-TR"/>
          </a:p>
        </p:txBody>
      </p:sp>
      <p:sp>
        <p:nvSpPr>
          <p:cNvPr id="7" name="Rectangle 11">
            <a:extLst>
              <a:ext uri="{FF2B5EF4-FFF2-40B4-BE49-F238E27FC236}">
                <a16:creationId xmlns:a16="http://schemas.microsoft.com/office/drawing/2014/main" id="{3CB5E9E0-7C44-46B5-B3E8-E62887B311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noFill/>
          <a:ln w="6350" cap="sq" cmpd="sng" algn="ctr">
            <a:solidFill>
              <a:schemeClr val="tx1">
                <a:lumMod val="75000"/>
                <a:lumOff val="25000"/>
              </a:schemeClr>
            </a:solidFill>
            <a:prstDash val="solid"/>
            <a:miter lim="800000"/>
          </a:ln>
          <a:effectLst/>
        </p:spPr>
        <p:txBody>
          <a:bodyPr/>
          <a:lstStyle/>
          <a:p>
            <a:endParaRPr lang="tr-TR"/>
          </a:p>
        </p:txBody>
      </p:sp>
      <p:sp>
        <p:nvSpPr>
          <p:cNvPr id="2" name="Başlık 1"/>
          <p:cNvSpPr>
            <a:spLocks noGrp="1"/>
          </p:cNvSpPr>
          <p:nvPr>
            <p:ph type="ctrTitle"/>
          </p:nvPr>
        </p:nvSpPr>
        <p:spPr>
          <a:xfrm>
            <a:off x="1136849" y="1348844"/>
            <a:ext cx="5716338" cy="3042706"/>
          </a:xfrm>
        </p:spPr>
        <p:txBody>
          <a:bodyPr vert="horz" lIns="91440" tIns="45720" rIns="91440" bIns="45720" rtlCol="0">
            <a:normAutofit fontScale="90000"/>
          </a:bodyPr>
          <a:lstStyle/>
          <a:p>
            <a:r>
              <a:rPr lang="en-US" sz="3800" dirty="0">
                <a:ea typeface="+mj-lt"/>
                <a:cs typeface="+mj-lt"/>
              </a:rPr>
              <a:t>LLM-</a:t>
            </a:r>
            <a:r>
              <a:rPr lang="en-US" sz="3800" dirty="0" err="1">
                <a:ea typeface="+mj-lt"/>
                <a:cs typeface="+mj-lt"/>
              </a:rPr>
              <a:t>MedQA</a:t>
            </a:r>
            <a:r>
              <a:rPr lang="en-US" sz="3800">
                <a:ea typeface="+mj-lt"/>
                <a:cs typeface="+mj-lt"/>
              </a:rPr>
              <a:t>: Enhancing Medical Question</a:t>
            </a:r>
            <a:endParaRPr lang="tr-TR" dirty="0"/>
          </a:p>
          <a:p>
            <a:r>
              <a:rPr lang="en-US" sz="3800" dirty="0">
                <a:ea typeface="+mj-lt"/>
                <a:cs typeface="+mj-lt"/>
              </a:rPr>
              <a:t>Answering through Case Studies in</a:t>
            </a:r>
            <a:endParaRPr lang="en-US" dirty="0"/>
          </a:p>
          <a:p>
            <a:r>
              <a:rPr lang="en-US" sz="3800" dirty="0">
                <a:ea typeface="+mj-lt"/>
                <a:cs typeface="+mj-lt"/>
              </a:rPr>
              <a:t>Large Language Models</a:t>
            </a:r>
            <a:endParaRPr lang="en-US" dirty="0">
              <a:ea typeface="+mj-lt"/>
              <a:cs typeface="+mj-lt"/>
            </a:endParaRPr>
          </a:p>
        </p:txBody>
      </p:sp>
      <p:sp>
        <p:nvSpPr>
          <p:cNvPr id="3" name="Alt Başlık 2"/>
          <p:cNvSpPr>
            <a:spLocks noGrp="1"/>
          </p:cNvSpPr>
          <p:nvPr>
            <p:ph type="subTitle" idx="1"/>
          </p:nvPr>
        </p:nvSpPr>
        <p:spPr>
          <a:xfrm>
            <a:off x="1317386" y="4682062"/>
            <a:ext cx="5355264" cy="950253"/>
          </a:xfr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1100" b="1" dirty="0" err="1"/>
              <a:t>Ders:</a:t>
            </a:r>
            <a:r>
              <a:rPr lang="en-US" sz="1100" dirty="0" err="1"/>
              <a:t>Doğal</a:t>
            </a:r>
            <a:r>
              <a:rPr lang="en-US" sz="1100" dirty="0"/>
              <a:t> Dil </a:t>
            </a:r>
            <a:r>
              <a:rPr lang="en-US" sz="1100" dirty="0" err="1"/>
              <a:t>İşlemeye</a:t>
            </a:r>
            <a:r>
              <a:rPr lang="en-US" sz="1100" dirty="0"/>
              <a:t> </a:t>
            </a:r>
            <a:r>
              <a:rPr lang="en-US" sz="1100" dirty="0" err="1"/>
              <a:t>Kavramsal</a:t>
            </a:r>
            <a:r>
              <a:rPr lang="en-US" sz="1100" dirty="0"/>
              <a:t> Bir </a:t>
            </a:r>
            <a:r>
              <a:rPr lang="en-US" sz="1100" dirty="0" err="1"/>
              <a:t>Bakış</a:t>
            </a:r>
          </a:p>
          <a:p>
            <a:pPr indent="-228600">
              <a:lnSpc>
                <a:spcPct val="90000"/>
              </a:lnSpc>
              <a:spcAft>
                <a:spcPts val="600"/>
              </a:spcAft>
              <a:buFont typeface="Arial" panose="020B0604020202020204" pitchFamily="34" charset="0"/>
              <a:buChar char="•"/>
            </a:pPr>
            <a:r>
              <a:rPr lang="en-US" sz="1100" b="1" dirty="0" err="1"/>
              <a:t>HOCA:</a:t>
            </a:r>
            <a:r>
              <a:rPr lang="en-US" sz="1100" dirty="0" err="1"/>
              <a:t>Banu</a:t>
            </a:r>
            <a:r>
              <a:rPr lang="en-US" sz="1100" dirty="0"/>
              <a:t> </a:t>
            </a:r>
            <a:r>
              <a:rPr lang="tr-TR" sz="1100" dirty="0"/>
              <a:t>DİRİ</a:t>
            </a:r>
            <a:endParaRPr lang="en-US" sz="1100" dirty="0"/>
          </a:p>
          <a:p>
            <a:pPr indent="-228600">
              <a:lnSpc>
                <a:spcPct val="90000"/>
              </a:lnSpc>
              <a:spcAft>
                <a:spcPts val="600"/>
              </a:spcAft>
              <a:buFont typeface="Arial" panose="020B0604020202020204" pitchFamily="34" charset="0"/>
              <a:buChar char="•"/>
            </a:pPr>
            <a:r>
              <a:rPr lang="en-US" sz="1100" b="1" dirty="0" err="1"/>
              <a:t>Sunan:</a:t>
            </a:r>
            <a:r>
              <a:rPr lang="en-US" sz="1100" dirty="0" err="1"/>
              <a:t>Muhammed</a:t>
            </a:r>
            <a:r>
              <a:rPr lang="en-US" sz="1100" dirty="0"/>
              <a:t> </a:t>
            </a:r>
            <a:r>
              <a:rPr lang="en-US" sz="1100" dirty="0" err="1"/>
              <a:t>kayra</a:t>
            </a:r>
            <a:r>
              <a:rPr lang="en-US" sz="1100" dirty="0"/>
              <a:t> </a:t>
            </a:r>
            <a:r>
              <a:rPr lang="en-US" sz="1100" dirty="0" err="1"/>
              <a:t>bulut</a:t>
            </a:r>
          </a:p>
          <a:p>
            <a:pPr indent="-228600">
              <a:lnSpc>
                <a:spcPct val="90000"/>
              </a:lnSpc>
              <a:spcAft>
                <a:spcPts val="600"/>
              </a:spcAft>
              <a:buFont typeface="Arial" panose="020B0604020202020204" pitchFamily="34" charset="0"/>
              <a:buChar char="•"/>
            </a:pPr>
            <a:r>
              <a:rPr lang="en-US" sz="1100" b="1" dirty="0"/>
              <a:t>Nu:</a:t>
            </a:r>
            <a:r>
              <a:rPr lang="en-US" sz="1100" dirty="0"/>
              <a:t>245B5016</a:t>
            </a:r>
          </a:p>
        </p:txBody>
      </p:sp>
      <p:sp>
        <p:nvSpPr>
          <p:cNvPr id="8" name="Rectangle 13">
            <a:extLst>
              <a:ext uri="{FF2B5EF4-FFF2-40B4-BE49-F238E27FC236}">
                <a16:creationId xmlns:a16="http://schemas.microsoft.com/office/drawing/2014/main" id="{1EF88855-34D7-45DF-9DB8-682E4A358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4898" y="446824"/>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cxnSp>
        <p:nvCxnSpPr>
          <p:cNvPr id="17" name="Straight Connector 15">
            <a:extLst>
              <a:ext uri="{FF2B5EF4-FFF2-40B4-BE49-F238E27FC236}">
                <a16:creationId xmlns:a16="http://schemas.microsoft.com/office/drawing/2014/main" id="{BC6981A1-6AD0-44A6-84F4-420410F3B2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49198" y="446823"/>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D9FF0FB-30CE-40B4-B3F2-A565E71CE2D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40838" y="446823"/>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7216A06-7EF2-4C72-8D1E-8959D3EBC1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49198" y="1092118"/>
            <a:ext cx="1691640"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pic>
        <p:nvPicPr>
          <p:cNvPr id="4" name="Resim 3" descr="metin, kişi, şahıs, adam, insan, iş içeren bir resim&#10;&#10;Yapay zeka tarafından oluşturulan içerik yanlış olabilir.">
            <a:extLst>
              <a:ext uri="{FF2B5EF4-FFF2-40B4-BE49-F238E27FC236}">
                <a16:creationId xmlns:a16="http://schemas.microsoft.com/office/drawing/2014/main" id="{EC73E222-5D33-33C1-8A49-58AE986E2E02}"/>
              </a:ext>
            </a:extLst>
          </p:cNvPr>
          <p:cNvPicPr>
            <a:picLocks noChangeAspect="1"/>
          </p:cNvPicPr>
          <p:nvPr/>
        </p:nvPicPr>
        <p:blipFill>
          <a:blip r:embed="rId2"/>
          <a:stretch>
            <a:fillRect/>
          </a:stretch>
        </p:blipFill>
        <p:spPr>
          <a:xfrm>
            <a:off x="7226060" y="2385204"/>
            <a:ext cx="4009464" cy="2669241"/>
          </a:xfrm>
          <a:prstGeom prst="rect">
            <a:avLst/>
          </a:prstGeom>
        </p:spPr>
      </p:pic>
    </p:spTree>
    <p:extLst>
      <p:ext uri="{BB962C8B-B14F-4D97-AF65-F5344CB8AC3E}">
        <p14:creationId xmlns:p14="http://schemas.microsoft.com/office/powerpoint/2010/main" val="1674425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D7B1C24-9529-F33E-AEBD-5D0A8B712F02}"/>
              </a:ext>
            </a:extLst>
          </p:cNvPr>
          <p:cNvSpPr>
            <a:spLocks noGrp="1"/>
          </p:cNvSpPr>
          <p:nvPr>
            <p:ph type="title"/>
          </p:nvPr>
        </p:nvSpPr>
        <p:spPr/>
        <p:txBody>
          <a:bodyPr>
            <a:normAutofit/>
          </a:bodyPr>
          <a:lstStyle/>
          <a:p>
            <a:r>
              <a:rPr lang="tr-TR">
                <a:solidFill>
                  <a:srgbClr val="262626"/>
                </a:solidFill>
                <a:ea typeface="+mj-lt"/>
                <a:cs typeface="+mj-lt"/>
              </a:rPr>
              <a:t>Gelecek Araştırma Yönelimleri</a:t>
            </a:r>
            <a:endParaRPr lang="tr-TR"/>
          </a:p>
        </p:txBody>
      </p:sp>
      <p:sp>
        <p:nvSpPr>
          <p:cNvPr id="3" name="İçerik Yer Tutucusu 2">
            <a:extLst>
              <a:ext uri="{FF2B5EF4-FFF2-40B4-BE49-F238E27FC236}">
                <a16:creationId xmlns:a16="http://schemas.microsoft.com/office/drawing/2014/main" id="{5E4A861E-5A82-0E29-90E8-3F65745CE82F}"/>
              </a:ext>
            </a:extLst>
          </p:cNvPr>
          <p:cNvSpPr>
            <a:spLocks noGrp="1"/>
          </p:cNvSpPr>
          <p:nvPr>
            <p:ph idx="1"/>
          </p:nvPr>
        </p:nvSpPr>
        <p:spPr/>
        <p:txBody>
          <a:bodyPr vert="horz" lIns="91440" tIns="45720" rIns="91440" bIns="45720" rtlCol="0" anchor="t">
            <a:normAutofit fontScale="85000" lnSpcReduction="20000"/>
          </a:bodyPr>
          <a:lstStyle/>
          <a:p>
            <a:pPr marL="0" indent="0">
              <a:buNone/>
            </a:pPr>
            <a:r>
              <a:rPr lang="tr-TR" dirty="0"/>
              <a:t>Hesaplama Verimliliği İyileştirmeleri:</a:t>
            </a:r>
          </a:p>
          <a:p>
            <a:pPr marL="640080" lvl="1">
              <a:buClr>
                <a:srgbClr val="262626"/>
              </a:buClr>
              <a:buFont typeface="Courier New" pitchFamily="18" charset="0"/>
              <a:buChar char="o"/>
            </a:pPr>
            <a:r>
              <a:rPr lang="tr-TR" dirty="0"/>
              <a:t>Çıkarım süresini kısaltma (şu anda: 1.5 dk/örnek)</a:t>
            </a:r>
          </a:p>
          <a:p>
            <a:pPr marL="640080" lvl="1">
              <a:buClr>
                <a:srgbClr val="262626"/>
              </a:buClr>
              <a:buFont typeface="Courier New" pitchFamily="18" charset="0"/>
              <a:buChar char="o"/>
            </a:pPr>
            <a:r>
              <a:rPr lang="tr-TR" dirty="0"/>
              <a:t>Klinik ortamlara entegrasyon için optimizasyon</a:t>
            </a:r>
          </a:p>
          <a:p>
            <a:pPr marL="0" indent="0">
              <a:buClr>
                <a:srgbClr val="262626"/>
              </a:buClr>
              <a:buNone/>
            </a:pPr>
            <a:r>
              <a:rPr lang="tr-TR" dirty="0"/>
              <a:t>Küçük ama Etkili Tıbbi </a:t>
            </a:r>
            <a:r>
              <a:rPr lang="tr-TR" dirty="0" err="1"/>
              <a:t>LLM'ler</a:t>
            </a:r>
            <a:r>
              <a:rPr lang="tr-TR" dirty="0"/>
              <a:t>:</a:t>
            </a:r>
          </a:p>
          <a:p>
            <a:pPr marL="640080" lvl="1">
              <a:buClr>
                <a:srgbClr val="262626"/>
              </a:buClr>
              <a:buFont typeface="Courier New" pitchFamily="18" charset="0"/>
              <a:buChar char="o"/>
            </a:pPr>
            <a:r>
              <a:rPr lang="tr-TR" dirty="0"/>
              <a:t>Düşük kaynaklı ortamlar için özelleştirilmiş küçük modeller</a:t>
            </a:r>
          </a:p>
          <a:p>
            <a:pPr marL="640080" lvl="1">
              <a:buClr>
                <a:srgbClr val="262626"/>
              </a:buClr>
              <a:buFont typeface="Courier New" pitchFamily="18" charset="0"/>
              <a:buChar char="o"/>
            </a:pPr>
            <a:r>
              <a:rPr lang="tr-TR" dirty="0"/>
              <a:t>Model boyutunu azaltırken performansı koruma teknikleri</a:t>
            </a:r>
          </a:p>
          <a:p>
            <a:pPr marL="0" indent="0">
              <a:buClr>
                <a:srgbClr val="262626"/>
              </a:buClr>
              <a:buNone/>
            </a:pPr>
            <a:r>
              <a:rPr lang="tr-TR" dirty="0"/>
              <a:t>Vaka Üretimi Bileşeni Geliştirmeleri:</a:t>
            </a:r>
          </a:p>
          <a:p>
            <a:pPr marL="640080" lvl="1">
              <a:buClr>
                <a:srgbClr val="262626"/>
              </a:buClr>
              <a:buFont typeface="Courier New" pitchFamily="18" charset="0"/>
              <a:buChar char="o"/>
            </a:pPr>
            <a:r>
              <a:rPr lang="tr-TR" dirty="0"/>
              <a:t>Daha çeşitli ve gerçekçi klinik senaryolar</a:t>
            </a:r>
          </a:p>
          <a:p>
            <a:pPr marL="640080" lvl="1">
              <a:buClr>
                <a:srgbClr val="262626"/>
              </a:buClr>
              <a:buFont typeface="Courier New" pitchFamily="18" charset="0"/>
              <a:buChar char="o"/>
            </a:pPr>
            <a:r>
              <a:rPr lang="tr-TR" dirty="0">
                <a:solidFill>
                  <a:srgbClr val="000000"/>
                </a:solidFill>
                <a:ea typeface="+mn-lt"/>
                <a:cs typeface="+mn-lt"/>
              </a:rPr>
              <a:t>Nadir hastalıklar ve karmaşık eş hastalıklar için vaka üretimi</a:t>
            </a:r>
          </a:p>
          <a:p>
            <a:pPr marL="0" indent="0">
              <a:buClr>
                <a:srgbClr val="262626"/>
              </a:buClr>
              <a:buNone/>
            </a:pPr>
            <a:r>
              <a:rPr lang="tr-TR" dirty="0"/>
              <a:t>Çok Modlu Tıbbi Entegrasyon:</a:t>
            </a:r>
          </a:p>
          <a:p>
            <a:pPr marL="640080" lvl="1">
              <a:buClr>
                <a:srgbClr val="262626"/>
              </a:buClr>
              <a:buFont typeface="Courier New" pitchFamily="18" charset="0"/>
              <a:buChar char="o"/>
            </a:pPr>
            <a:r>
              <a:rPr lang="tr-TR" dirty="0"/>
              <a:t>Görüntü (radyoloji, patoloji) ve metin entegrasyonu</a:t>
            </a:r>
          </a:p>
          <a:p>
            <a:pPr marL="640080" lvl="1">
              <a:buClr>
                <a:srgbClr val="262626"/>
              </a:buClr>
              <a:buFont typeface="Courier New" pitchFamily="18" charset="0"/>
              <a:buChar char="o"/>
            </a:pPr>
            <a:r>
              <a:rPr lang="tr-TR" dirty="0"/>
              <a:t>Elektronik sağlık kayıtlarıyla gerçek zamanlı etkileşim</a:t>
            </a:r>
          </a:p>
          <a:p>
            <a:pPr marL="0" indent="0">
              <a:buClr>
                <a:srgbClr val="262626"/>
              </a:buClr>
              <a:buNone/>
            </a:pPr>
            <a:r>
              <a:rPr lang="tr-TR" dirty="0"/>
              <a:t>Klinik Değerlendirme ve Uygulama:</a:t>
            </a:r>
          </a:p>
          <a:p>
            <a:pPr marL="640080" lvl="1">
              <a:buClr>
                <a:srgbClr val="262626"/>
              </a:buClr>
              <a:buFont typeface="Courier New" pitchFamily="18" charset="0"/>
              <a:buChar char="o"/>
            </a:pPr>
            <a:r>
              <a:rPr lang="tr-TR" dirty="0"/>
              <a:t>Gerçek dünya klinik ortamlarında başarım değerlendirmesi</a:t>
            </a:r>
          </a:p>
          <a:p>
            <a:pPr marL="640080" lvl="1">
              <a:buClr>
                <a:srgbClr val="262626"/>
              </a:buClr>
              <a:buFont typeface="Courier New" pitchFamily="18" charset="0"/>
              <a:buChar char="o"/>
            </a:pPr>
            <a:r>
              <a:rPr lang="tr-TR" dirty="0"/>
              <a:t>Tele-tıp platformları ve uzaktan sağlık hizmetleri entegrasyonu</a:t>
            </a:r>
          </a:p>
          <a:p>
            <a:pPr>
              <a:buClr>
                <a:srgbClr val="262626"/>
              </a:buClr>
            </a:pPr>
            <a:endParaRPr lang="tr-TR" dirty="0"/>
          </a:p>
        </p:txBody>
      </p:sp>
    </p:spTree>
    <p:extLst>
      <p:ext uri="{BB962C8B-B14F-4D97-AF65-F5344CB8AC3E}">
        <p14:creationId xmlns:p14="http://schemas.microsoft.com/office/powerpoint/2010/main" val="4279915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93A1CDA-B10E-FBC1-A239-552ADC6D68B8}"/>
              </a:ext>
            </a:extLst>
          </p:cNvPr>
          <p:cNvSpPr>
            <a:spLocks noGrp="1"/>
          </p:cNvSpPr>
          <p:nvPr>
            <p:ph type="title"/>
          </p:nvPr>
        </p:nvSpPr>
        <p:spPr/>
        <p:txBody>
          <a:bodyPr>
            <a:noAutofit/>
          </a:bodyPr>
          <a:lstStyle/>
          <a:p>
            <a:r>
              <a:rPr lang="tr-TR">
                <a:solidFill>
                  <a:srgbClr val="262626"/>
                </a:solidFill>
                <a:ea typeface="+mj-lt"/>
                <a:cs typeface="+mj-lt"/>
              </a:rPr>
              <a:t>LLM-MedQA'nın Tıp Eğitimindeki Rolü</a:t>
            </a:r>
            <a:endParaRPr lang="tr-TR"/>
          </a:p>
        </p:txBody>
      </p:sp>
      <p:sp>
        <p:nvSpPr>
          <p:cNvPr id="3" name="İçerik Yer Tutucusu 2">
            <a:extLst>
              <a:ext uri="{FF2B5EF4-FFF2-40B4-BE49-F238E27FC236}">
                <a16:creationId xmlns:a16="http://schemas.microsoft.com/office/drawing/2014/main" id="{B2B27595-1B6D-4ABD-F968-7664166BCDBA}"/>
              </a:ext>
            </a:extLst>
          </p:cNvPr>
          <p:cNvSpPr>
            <a:spLocks noGrp="1"/>
          </p:cNvSpPr>
          <p:nvPr>
            <p:ph idx="1"/>
          </p:nvPr>
        </p:nvSpPr>
        <p:spPr/>
        <p:txBody>
          <a:bodyPr vert="horz" lIns="91440" tIns="45720" rIns="91440" bIns="45720" rtlCol="0" anchor="t">
            <a:noAutofit/>
          </a:bodyPr>
          <a:lstStyle/>
          <a:p>
            <a:pPr marL="0" indent="0">
              <a:lnSpc>
                <a:spcPct val="90000"/>
              </a:lnSpc>
              <a:buNone/>
            </a:pPr>
            <a:r>
              <a:rPr lang="tr-TR" dirty="0">
                <a:solidFill>
                  <a:srgbClr val="000000"/>
                </a:solidFill>
                <a:ea typeface="+mn-lt"/>
                <a:cs typeface="+mn-lt"/>
              </a:rPr>
              <a:t>Gerçekçi Klinik Senaryolar:</a:t>
            </a:r>
            <a:endParaRPr lang="tr-TR" dirty="0">
              <a:solidFill>
                <a:srgbClr val="000000"/>
              </a:solidFill>
            </a:endParaRPr>
          </a:p>
          <a:p>
            <a:pPr marL="640080" lvl="1" indent="-285750">
              <a:lnSpc>
                <a:spcPct val="90000"/>
              </a:lnSpc>
              <a:buClr>
                <a:srgbClr val="262626"/>
              </a:buClr>
            </a:pPr>
            <a:r>
              <a:rPr lang="tr-TR" dirty="0">
                <a:solidFill>
                  <a:srgbClr val="000000"/>
                </a:solidFill>
                <a:ea typeface="+mn-lt"/>
                <a:cs typeface="+mn-lt"/>
              </a:rPr>
              <a:t>Vaka üretimi bileşeni, çeşitli klinik durumları temsil eden senaryolar üretir</a:t>
            </a:r>
            <a:endParaRPr lang="tr-TR" dirty="0">
              <a:solidFill>
                <a:srgbClr val="000000"/>
              </a:solidFill>
            </a:endParaRPr>
          </a:p>
          <a:p>
            <a:pPr marL="640080" lvl="1" indent="-285750">
              <a:lnSpc>
                <a:spcPct val="90000"/>
              </a:lnSpc>
              <a:buClr>
                <a:srgbClr val="262626"/>
              </a:buClr>
            </a:pPr>
            <a:r>
              <a:rPr lang="tr-TR" dirty="0">
                <a:solidFill>
                  <a:srgbClr val="000000"/>
                </a:solidFill>
                <a:ea typeface="+mn-lt"/>
                <a:cs typeface="+mn-lt"/>
              </a:rPr>
              <a:t>Nadir hastalıklar ve karmaşık vakalar dahil eğitim materyali sağlar</a:t>
            </a:r>
            <a:endParaRPr lang="tr-TR" dirty="0">
              <a:solidFill>
                <a:srgbClr val="000000"/>
              </a:solidFill>
            </a:endParaRPr>
          </a:p>
          <a:p>
            <a:pPr marL="640080" lvl="1" indent="-285750">
              <a:lnSpc>
                <a:spcPct val="90000"/>
              </a:lnSpc>
              <a:buClr>
                <a:srgbClr val="262626"/>
              </a:buClr>
            </a:pPr>
            <a:r>
              <a:rPr lang="tr-TR" dirty="0">
                <a:solidFill>
                  <a:srgbClr val="000000"/>
                </a:solidFill>
                <a:ea typeface="+mn-lt"/>
                <a:cs typeface="+mn-lt"/>
              </a:rPr>
              <a:t>Her vaka "Bağlam", "Akıl Yürütme" ve "Tarafsızlık Kontrolü" içerir</a:t>
            </a:r>
            <a:endParaRPr lang="tr-TR">
              <a:solidFill>
                <a:srgbClr val="000000"/>
              </a:solidFill>
              <a:ea typeface="+mn-lt"/>
              <a:cs typeface="+mn-lt"/>
            </a:endParaRPr>
          </a:p>
          <a:p>
            <a:pPr marL="0" indent="0">
              <a:lnSpc>
                <a:spcPct val="90000"/>
              </a:lnSpc>
              <a:buClr>
                <a:srgbClr val="262626"/>
              </a:buClr>
              <a:buNone/>
            </a:pPr>
            <a:r>
              <a:rPr lang="tr-TR" dirty="0">
                <a:solidFill>
                  <a:srgbClr val="000000"/>
                </a:solidFill>
                <a:ea typeface="+mn-lt"/>
                <a:cs typeface="+mn-lt"/>
              </a:rPr>
              <a:t>Klinik Akıl Yürütme Eğitimi:</a:t>
            </a:r>
            <a:endParaRPr lang="tr-TR" dirty="0">
              <a:solidFill>
                <a:srgbClr val="000000"/>
              </a:solidFill>
            </a:endParaRPr>
          </a:p>
          <a:p>
            <a:pPr marL="640080" lvl="1" indent="-285750">
              <a:lnSpc>
                <a:spcPct val="90000"/>
              </a:lnSpc>
              <a:buClr>
                <a:srgbClr val="262626"/>
              </a:buClr>
            </a:pPr>
            <a:r>
              <a:rPr lang="tr-TR" dirty="0">
                <a:solidFill>
                  <a:srgbClr val="000000"/>
                </a:solidFill>
                <a:ea typeface="+mn-lt"/>
                <a:cs typeface="+mn-lt"/>
              </a:rPr>
              <a:t>Öğrenciler adım adım teşhis süreçlerini gözlemleyebilir</a:t>
            </a:r>
            <a:endParaRPr lang="tr-TR">
              <a:solidFill>
                <a:srgbClr val="000000"/>
              </a:solidFill>
            </a:endParaRPr>
          </a:p>
          <a:p>
            <a:pPr marL="640080" lvl="1" indent="-285750">
              <a:lnSpc>
                <a:spcPct val="90000"/>
              </a:lnSpc>
              <a:buClr>
                <a:srgbClr val="262626"/>
              </a:buClr>
            </a:pPr>
            <a:r>
              <a:rPr lang="tr-TR" dirty="0">
                <a:solidFill>
                  <a:srgbClr val="000000"/>
                </a:solidFill>
                <a:ea typeface="+mn-lt"/>
                <a:cs typeface="+mn-lt"/>
              </a:rPr>
              <a:t>Çoklu-ajan mimarisi, farklı uzmanların karar süreçlerine katkısını gösterir</a:t>
            </a:r>
            <a:endParaRPr lang="tr-TR" dirty="0">
              <a:solidFill>
                <a:srgbClr val="000000"/>
              </a:solidFill>
            </a:endParaRPr>
          </a:p>
          <a:p>
            <a:pPr marL="640080" lvl="1" indent="-285750">
              <a:lnSpc>
                <a:spcPct val="90000"/>
              </a:lnSpc>
              <a:buClr>
                <a:srgbClr val="262626"/>
              </a:buClr>
            </a:pPr>
            <a:r>
              <a:rPr lang="tr-TR" dirty="0">
                <a:solidFill>
                  <a:srgbClr val="000000"/>
                </a:solidFill>
                <a:ea typeface="+mn-lt"/>
                <a:cs typeface="+mn-lt"/>
              </a:rPr>
              <a:t>Klinik muhakeme becerileri, tipik vaka çalışmalarından daha dinamik şekilde geliştirilebilir</a:t>
            </a:r>
            <a:endParaRPr lang="tr-TR" dirty="0">
              <a:solidFill>
                <a:srgbClr val="000000"/>
              </a:solidFill>
            </a:endParaRPr>
          </a:p>
          <a:p>
            <a:pPr marL="640080" lvl="1" indent="-285750">
              <a:lnSpc>
                <a:spcPct val="90000"/>
              </a:lnSpc>
              <a:buClr>
                <a:srgbClr val="262626"/>
              </a:buClr>
            </a:pPr>
            <a:endParaRPr lang="tr-TR" dirty="0">
              <a:solidFill>
                <a:srgbClr val="000000"/>
              </a:solidFill>
            </a:endParaRPr>
          </a:p>
        </p:txBody>
      </p:sp>
    </p:spTree>
    <p:extLst>
      <p:ext uri="{BB962C8B-B14F-4D97-AF65-F5344CB8AC3E}">
        <p14:creationId xmlns:p14="http://schemas.microsoft.com/office/powerpoint/2010/main" val="3256946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A85544-E201-5B1B-23A6-BA337229CC0C}"/>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48AB2E02-CA7C-DAC5-F3BF-95CAB2800C0F}"/>
              </a:ext>
            </a:extLst>
          </p:cNvPr>
          <p:cNvSpPr>
            <a:spLocks noGrp="1"/>
          </p:cNvSpPr>
          <p:nvPr>
            <p:ph type="title"/>
          </p:nvPr>
        </p:nvSpPr>
        <p:spPr/>
        <p:txBody>
          <a:bodyPr>
            <a:noAutofit/>
          </a:bodyPr>
          <a:lstStyle/>
          <a:p>
            <a:r>
              <a:rPr lang="tr-TR">
                <a:solidFill>
                  <a:srgbClr val="262626"/>
                </a:solidFill>
                <a:ea typeface="+mj-lt"/>
                <a:cs typeface="+mj-lt"/>
              </a:rPr>
              <a:t>LLM-MedQA'nın Tıp Eğitimindeki Rolü</a:t>
            </a:r>
            <a:endParaRPr lang="tr-TR"/>
          </a:p>
        </p:txBody>
      </p:sp>
      <p:sp>
        <p:nvSpPr>
          <p:cNvPr id="3" name="İçerik Yer Tutucusu 2">
            <a:extLst>
              <a:ext uri="{FF2B5EF4-FFF2-40B4-BE49-F238E27FC236}">
                <a16:creationId xmlns:a16="http://schemas.microsoft.com/office/drawing/2014/main" id="{0E4AB0F6-41E1-11E9-6BD3-7CDE1C682DE9}"/>
              </a:ext>
            </a:extLst>
          </p:cNvPr>
          <p:cNvSpPr>
            <a:spLocks noGrp="1"/>
          </p:cNvSpPr>
          <p:nvPr>
            <p:ph idx="1"/>
          </p:nvPr>
        </p:nvSpPr>
        <p:spPr/>
        <p:txBody>
          <a:bodyPr vert="horz" lIns="91440" tIns="45720" rIns="91440" bIns="45720" rtlCol="0" anchor="t">
            <a:noAutofit/>
          </a:bodyPr>
          <a:lstStyle/>
          <a:p>
            <a:pPr marL="0" indent="0">
              <a:lnSpc>
                <a:spcPct val="90000"/>
              </a:lnSpc>
              <a:buClr>
                <a:srgbClr val="262626"/>
              </a:buClr>
              <a:buNone/>
            </a:pPr>
            <a:r>
              <a:rPr lang="tr-TR" dirty="0">
                <a:solidFill>
                  <a:srgbClr val="000000"/>
                </a:solidFill>
                <a:ea typeface="+mn-lt"/>
                <a:cs typeface="+mn-lt"/>
              </a:rPr>
              <a:t>Esnek ve Kişiselleştirilebilir Eğitim:</a:t>
            </a:r>
            <a:endParaRPr lang="tr-TR" dirty="0">
              <a:solidFill>
                <a:srgbClr val="000000"/>
              </a:solidFill>
            </a:endParaRPr>
          </a:p>
          <a:p>
            <a:pPr marL="640080" lvl="1" indent="-285750">
              <a:lnSpc>
                <a:spcPct val="90000"/>
              </a:lnSpc>
              <a:buClr>
                <a:srgbClr val="262626"/>
              </a:buClr>
            </a:pPr>
            <a:r>
              <a:rPr lang="tr-TR" dirty="0">
                <a:solidFill>
                  <a:srgbClr val="000000"/>
                </a:solidFill>
                <a:ea typeface="+mn-lt"/>
                <a:cs typeface="+mn-lt"/>
              </a:rPr>
              <a:t>Sınırsız sayıda özgün vaka üretilebilir</a:t>
            </a:r>
            <a:endParaRPr lang="tr-TR" dirty="0">
              <a:solidFill>
                <a:srgbClr val="000000"/>
              </a:solidFill>
            </a:endParaRPr>
          </a:p>
          <a:p>
            <a:pPr marL="640080" lvl="1" indent="-285750">
              <a:lnSpc>
                <a:spcPct val="90000"/>
              </a:lnSpc>
              <a:buClr>
                <a:srgbClr val="262626"/>
              </a:buClr>
            </a:pPr>
            <a:r>
              <a:rPr lang="tr-TR" dirty="0">
                <a:solidFill>
                  <a:srgbClr val="000000"/>
                </a:solidFill>
                <a:ea typeface="+mn-lt"/>
                <a:cs typeface="+mn-lt"/>
              </a:rPr>
              <a:t>Öğrenci seviyesine ve öğrenme hedeflerine göre ayarlanabilir</a:t>
            </a:r>
            <a:endParaRPr lang="tr-TR" dirty="0">
              <a:solidFill>
                <a:srgbClr val="000000"/>
              </a:solidFill>
            </a:endParaRPr>
          </a:p>
          <a:p>
            <a:pPr marL="640080" lvl="1" indent="-285750">
              <a:lnSpc>
                <a:spcPct val="90000"/>
              </a:lnSpc>
              <a:buClr>
                <a:srgbClr val="262626"/>
              </a:buClr>
            </a:pPr>
            <a:r>
              <a:rPr lang="tr-TR" dirty="0">
                <a:solidFill>
                  <a:srgbClr val="000000"/>
                </a:solidFill>
                <a:ea typeface="+mn-lt"/>
                <a:cs typeface="+mn-lt"/>
              </a:rPr>
              <a:t>Gerçek hasta bulma kısıtlaması olmadan pratik yapma imkanı</a:t>
            </a:r>
            <a:endParaRPr lang="tr-TR" dirty="0">
              <a:solidFill>
                <a:srgbClr val="000000"/>
              </a:solidFill>
            </a:endParaRPr>
          </a:p>
          <a:p>
            <a:pPr marL="0" indent="0">
              <a:lnSpc>
                <a:spcPct val="90000"/>
              </a:lnSpc>
              <a:buClr>
                <a:srgbClr val="262626"/>
              </a:buClr>
              <a:buNone/>
            </a:pPr>
            <a:r>
              <a:rPr lang="tr-TR" dirty="0">
                <a:solidFill>
                  <a:srgbClr val="000000"/>
                </a:solidFill>
                <a:ea typeface="+mn-lt"/>
                <a:cs typeface="+mn-lt"/>
              </a:rPr>
              <a:t>Sürekli Tıp Eğitiminde Kullanım:</a:t>
            </a:r>
            <a:endParaRPr lang="tr-TR" dirty="0">
              <a:solidFill>
                <a:srgbClr val="000000"/>
              </a:solidFill>
            </a:endParaRPr>
          </a:p>
          <a:p>
            <a:pPr marL="640080" lvl="1" indent="-285750">
              <a:lnSpc>
                <a:spcPct val="90000"/>
              </a:lnSpc>
              <a:buClr>
                <a:srgbClr val="262626"/>
              </a:buClr>
            </a:pPr>
            <a:r>
              <a:rPr lang="tr-TR" dirty="0">
                <a:solidFill>
                  <a:srgbClr val="000000"/>
                </a:solidFill>
                <a:ea typeface="+mn-lt"/>
                <a:cs typeface="+mn-lt"/>
              </a:rPr>
              <a:t>Hekimler için uzmanlık dışı alanlarda bilgi güncelleme</a:t>
            </a:r>
            <a:endParaRPr lang="tr-TR" dirty="0">
              <a:solidFill>
                <a:srgbClr val="000000"/>
              </a:solidFill>
            </a:endParaRPr>
          </a:p>
          <a:p>
            <a:pPr marL="640080" lvl="1" indent="-285750">
              <a:lnSpc>
                <a:spcPct val="90000"/>
              </a:lnSpc>
              <a:buClr>
                <a:srgbClr val="262626"/>
              </a:buClr>
            </a:pPr>
            <a:r>
              <a:rPr lang="tr-TR" dirty="0">
                <a:solidFill>
                  <a:srgbClr val="000000"/>
                </a:solidFill>
                <a:ea typeface="+mn-lt"/>
                <a:cs typeface="+mn-lt"/>
              </a:rPr>
              <a:t>Nadir görülen durumlar için hazırlık yapma imkanı</a:t>
            </a:r>
            <a:endParaRPr lang="tr-TR" dirty="0">
              <a:solidFill>
                <a:srgbClr val="000000"/>
              </a:solidFill>
            </a:endParaRPr>
          </a:p>
          <a:p>
            <a:pPr marL="640080" lvl="1" indent="-285750">
              <a:lnSpc>
                <a:spcPct val="90000"/>
              </a:lnSpc>
              <a:buClr>
                <a:srgbClr val="262626"/>
              </a:buClr>
            </a:pPr>
            <a:r>
              <a:rPr lang="tr-TR" dirty="0">
                <a:solidFill>
                  <a:srgbClr val="000000"/>
                </a:solidFill>
                <a:ea typeface="+mn-lt"/>
                <a:cs typeface="+mn-lt"/>
              </a:rPr>
              <a:t>Kanıta dayalı tıp pratiği için güncel bilgilere erişim</a:t>
            </a:r>
            <a:endParaRPr lang="tr-TR" dirty="0">
              <a:solidFill>
                <a:srgbClr val="000000"/>
              </a:solidFill>
            </a:endParaRPr>
          </a:p>
          <a:p>
            <a:pPr>
              <a:buClr>
                <a:srgbClr val="262626"/>
              </a:buClr>
            </a:pPr>
            <a:endParaRPr lang="tr-TR" dirty="0"/>
          </a:p>
        </p:txBody>
      </p:sp>
    </p:spTree>
    <p:extLst>
      <p:ext uri="{BB962C8B-B14F-4D97-AF65-F5344CB8AC3E}">
        <p14:creationId xmlns:p14="http://schemas.microsoft.com/office/powerpoint/2010/main" val="1742698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6A69C64-3A49-9D66-06B5-7F60F24B844B}"/>
              </a:ext>
            </a:extLst>
          </p:cNvPr>
          <p:cNvSpPr>
            <a:spLocks noGrp="1"/>
          </p:cNvSpPr>
          <p:nvPr>
            <p:ph type="title"/>
          </p:nvPr>
        </p:nvSpPr>
        <p:spPr/>
        <p:txBody>
          <a:bodyPr>
            <a:normAutofit/>
          </a:bodyPr>
          <a:lstStyle/>
          <a:p>
            <a:r>
              <a:rPr lang="tr-TR">
                <a:solidFill>
                  <a:srgbClr val="262626"/>
                </a:solidFill>
                <a:ea typeface="+mj-lt"/>
                <a:cs typeface="+mj-lt"/>
              </a:rPr>
              <a:t>Sonuç ve Tartışma</a:t>
            </a:r>
            <a:endParaRPr lang="tr-TR"/>
          </a:p>
        </p:txBody>
      </p:sp>
      <p:sp>
        <p:nvSpPr>
          <p:cNvPr id="3" name="İçerik Yer Tutucusu 2">
            <a:extLst>
              <a:ext uri="{FF2B5EF4-FFF2-40B4-BE49-F238E27FC236}">
                <a16:creationId xmlns:a16="http://schemas.microsoft.com/office/drawing/2014/main" id="{F3E71D88-9ED5-4C02-C490-07B8639D8B82}"/>
              </a:ext>
            </a:extLst>
          </p:cNvPr>
          <p:cNvSpPr>
            <a:spLocks noGrp="1"/>
          </p:cNvSpPr>
          <p:nvPr>
            <p:ph idx="1"/>
          </p:nvPr>
        </p:nvSpPr>
        <p:spPr/>
        <p:txBody>
          <a:bodyPr vert="horz" lIns="91440" tIns="45720" rIns="91440" bIns="45720" rtlCol="0" anchor="t">
            <a:normAutofit fontScale="77500" lnSpcReduction="20000"/>
          </a:bodyPr>
          <a:lstStyle/>
          <a:p>
            <a:pPr marL="0" indent="0">
              <a:buNone/>
            </a:pPr>
            <a:r>
              <a:rPr lang="tr-TR" dirty="0">
                <a:ea typeface="+mn-lt"/>
                <a:cs typeface="+mn-lt"/>
              </a:rPr>
              <a:t>LLM-</a:t>
            </a:r>
            <a:r>
              <a:rPr lang="tr-TR" dirty="0" err="1">
                <a:ea typeface="+mn-lt"/>
                <a:cs typeface="+mn-lt"/>
              </a:rPr>
              <a:t>MedQA</a:t>
            </a:r>
            <a:r>
              <a:rPr lang="tr-TR" dirty="0">
                <a:ea typeface="+mn-lt"/>
                <a:cs typeface="+mn-lt"/>
              </a:rPr>
              <a:t>, çoklu-ajan mimarisi ve vaka üretimi bileşenleri ile tıbbi soru cevaplamada %77 doğruluk oranına ulaşmıştır (klasik yöntemlerden %7 daha yüksek)</a:t>
            </a:r>
            <a:endParaRPr lang="tr-TR" dirty="0"/>
          </a:p>
          <a:p>
            <a:pPr marL="0" indent="0">
              <a:buClr>
                <a:srgbClr val="262626"/>
              </a:buClr>
              <a:buNone/>
            </a:pPr>
            <a:r>
              <a:rPr lang="tr-TR" dirty="0">
                <a:ea typeface="+mn-lt"/>
                <a:cs typeface="+mn-lt"/>
              </a:rPr>
              <a:t>Temel Katkılar:</a:t>
            </a:r>
            <a:endParaRPr lang="tr-TR" dirty="0"/>
          </a:p>
          <a:p>
            <a:pPr lvl="1">
              <a:buClr>
                <a:srgbClr val="262626"/>
              </a:buClr>
            </a:pPr>
            <a:r>
              <a:rPr lang="tr-TR" dirty="0">
                <a:ea typeface="+mn-lt"/>
                <a:cs typeface="+mn-lt"/>
              </a:rPr>
              <a:t>Farklı tıbbi uzmanlıklardan oluşan çoklu-ajan yapısı</a:t>
            </a:r>
            <a:endParaRPr lang="tr-TR"/>
          </a:p>
          <a:p>
            <a:pPr lvl="1">
              <a:buClr>
                <a:srgbClr val="262626"/>
              </a:buClr>
            </a:pPr>
            <a:r>
              <a:rPr lang="tr-TR" dirty="0">
                <a:ea typeface="+mn-lt"/>
                <a:cs typeface="+mn-lt"/>
              </a:rPr>
              <a:t>Gerçekçi klinik vakalar üreten yenilikçi bileşen</a:t>
            </a:r>
            <a:endParaRPr lang="tr-TR" dirty="0"/>
          </a:p>
          <a:p>
            <a:pPr lvl="1">
              <a:buClr>
                <a:srgbClr val="262626"/>
              </a:buClr>
            </a:pPr>
            <a:r>
              <a:rPr lang="tr-TR" dirty="0">
                <a:ea typeface="+mn-lt"/>
                <a:cs typeface="+mn-lt"/>
              </a:rPr>
              <a:t>Zero-</a:t>
            </a:r>
            <a:r>
              <a:rPr lang="tr-TR" dirty="0" err="1">
                <a:ea typeface="+mn-lt"/>
                <a:cs typeface="+mn-lt"/>
              </a:rPr>
              <a:t>shot</a:t>
            </a:r>
            <a:r>
              <a:rPr lang="tr-TR" dirty="0">
                <a:ea typeface="+mn-lt"/>
                <a:cs typeface="+mn-lt"/>
              </a:rPr>
              <a:t> öğrenme ile ek eğitim verisi gerektirmeden yüksek performans</a:t>
            </a:r>
            <a:endParaRPr lang="tr-TR" dirty="0"/>
          </a:p>
          <a:p>
            <a:pPr marL="0" indent="0">
              <a:buClr>
                <a:srgbClr val="262626"/>
              </a:buClr>
              <a:buNone/>
            </a:pPr>
            <a:r>
              <a:rPr lang="tr-TR" dirty="0">
                <a:ea typeface="+mn-lt"/>
                <a:cs typeface="+mn-lt"/>
              </a:rPr>
              <a:t>Potansiyel Etkiler:</a:t>
            </a:r>
            <a:endParaRPr lang="tr-TR"/>
          </a:p>
          <a:p>
            <a:pPr lvl="1">
              <a:buClr>
                <a:srgbClr val="262626"/>
              </a:buClr>
            </a:pPr>
            <a:r>
              <a:rPr lang="tr-TR" dirty="0">
                <a:ea typeface="+mn-lt"/>
                <a:cs typeface="+mn-lt"/>
              </a:rPr>
              <a:t>Klinik karar destekleme sistemlerinin geliştirilmesi</a:t>
            </a:r>
            <a:endParaRPr lang="tr-TR" dirty="0"/>
          </a:p>
          <a:p>
            <a:pPr lvl="1">
              <a:buClr>
                <a:srgbClr val="262626"/>
              </a:buClr>
            </a:pPr>
            <a:r>
              <a:rPr lang="tr-TR" dirty="0">
                <a:ea typeface="+mn-lt"/>
                <a:cs typeface="+mn-lt"/>
              </a:rPr>
              <a:t>Tıp öğrencileri için eğitim aracı</a:t>
            </a:r>
            <a:endParaRPr lang="tr-TR" dirty="0"/>
          </a:p>
          <a:p>
            <a:pPr lvl="1">
              <a:buClr>
                <a:srgbClr val="262626"/>
              </a:buClr>
            </a:pPr>
            <a:r>
              <a:rPr lang="tr-TR" dirty="0">
                <a:ea typeface="+mn-lt"/>
                <a:cs typeface="+mn-lt"/>
              </a:rPr>
              <a:t>Az hizmet alan bölgelerde sağlık hizmetlerine erişimin iyileştirilmesi</a:t>
            </a:r>
            <a:endParaRPr lang="tr-TR" dirty="0"/>
          </a:p>
          <a:p>
            <a:pPr marL="0" indent="0">
              <a:buClr>
                <a:srgbClr val="262626"/>
              </a:buClr>
              <a:buNone/>
            </a:pPr>
            <a:r>
              <a:rPr lang="tr-TR" dirty="0">
                <a:ea typeface="+mn-lt"/>
                <a:cs typeface="+mn-lt"/>
              </a:rPr>
              <a:t>Gelecek Yönelimler:</a:t>
            </a:r>
            <a:endParaRPr lang="tr-TR"/>
          </a:p>
          <a:p>
            <a:pPr lvl="1">
              <a:buClr>
                <a:srgbClr val="262626"/>
              </a:buClr>
            </a:pPr>
            <a:r>
              <a:rPr lang="tr-TR" dirty="0">
                <a:ea typeface="+mn-lt"/>
                <a:cs typeface="+mn-lt"/>
              </a:rPr>
              <a:t>Çok modlu (görüntü, metin) tıbbi sistemlere geçiş</a:t>
            </a:r>
            <a:endParaRPr lang="tr-TR" dirty="0"/>
          </a:p>
          <a:p>
            <a:pPr lvl="1">
              <a:buClr>
                <a:srgbClr val="262626"/>
              </a:buClr>
            </a:pPr>
            <a:r>
              <a:rPr lang="tr-TR" dirty="0">
                <a:ea typeface="+mn-lt"/>
                <a:cs typeface="+mn-lt"/>
              </a:rPr>
              <a:t>Daha verimli hesaplama gerektiren hafif modeller</a:t>
            </a:r>
            <a:endParaRPr lang="tr-TR" dirty="0"/>
          </a:p>
          <a:p>
            <a:pPr lvl="1">
              <a:buClr>
                <a:srgbClr val="262626"/>
              </a:buClr>
            </a:pPr>
            <a:r>
              <a:rPr lang="tr-TR" dirty="0">
                <a:ea typeface="+mn-lt"/>
                <a:cs typeface="+mn-lt"/>
              </a:rPr>
              <a:t>Elektronik sağlık kayıtlarıyla gerçek zamanlı entegrasyon</a:t>
            </a:r>
            <a:endParaRPr lang="tr-TR" dirty="0"/>
          </a:p>
          <a:p>
            <a:pPr lvl="1">
              <a:buClr>
                <a:srgbClr val="262626"/>
              </a:buClr>
            </a:pPr>
            <a:r>
              <a:rPr lang="tr-TR" dirty="0">
                <a:ea typeface="+mn-lt"/>
                <a:cs typeface="+mn-lt"/>
              </a:rPr>
              <a:t>Hasta gizliliğini koruyan ve etik standartlara uyan sistemler</a:t>
            </a:r>
            <a:endParaRPr lang="tr-TR" dirty="0"/>
          </a:p>
          <a:p>
            <a:pPr marL="0" indent="0">
              <a:buClr>
                <a:srgbClr val="262626"/>
              </a:buClr>
              <a:buNone/>
            </a:pPr>
            <a:r>
              <a:rPr lang="tr-TR" dirty="0">
                <a:ea typeface="+mn-lt"/>
                <a:cs typeface="+mn-lt"/>
              </a:rPr>
              <a:t>Sunumun Özeti: "LLM tabanlı tıbbi soru cevaplama sistemleri, doğru ve kapsamlı bir şekilde geliştirildiğinde, sağlık hizmetlerinin kalitesini ve erişilebilirliğini önemli ölçüde artırma potansiyeline sahiptir."</a:t>
            </a:r>
            <a:endParaRPr lang="tr-TR" dirty="0"/>
          </a:p>
          <a:p>
            <a:pPr>
              <a:buClr>
                <a:srgbClr val="262626"/>
              </a:buClr>
            </a:pPr>
            <a:endParaRPr lang="tr-TR" dirty="0"/>
          </a:p>
        </p:txBody>
      </p:sp>
    </p:spTree>
    <p:extLst>
      <p:ext uri="{BB962C8B-B14F-4D97-AF65-F5344CB8AC3E}">
        <p14:creationId xmlns:p14="http://schemas.microsoft.com/office/powerpoint/2010/main" val="906948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B06E847-E7F9-B706-2360-DE8F4321FD95}"/>
              </a:ext>
            </a:extLst>
          </p:cNvPr>
          <p:cNvSpPr>
            <a:spLocks noGrp="1"/>
          </p:cNvSpPr>
          <p:nvPr>
            <p:ph type="title"/>
          </p:nvPr>
        </p:nvSpPr>
        <p:spPr>
          <a:xfrm>
            <a:off x="6579450" y="727627"/>
            <a:ext cx="4957553" cy="1645920"/>
          </a:xfrm>
        </p:spPr>
        <p:txBody>
          <a:bodyPr>
            <a:normAutofit/>
          </a:bodyPr>
          <a:lstStyle/>
          <a:p>
            <a:r>
              <a:rPr lang="tr-TR" b="1">
                <a:ea typeface="+mj-lt"/>
                <a:cs typeface="+mj-lt"/>
              </a:rPr>
              <a:t>Giriş</a:t>
            </a:r>
            <a:endParaRPr lang="tr-TR">
              <a:ea typeface="+mj-lt"/>
              <a:cs typeface="+mj-lt"/>
            </a:endParaRPr>
          </a:p>
        </p:txBody>
      </p:sp>
      <p:sp>
        <p:nvSpPr>
          <p:cNvPr id="6" name="Rectangle 8">
            <a:extLst>
              <a:ext uri="{FF2B5EF4-FFF2-40B4-BE49-F238E27FC236}">
                <a16:creationId xmlns:a16="http://schemas.microsoft.com/office/drawing/2014/main" id="{CD000060-D06D-4A48-BD8E-978966CCA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654" y="727628"/>
            <a:ext cx="5367164" cy="5415552"/>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a:lstStyle/>
          <a:p>
            <a:endParaRPr lang="tr-TR"/>
          </a:p>
        </p:txBody>
      </p:sp>
      <p:sp>
        <p:nvSpPr>
          <p:cNvPr id="11" name="Rectangle 10">
            <a:extLst>
              <a:ext uri="{FF2B5EF4-FFF2-40B4-BE49-F238E27FC236}">
                <a16:creationId xmlns:a16="http://schemas.microsoft.com/office/drawing/2014/main" id="{DE4E5113-B3D0-40F8-9F39-B2C2BF92A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3978" y="886862"/>
            <a:ext cx="5054517" cy="5097085"/>
          </a:xfrm>
          <a:prstGeom prst="rect">
            <a:avLst/>
          </a:prstGeom>
          <a:noFill/>
          <a:ln w="6350" cap="sq" cmpd="sng" algn="ctr">
            <a:solidFill>
              <a:schemeClr val="tx1">
                <a:lumMod val="75000"/>
                <a:lumOff val="25000"/>
              </a:schemeClr>
            </a:solidFill>
            <a:prstDash val="solid"/>
            <a:miter lim="800000"/>
          </a:ln>
          <a:effectLst/>
        </p:spPr>
        <p:txBody>
          <a:bodyPr/>
          <a:lstStyle/>
          <a:p>
            <a:endParaRPr lang="tr-TR"/>
          </a:p>
        </p:txBody>
      </p:sp>
      <p:pic>
        <p:nvPicPr>
          <p:cNvPr id="4" name="Resim 3" descr="Llama3.1 70b Model | Open WebUI Community">
            <a:extLst>
              <a:ext uri="{FF2B5EF4-FFF2-40B4-BE49-F238E27FC236}">
                <a16:creationId xmlns:a16="http://schemas.microsoft.com/office/drawing/2014/main" id="{F7F18949-5E2C-D8C0-91AA-E43AABF0E021}"/>
              </a:ext>
            </a:extLst>
          </p:cNvPr>
          <p:cNvPicPr>
            <a:picLocks noChangeAspect="1"/>
          </p:cNvPicPr>
          <p:nvPr/>
        </p:nvPicPr>
        <p:blipFill>
          <a:blip r:embed="rId2"/>
          <a:stretch>
            <a:fillRect/>
          </a:stretch>
        </p:blipFill>
        <p:spPr>
          <a:xfrm>
            <a:off x="1204017" y="1228185"/>
            <a:ext cx="4414438" cy="4414438"/>
          </a:xfrm>
          <a:prstGeom prst="rect">
            <a:avLst/>
          </a:prstGeom>
        </p:spPr>
      </p:pic>
      <p:sp>
        <p:nvSpPr>
          <p:cNvPr id="3" name="İçerik Yer Tutucusu 2">
            <a:extLst>
              <a:ext uri="{FF2B5EF4-FFF2-40B4-BE49-F238E27FC236}">
                <a16:creationId xmlns:a16="http://schemas.microsoft.com/office/drawing/2014/main" id="{185A8EC7-F2D9-6CAE-8C3A-278AB3D1A9AD}"/>
              </a:ext>
            </a:extLst>
          </p:cNvPr>
          <p:cNvSpPr>
            <a:spLocks noGrp="1"/>
          </p:cNvSpPr>
          <p:nvPr>
            <p:ph idx="1"/>
          </p:nvPr>
        </p:nvSpPr>
        <p:spPr>
          <a:xfrm>
            <a:off x="6579450" y="2538919"/>
            <a:ext cx="4957554" cy="3496120"/>
          </a:xfrm>
        </p:spPr>
        <p:txBody>
          <a:bodyPr vert="horz" lIns="91440" tIns="45720" rIns="91440" bIns="45720" rtlCol="0">
            <a:normAutofit/>
          </a:bodyPr>
          <a:lstStyle/>
          <a:p>
            <a:pPr marL="0" indent="0">
              <a:buNone/>
            </a:pPr>
            <a:r>
              <a:rPr lang="tr-TR">
                <a:ea typeface="+mn-lt"/>
                <a:cs typeface="+mn-lt"/>
              </a:rPr>
              <a:t>Son zamanlarda, sağlık sektöründe büyük dil modelleri (</a:t>
            </a:r>
            <a:r>
              <a:rPr lang="tr-TR" err="1">
                <a:ea typeface="+mn-lt"/>
                <a:cs typeface="+mn-lt"/>
              </a:rPr>
              <a:t>LLM'ler</a:t>
            </a:r>
            <a:r>
              <a:rPr lang="tr-TR">
                <a:ea typeface="+mn-lt"/>
                <a:cs typeface="+mn-lt"/>
              </a:rPr>
              <a:t>) giderek daha fazla önem kazanmış olup, özellikle tıbbi soru cevaplama sistemlerinde (</a:t>
            </a:r>
            <a:r>
              <a:rPr lang="tr-TR" err="1">
                <a:ea typeface="+mn-lt"/>
                <a:cs typeface="+mn-lt"/>
              </a:rPr>
              <a:t>MedQA</a:t>
            </a:r>
            <a:r>
              <a:rPr lang="tr-TR">
                <a:ea typeface="+mn-lt"/>
                <a:cs typeface="+mn-lt"/>
              </a:rPr>
              <a:t>) yenilikçi çözümler sunmaktadır. LLM-</a:t>
            </a:r>
            <a:r>
              <a:rPr lang="tr-TR" err="1">
                <a:ea typeface="+mn-lt"/>
                <a:cs typeface="+mn-lt"/>
              </a:rPr>
              <a:t>MedQA</a:t>
            </a:r>
            <a:r>
              <a:rPr lang="tr-TR">
                <a:ea typeface="+mn-lt"/>
                <a:cs typeface="+mn-lt"/>
              </a:rPr>
              <a:t> makalesinde belirtildiği gibi, bu modeller tıp alanındaki karmaşık terminolojiyi anlama ve detaylı akıl yürütme gerektiren zorluklara rağmen, hasta bakımında yüksek kaliteli sonuçlar sağlama açısından çok önemlidir. </a:t>
            </a:r>
            <a:endParaRPr lang="tr-TR"/>
          </a:p>
        </p:txBody>
      </p:sp>
    </p:spTree>
    <p:extLst>
      <p:ext uri="{BB962C8B-B14F-4D97-AF65-F5344CB8AC3E}">
        <p14:creationId xmlns:p14="http://schemas.microsoft.com/office/powerpoint/2010/main" val="2068141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CD000060-D06D-4A48-BD8E-978966CCA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654" y="727628"/>
            <a:ext cx="5367164" cy="5415552"/>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txBody>
          <a:bodyPr/>
          <a:lstStyle/>
          <a:p>
            <a:endParaRPr lang="tr-TR"/>
          </a:p>
        </p:txBody>
      </p:sp>
      <p:sp>
        <p:nvSpPr>
          <p:cNvPr id="10" name="Rectangle 9">
            <a:extLst>
              <a:ext uri="{FF2B5EF4-FFF2-40B4-BE49-F238E27FC236}">
                <a16:creationId xmlns:a16="http://schemas.microsoft.com/office/drawing/2014/main" id="{DE4E5113-B3D0-40F8-9F39-B2C2BF92A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3978" y="886862"/>
            <a:ext cx="5054517" cy="5097085"/>
          </a:xfrm>
          <a:prstGeom prst="rect">
            <a:avLst/>
          </a:prstGeom>
          <a:noFill/>
          <a:ln w="6350" cap="sq" cmpd="sng" algn="ctr">
            <a:solidFill>
              <a:schemeClr val="tx1">
                <a:lumMod val="75000"/>
                <a:lumOff val="25000"/>
              </a:schemeClr>
            </a:solidFill>
            <a:prstDash val="solid"/>
            <a:miter lim="800000"/>
          </a:ln>
          <a:effectLst/>
        </p:spPr>
        <p:txBody>
          <a:bodyPr/>
          <a:lstStyle/>
          <a:p>
            <a:endParaRPr lang="tr-TR"/>
          </a:p>
        </p:txBody>
      </p:sp>
      <p:pic>
        <p:nvPicPr>
          <p:cNvPr id="2" name="Resim 1" descr="Llama3.1 70b Model | Open WebUI Community">
            <a:extLst>
              <a:ext uri="{FF2B5EF4-FFF2-40B4-BE49-F238E27FC236}">
                <a16:creationId xmlns:a16="http://schemas.microsoft.com/office/drawing/2014/main" id="{4F6893FB-5D13-BFB2-44EA-2AB9FA5DDB60}"/>
              </a:ext>
            </a:extLst>
          </p:cNvPr>
          <p:cNvPicPr>
            <a:picLocks noChangeAspect="1"/>
          </p:cNvPicPr>
          <p:nvPr/>
        </p:nvPicPr>
        <p:blipFill>
          <a:blip r:embed="rId2"/>
          <a:stretch>
            <a:fillRect/>
          </a:stretch>
        </p:blipFill>
        <p:spPr>
          <a:xfrm>
            <a:off x="1204017" y="1228185"/>
            <a:ext cx="4414438" cy="4414438"/>
          </a:xfrm>
          <a:prstGeom prst="rect">
            <a:avLst/>
          </a:prstGeom>
        </p:spPr>
      </p:pic>
      <p:sp>
        <p:nvSpPr>
          <p:cNvPr id="3" name="İçerik Yer Tutucusu 2">
            <a:extLst>
              <a:ext uri="{FF2B5EF4-FFF2-40B4-BE49-F238E27FC236}">
                <a16:creationId xmlns:a16="http://schemas.microsoft.com/office/drawing/2014/main" id="{27CF5B05-9CD1-1B40-440B-2940238AD8BF}"/>
              </a:ext>
            </a:extLst>
          </p:cNvPr>
          <p:cNvSpPr>
            <a:spLocks noGrp="1"/>
          </p:cNvSpPr>
          <p:nvPr>
            <p:ph idx="1"/>
          </p:nvPr>
        </p:nvSpPr>
        <p:spPr>
          <a:xfrm>
            <a:off x="6579450" y="2538919"/>
            <a:ext cx="4957554" cy="3496120"/>
          </a:xfrm>
        </p:spPr>
        <p:txBody>
          <a:bodyPr vert="horz" lIns="91440" tIns="45720" rIns="91440" bIns="45720" rtlCol="0">
            <a:normAutofit/>
          </a:bodyPr>
          <a:lstStyle/>
          <a:p>
            <a:pPr marL="0" indent="0">
              <a:buNone/>
            </a:pPr>
            <a:r>
              <a:rPr lang="tr-TR">
                <a:ea typeface="+mn-lt"/>
                <a:cs typeface="+mn-lt"/>
              </a:rPr>
              <a:t>Özellikle çoklu-ajan mimarisi ve vaka üretimi bileşenleri kullanan modern yaklaşımlar, mevcut sistemlere kıyasla doğruluk ve F1 skorunda %7'lik bir iyileşme göstermektedir. LLaMA3.1:70B gibi büyük modeller, </a:t>
            </a:r>
            <a:r>
              <a:rPr lang="tr-TR" err="1">
                <a:ea typeface="+mn-lt"/>
                <a:cs typeface="+mn-lt"/>
              </a:rPr>
              <a:t>zero-shot</a:t>
            </a:r>
            <a:r>
              <a:rPr lang="tr-TR">
                <a:ea typeface="+mn-lt"/>
                <a:cs typeface="+mn-lt"/>
              </a:rPr>
              <a:t> öğrenme yetenekleri sayesinde, ek eğitim verileri olmadan karmaşık tıbbi sorulara cevap verebilmekte ve klinik karar verme süreçlerinden hasta iletişimine kadar pek çok alanda sağlık hizmetlerinin etkinliğini artırmaktadır.</a:t>
            </a:r>
            <a:endParaRPr lang="tr-TR"/>
          </a:p>
        </p:txBody>
      </p:sp>
    </p:spTree>
    <p:extLst>
      <p:ext uri="{BB962C8B-B14F-4D97-AF65-F5344CB8AC3E}">
        <p14:creationId xmlns:p14="http://schemas.microsoft.com/office/powerpoint/2010/main" val="3396992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CC52419-EC2F-C13B-F399-CC68171D9181}"/>
              </a:ext>
            </a:extLst>
          </p:cNvPr>
          <p:cNvSpPr>
            <a:spLocks noGrp="1"/>
          </p:cNvSpPr>
          <p:nvPr>
            <p:ph type="title"/>
          </p:nvPr>
        </p:nvSpPr>
        <p:spPr/>
        <p:txBody>
          <a:bodyPr>
            <a:normAutofit/>
          </a:bodyPr>
          <a:lstStyle/>
          <a:p>
            <a:r>
              <a:rPr lang="tr-TR">
                <a:solidFill>
                  <a:srgbClr val="262626"/>
                </a:solidFill>
              </a:rPr>
              <a:t>LLM'ler ve Tıbbi Soru Cevaplama</a:t>
            </a:r>
            <a:endParaRPr lang="tr-TR"/>
          </a:p>
          <a:p>
            <a:endParaRPr lang="tr-TR"/>
          </a:p>
        </p:txBody>
      </p:sp>
      <p:sp>
        <p:nvSpPr>
          <p:cNvPr id="3" name="İçerik Yer Tutucusu 2">
            <a:extLst>
              <a:ext uri="{FF2B5EF4-FFF2-40B4-BE49-F238E27FC236}">
                <a16:creationId xmlns:a16="http://schemas.microsoft.com/office/drawing/2014/main" id="{3081A5FE-FA45-8228-20E8-0DFA76012B3D}"/>
              </a:ext>
            </a:extLst>
          </p:cNvPr>
          <p:cNvSpPr>
            <a:spLocks noGrp="1"/>
          </p:cNvSpPr>
          <p:nvPr>
            <p:ph idx="1"/>
          </p:nvPr>
        </p:nvSpPr>
        <p:spPr/>
        <p:txBody>
          <a:bodyPr vert="horz" lIns="91440" tIns="45720" rIns="91440" bIns="45720" rtlCol="0" anchor="t">
            <a:normAutofit lnSpcReduction="10000"/>
          </a:bodyPr>
          <a:lstStyle/>
          <a:p>
            <a:pPr marL="0" indent="0">
              <a:buNone/>
            </a:pPr>
            <a:r>
              <a:rPr lang="tr-TR" dirty="0">
                <a:solidFill>
                  <a:srgbClr val="000000"/>
                </a:solidFill>
                <a:ea typeface="+mn-lt"/>
                <a:cs typeface="+mn-lt"/>
              </a:rPr>
              <a:t>Büyük Dil Modelleri (</a:t>
            </a:r>
            <a:r>
              <a:rPr lang="tr-TR" err="1">
                <a:solidFill>
                  <a:srgbClr val="000000"/>
                </a:solidFill>
                <a:ea typeface="+mn-lt"/>
                <a:cs typeface="+mn-lt"/>
              </a:rPr>
              <a:t>LLM'ler</a:t>
            </a:r>
            <a:r>
              <a:rPr lang="tr-TR" dirty="0">
                <a:solidFill>
                  <a:srgbClr val="000000"/>
                </a:solidFill>
                <a:ea typeface="+mn-lt"/>
                <a:cs typeface="+mn-lt"/>
              </a:rPr>
              <a:t>), tıbbi alanda önemli bir dönüşüm oluşturmaktadır</a:t>
            </a:r>
            <a:endParaRPr lang="tr-TR" dirty="0">
              <a:solidFill>
                <a:srgbClr val="000000"/>
              </a:solidFill>
            </a:endParaRPr>
          </a:p>
          <a:p>
            <a:pPr marL="0" indent="0">
              <a:buClr>
                <a:srgbClr val="262626"/>
              </a:buClr>
              <a:buNone/>
            </a:pPr>
            <a:r>
              <a:rPr lang="tr-TR" dirty="0">
                <a:solidFill>
                  <a:srgbClr val="000000"/>
                </a:solidFill>
                <a:ea typeface="+mn-lt"/>
                <a:cs typeface="+mn-lt"/>
              </a:rPr>
              <a:t>Tıbbi Soru Cevaplama (</a:t>
            </a:r>
            <a:r>
              <a:rPr lang="tr-TR" dirty="0" err="1">
                <a:solidFill>
                  <a:srgbClr val="000000"/>
                </a:solidFill>
                <a:ea typeface="+mn-lt"/>
                <a:cs typeface="+mn-lt"/>
              </a:rPr>
              <a:t>MedQA</a:t>
            </a:r>
            <a:r>
              <a:rPr lang="tr-TR" dirty="0">
                <a:solidFill>
                  <a:srgbClr val="000000"/>
                </a:solidFill>
                <a:ea typeface="+mn-lt"/>
                <a:cs typeface="+mn-lt"/>
              </a:rPr>
              <a:t>): Sağlık profesyonellerine ve hastalara doğru tıbbi bilgi sağlama sistemleri</a:t>
            </a:r>
            <a:endParaRPr lang="tr-TR" dirty="0"/>
          </a:p>
          <a:p>
            <a:pPr marL="0" indent="0">
              <a:buClr>
                <a:srgbClr val="262626"/>
              </a:buClr>
              <a:buNone/>
            </a:pPr>
            <a:r>
              <a:rPr lang="tr-TR" dirty="0">
                <a:solidFill>
                  <a:srgbClr val="000000"/>
                </a:solidFill>
                <a:ea typeface="+mn-lt"/>
                <a:cs typeface="+mn-lt"/>
              </a:rPr>
              <a:t>Temel zorluklar:</a:t>
            </a:r>
            <a:endParaRPr lang="tr-TR" dirty="0">
              <a:solidFill>
                <a:srgbClr val="000000"/>
              </a:solidFill>
            </a:endParaRPr>
          </a:p>
          <a:p>
            <a:pPr marL="640080" lvl="1">
              <a:buClr>
                <a:srgbClr val="262626"/>
              </a:buClr>
            </a:pPr>
            <a:r>
              <a:rPr lang="tr-TR" dirty="0">
                <a:solidFill>
                  <a:srgbClr val="000000"/>
                </a:solidFill>
                <a:ea typeface="+mn-lt"/>
                <a:cs typeface="+mn-lt"/>
              </a:rPr>
              <a:t>Tıbbi terminolojinin karmaşıklığı</a:t>
            </a:r>
            <a:endParaRPr lang="tr-TR" dirty="0"/>
          </a:p>
          <a:p>
            <a:pPr marL="640080" lvl="1">
              <a:buClr>
                <a:srgbClr val="262626"/>
              </a:buClr>
            </a:pPr>
            <a:r>
              <a:rPr lang="tr-TR" dirty="0">
                <a:solidFill>
                  <a:srgbClr val="000000"/>
                </a:solidFill>
                <a:ea typeface="+mn-lt"/>
                <a:cs typeface="+mn-lt"/>
              </a:rPr>
              <a:t>Klinik akıl yürütme gereksinimleri</a:t>
            </a:r>
            <a:endParaRPr lang="tr-TR" dirty="0"/>
          </a:p>
          <a:p>
            <a:pPr marL="640080" lvl="1">
              <a:buClr>
                <a:srgbClr val="262626"/>
              </a:buClr>
            </a:pPr>
            <a:r>
              <a:rPr lang="tr-TR" dirty="0">
                <a:solidFill>
                  <a:srgbClr val="000000"/>
                </a:solidFill>
                <a:ea typeface="+mn-lt"/>
                <a:cs typeface="+mn-lt"/>
              </a:rPr>
              <a:t>Nesnel doğruluk ölçütü ihtiyacı</a:t>
            </a:r>
            <a:endParaRPr lang="tr-TR" dirty="0"/>
          </a:p>
          <a:p>
            <a:pPr marL="0" indent="0">
              <a:buClr>
                <a:srgbClr val="262626"/>
              </a:buClr>
              <a:buNone/>
            </a:pPr>
            <a:r>
              <a:rPr lang="tr-TR" dirty="0">
                <a:solidFill>
                  <a:srgbClr val="000000"/>
                </a:solidFill>
                <a:ea typeface="+mn-lt"/>
                <a:cs typeface="+mn-lt"/>
              </a:rPr>
              <a:t>LLM-</a:t>
            </a:r>
            <a:r>
              <a:rPr lang="tr-TR" dirty="0" err="1">
                <a:solidFill>
                  <a:srgbClr val="000000"/>
                </a:solidFill>
                <a:ea typeface="+mn-lt"/>
                <a:cs typeface="+mn-lt"/>
              </a:rPr>
              <a:t>MedQA</a:t>
            </a:r>
            <a:r>
              <a:rPr lang="tr-TR" dirty="0">
                <a:solidFill>
                  <a:srgbClr val="000000"/>
                </a:solidFill>
                <a:ea typeface="+mn-lt"/>
                <a:cs typeface="+mn-lt"/>
              </a:rPr>
              <a:t> yaklaşımı:</a:t>
            </a:r>
            <a:endParaRPr lang="tr-TR" dirty="0"/>
          </a:p>
          <a:p>
            <a:pPr marL="640080" lvl="1">
              <a:buClr>
                <a:srgbClr val="262626"/>
              </a:buClr>
            </a:pPr>
            <a:r>
              <a:rPr lang="tr-TR" dirty="0">
                <a:solidFill>
                  <a:srgbClr val="000000"/>
                </a:solidFill>
                <a:ea typeface="+mn-lt"/>
                <a:cs typeface="+mn-lt"/>
              </a:rPr>
              <a:t>LLaMA3.1:70B modelini kullanma</a:t>
            </a:r>
            <a:endParaRPr lang="tr-TR" dirty="0"/>
          </a:p>
          <a:p>
            <a:pPr marL="640080" lvl="1">
              <a:buClr>
                <a:srgbClr val="262626"/>
              </a:buClr>
            </a:pPr>
            <a:r>
              <a:rPr lang="tr-TR" dirty="0">
                <a:solidFill>
                  <a:srgbClr val="000000"/>
                </a:solidFill>
                <a:ea typeface="+mn-lt"/>
                <a:cs typeface="+mn-lt"/>
              </a:rPr>
              <a:t>Çoklu-ajan mimarisi ile farklı tıbbi uzmanlık alanlarını entegre etme</a:t>
            </a:r>
            <a:endParaRPr lang="tr-TR" dirty="0"/>
          </a:p>
          <a:p>
            <a:pPr marL="640080" lvl="1">
              <a:buClr>
                <a:srgbClr val="262626"/>
              </a:buClr>
            </a:pPr>
            <a:r>
              <a:rPr lang="tr-TR" dirty="0">
                <a:solidFill>
                  <a:srgbClr val="000000"/>
                </a:solidFill>
                <a:ea typeface="+mn-lt"/>
                <a:cs typeface="+mn-lt"/>
              </a:rPr>
              <a:t>Vaka üretimi bileşeni ile daha açıklanabilir sonuçlar elde etme</a:t>
            </a:r>
            <a:endParaRPr lang="tr-TR" dirty="0"/>
          </a:p>
          <a:p>
            <a:pPr marL="0" indent="0">
              <a:buClr>
                <a:srgbClr val="262626"/>
              </a:buClr>
              <a:buNone/>
            </a:pPr>
            <a:r>
              <a:rPr lang="tr-TR" dirty="0">
                <a:solidFill>
                  <a:srgbClr val="000000"/>
                </a:solidFill>
                <a:ea typeface="+mn-lt"/>
                <a:cs typeface="+mn-lt"/>
              </a:rPr>
              <a:t>Zero-</a:t>
            </a:r>
            <a:r>
              <a:rPr lang="tr-TR" dirty="0" err="1">
                <a:solidFill>
                  <a:srgbClr val="000000"/>
                </a:solidFill>
                <a:ea typeface="+mn-lt"/>
                <a:cs typeface="+mn-lt"/>
              </a:rPr>
              <a:t>shot</a:t>
            </a:r>
            <a:r>
              <a:rPr lang="tr-TR" dirty="0">
                <a:solidFill>
                  <a:srgbClr val="000000"/>
                </a:solidFill>
                <a:ea typeface="+mn-lt"/>
                <a:cs typeface="+mn-lt"/>
              </a:rPr>
              <a:t> öğrenme: Ek eğitim verileri olmadan tıbbi sorulara yanıt verebilme</a:t>
            </a:r>
            <a:endParaRPr lang="tr-TR" dirty="0"/>
          </a:p>
          <a:p>
            <a:pPr>
              <a:buClr>
                <a:srgbClr val="262626"/>
              </a:buClr>
            </a:pPr>
            <a:endParaRPr lang="tr-TR" dirty="0"/>
          </a:p>
        </p:txBody>
      </p:sp>
    </p:spTree>
    <p:extLst>
      <p:ext uri="{BB962C8B-B14F-4D97-AF65-F5344CB8AC3E}">
        <p14:creationId xmlns:p14="http://schemas.microsoft.com/office/powerpoint/2010/main" val="1947959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E8575C8-FFE0-0018-56B0-376869EBDECF}"/>
              </a:ext>
            </a:extLst>
          </p:cNvPr>
          <p:cNvSpPr>
            <a:spLocks noGrp="1"/>
          </p:cNvSpPr>
          <p:nvPr>
            <p:ph type="title"/>
          </p:nvPr>
        </p:nvSpPr>
        <p:spPr/>
        <p:txBody>
          <a:bodyPr/>
          <a:lstStyle/>
          <a:p>
            <a:r>
              <a:rPr lang="tr-TR">
                <a:solidFill>
                  <a:srgbClr val="262626"/>
                </a:solidFill>
              </a:rPr>
              <a:t>Çoklu Ajan Mimarisi</a:t>
            </a:r>
            <a:endParaRPr lang="tr-TR"/>
          </a:p>
        </p:txBody>
      </p:sp>
      <p:sp>
        <p:nvSpPr>
          <p:cNvPr id="3" name="İçerik Yer Tutucusu 2">
            <a:extLst>
              <a:ext uri="{FF2B5EF4-FFF2-40B4-BE49-F238E27FC236}">
                <a16:creationId xmlns:a16="http://schemas.microsoft.com/office/drawing/2014/main" id="{4954667E-DF93-8A26-716B-0A13DE3761D0}"/>
              </a:ext>
            </a:extLst>
          </p:cNvPr>
          <p:cNvSpPr>
            <a:spLocks noGrp="1"/>
          </p:cNvSpPr>
          <p:nvPr>
            <p:ph idx="1"/>
          </p:nvPr>
        </p:nvSpPr>
        <p:spPr/>
        <p:txBody>
          <a:bodyPr vert="horz" lIns="91440" tIns="45720" rIns="91440" bIns="45720" rtlCol="0" anchor="t">
            <a:normAutofit fontScale="77500" lnSpcReduction="20000"/>
          </a:bodyPr>
          <a:lstStyle/>
          <a:p>
            <a:pPr marL="0" indent="0">
              <a:buNone/>
            </a:pPr>
            <a:r>
              <a:rPr lang="tr-TR">
                <a:ea typeface="+mn-lt"/>
                <a:cs typeface="+mn-lt"/>
              </a:rPr>
              <a:t>LLM-</a:t>
            </a:r>
            <a:r>
              <a:rPr lang="tr-TR" err="1">
                <a:ea typeface="+mn-lt"/>
                <a:cs typeface="+mn-lt"/>
              </a:rPr>
              <a:t>MedQA</a:t>
            </a:r>
            <a:r>
              <a:rPr lang="tr-TR">
                <a:ea typeface="+mn-lt"/>
                <a:cs typeface="+mn-lt"/>
              </a:rPr>
              <a:t> yaklaşımında çoklu ajan mimarisi, farklı tıbbi uzmanlık alanlarından "ajanların" (uzmanların) bir araya gelerek karmaşık tıbbi soruları yanıtlamak için işbirliği yaptığı bir sistemdir. Bu mimari, aşağıdaki temel bileşenlerden oluşur:</a:t>
            </a:r>
            <a:endParaRPr lang="tr-TR"/>
          </a:p>
          <a:p>
            <a:pPr marL="0" indent="0">
              <a:buNone/>
            </a:pPr>
            <a:r>
              <a:rPr lang="tr-TR" b="1">
                <a:ea typeface="+mn-lt"/>
                <a:cs typeface="+mn-lt"/>
              </a:rPr>
              <a:t>Farklı Türde Uzmanlar</a:t>
            </a:r>
            <a:r>
              <a:rPr lang="tr-TR">
                <a:ea typeface="+mn-lt"/>
                <a:cs typeface="+mn-lt"/>
              </a:rPr>
              <a:t>:</a:t>
            </a:r>
            <a:endParaRPr lang="tr-TR"/>
          </a:p>
          <a:p>
            <a:pPr lvl="1">
              <a:buClr>
                <a:srgbClr val="262626"/>
              </a:buClr>
            </a:pPr>
            <a:r>
              <a:rPr lang="tr-TR" b="1">
                <a:ea typeface="+mn-lt"/>
                <a:cs typeface="+mn-lt"/>
              </a:rPr>
              <a:t>Soru Uzmanları (</a:t>
            </a:r>
            <a:r>
              <a:rPr lang="tr-TR" b="1" err="1">
                <a:ea typeface="+mn-lt"/>
                <a:cs typeface="+mn-lt"/>
              </a:rPr>
              <a:t>Question</a:t>
            </a:r>
            <a:r>
              <a:rPr lang="tr-TR" b="1">
                <a:ea typeface="+mn-lt"/>
                <a:cs typeface="+mn-lt"/>
              </a:rPr>
              <a:t> </a:t>
            </a:r>
            <a:r>
              <a:rPr lang="tr-TR" b="1" err="1">
                <a:ea typeface="+mn-lt"/>
                <a:cs typeface="+mn-lt"/>
              </a:rPr>
              <a:t>Experts</a:t>
            </a:r>
            <a:r>
              <a:rPr lang="tr-TR" b="1">
                <a:ea typeface="+mn-lt"/>
                <a:cs typeface="+mn-lt"/>
              </a:rPr>
              <a:t>)</a:t>
            </a:r>
            <a:r>
              <a:rPr lang="tr-TR">
                <a:ea typeface="+mn-lt"/>
                <a:cs typeface="+mn-lt"/>
              </a:rPr>
              <a:t>: </a:t>
            </a:r>
            <a:r>
              <a:rPr lang="tr-TR" err="1">
                <a:ea typeface="+mn-lt"/>
                <a:cs typeface="+mn-lt"/>
              </a:rPr>
              <a:t>Pulmonoloji</a:t>
            </a:r>
            <a:r>
              <a:rPr lang="tr-TR">
                <a:ea typeface="+mn-lt"/>
                <a:cs typeface="+mn-lt"/>
              </a:rPr>
              <a:t>, Endokrinoloji, Acil Tıp gibi belirli tıbbi alanlarda uzmanlaşmış, tıbbi problemi analiz eden ajanlardır.</a:t>
            </a:r>
            <a:endParaRPr lang="tr-TR"/>
          </a:p>
          <a:p>
            <a:pPr lvl="1">
              <a:buClr>
                <a:srgbClr val="262626"/>
              </a:buClr>
            </a:pPr>
            <a:r>
              <a:rPr lang="tr-TR" b="1" dirty="0">
                <a:ea typeface="+mn-lt"/>
                <a:cs typeface="+mn-lt"/>
              </a:rPr>
              <a:t>Seçenek Uzmanları (Option </a:t>
            </a:r>
            <a:r>
              <a:rPr lang="tr-TR" b="1" dirty="0" err="1">
                <a:ea typeface="+mn-lt"/>
                <a:cs typeface="+mn-lt"/>
              </a:rPr>
              <a:t>Experts</a:t>
            </a:r>
            <a:r>
              <a:rPr lang="tr-TR" b="1" dirty="0">
                <a:ea typeface="+mn-lt"/>
                <a:cs typeface="+mn-lt"/>
              </a:rPr>
              <a:t>)</a:t>
            </a:r>
            <a:r>
              <a:rPr lang="tr-TR" dirty="0">
                <a:ea typeface="+mn-lt"/>
                <a:cs typeface="+mn-lt"/>
              </a:rPr>
              <a:t>: Her bir cevap seçeneğinin geçerliliğini ve ilgisini değerlendiren uzmanlardır.</a:t>
            </a:r>
            <a:endParaRPr lang="tr-TR" dirty="0"/>
          </a:p>
          <a:p>
            <a:pPr marL="0" indent="0">
              <a:buNone/>
            </a:pPr>
            <a:r>
              <a:rPr lang="tr-TR" b="1">
                <a:ea typeface="+mn-lt"/>
                <a:cs typeface="+mn-lt"/>
              </a:rPr>
              <a:t>İşbirlikçi Karar Süreci</a:t>
            </a:r>
            <a:r>
              <a:rPr lang="tr-TR">
                <a:ea typeface="+mn-lt"/>
                <a:cs typeface="+mn-lt"/>
              </a:rPr>
              <a:t>:</a:t>
            </a:r>
            <a:endParaRPr lang="tr-TR"/>
          </a:p>
          <a:p>
            <a:pPr lvl="1">
              <a:buClr>
                <a:srgbClr val="262626"/>
              </a:buClr>
            </a:pPr>
            <a:r>
              <a:rPr lang="tr-TR" dirty="0">
                <a:ea typeface="+mn-lt"/>
                <a:cs typeface="+mn-lt"/>
              </a:rPr>
              <a:t>Farklı uzmanlar sorunu kendi açılarından analiz eder</a:t>
            </a:r>
            <a:endParaRPr lang="tr-TR" dirty="0"/>
          </a:p>
          <a:p>
            <a:pPr lvl="1">
              <a:buClr>
                <a:srgbClr val="262626"/>
              </a:buClr>
            </a:pPr>
            <a:r>
              <a:rPr lang="tr-TR" dirty="0">
                <a:ea typeface="+mn-lt"/>
                <a:cs typeface="+mn-lt"/>
              </a:rPr>
              <a:t>Her uzman kendi alanına göre görüş bildirir</a:t>
            </a:r>
            <a:endParaRPr lang="tr-TR" dirty="0"/>
          </a:p>
          <a:p>
            <a:pPr lvl="1">
              <a:buClr>
                <a:srgbClr val="262626"/>
              </a:buClr>
            </a:pPr>
            <a:r>
              <a:rPr lang="tr-TR" dirty="0">
                <a:ea typeface="+mn-lt"/>
                <a:cs typeface="+mn-lt"/>
              </a:rPr>
              <a:t>Bir oylama mekanizması ile fikir birliği sağlanır</a:t>
            </a:r>
            <a:endParaRPr lang="tr-TR" dirty="0"/>
          </a:p>
          <a:p>
            <a:pPr marL="0" indent="0">
              <a:buNone/>
            </a:pPr>
            <a:r>
              <a:rPr lang="tr-TR" b="1">
                <a:ea typeface="+mn-lt"/>
                <a:cs typeface="+mn-lt"/>
              </a:rPr>
              <a:t>Öneri Analizi (</a:t>
            </a:r>
            <a:r>
              <a:rPr lang="tr-TR" b="1" err="1">
                <a:ea typeface="+mn-lt"/>
                <a:cs typeface="+mn-lt"/>
              </a:rPr>
              <a:t>Proposition</a:t>
            </a:r>
            <a:r>
              <a:rPr lang="tr-TR" b="1">
                <a:ea typeface="+mn-lt"/>
                <a:cs typeface="+mn-lt"/>
              </a:rPr>
              <a:t> Analysis)</a:t>
            </a:r>
            <a:r>
              <a:rPr lang="tr-TR">
                <a:ea typeface="+mn-lt"/>
                <a:cs typeface="+mn-lt"/>
              </a:rPr>
              <a:t>:</a:t>
            </a:r>
            <a:endParaRPr lang="tr-TR"/>
          </a:p>
          <a:p>
            <a:pPr lvl="1">
              <a:buClr>
                <a:srgbClr val="262626"/>
              </a:buClr>
            </a:pPr>
            <a:r>
              <a:rPr lang="tr-TR" dirty="0">
                <a:ea typeface="+mn-lt"/>
                <a:cs typeface="+mn-lt"/>
              </a:rPr>
              <a:t>Soru uzmanları belirtileri, olası tanıları ve kritik özellikleri tanımlar</a:t>
            </a:r>
            <a:endParaRPr lang="tr-TR" dirty="0"/>
          </a:p>
          <a:p>
            <a:pPr lvl="1">
              <a:buClr>
                <a:srgbClr val="262626"/>
              </a:buClr>
            </a:pPr>
            <a:r>
              <a:rPr lang="tr-TR" dirty="0">
                <a:ea typeface="+mn-lt"/>
                <a:cs typeface="+mn-lt"/>
              </a:rPr>
              <a:t>Seçenek uzmanları her seçeneği bağımsız olarak değerlendirir</a:t>
            </a:r>
            <a:endParaRPr lang="tr-TR" dirty="0"/>
          </a:p>
          <a:p>
            <a:pPr lvl="1">
              <a:buClr>
                <a:srgbClr val="262626"/>
              </a:buClr>
            </a:pPr>
            <a:r>
              <a:rPr lang="tr-TR" dirty="0">
                <a:ea typeface="+mn-lt"/>
                <a:cs typeface="+mn-lt"/>
              </a:rPr>
              <a:t>Bu analizler daha sonra bir raporda birleştirilir</a:t>
            </a:r>
            <a:endParaRPr lang="tr-TR" dirty="0"/>
          </a:p>
          <a:p>
            <a:pPr marL="0" indent="0">
              <a:buClr>
                <a:srgbClr val="262626"/>
              </a:buClr>
              <a:buNone/>
            </a:pPr>
            <a:r>
              <a:rPr lang="tr-TR" dirty="0">
                <a:ea typeface="+mn-lt"/>
                <a:cs typeface="+mn-lt"/>
              </a:rPr>
              <a:t>Bu çoklu ajan mimarisi, gerçek dünyadaki bir hastalığa birkaç hekimin beraber tanı koyma süreçlerini taklit eder, çünkü karmaşık tıbbi vakalarda genellikle farklı uzmanlık alanlarından doktorlar bir araya gelerek hasta hakkında görüş bildirirler.</a:t>
            </a:r>
            <a:endParaRPr lang="tr-TR" dirty="0"/>
          </a:p>
        </p:txBody>
      </p:sp>
    </p:spTree>
    <p:extLst>
      <p:ext uri="{BB962C8B-B14F-4D97-AF65-F5344CB8AC3E}">
        <p14:creationId xmlns:p14="http://schemas.microsoft.com/office/powerpoint/2010/main" val="3381866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D1049C5-F9D1-6CD4-037F-D463A1715946}"/>
              </a:ext>
            </a:extLst>
          </p:cNvPr>
          <p:cNvSpPr>
            <a:spLocks noGrp="1"/>
          </p:cNvSpPr>
          <p:nvPr>
            <p:ph type="title"/>
          </p:nvPr>
        </p:nvSpPr>
        <p:spPr/>
        <p:txBody>
          <a:bodyPr/>
          <a:lstStyle/>
          <a:p>
            <a:r>
              <a:rPr lang="tr-TR">
                <a:solidFill>
                  <a:srgbClr val="262626"/>
                </a:solidFill>
              </a:rPr>
              <a:t>Vaka Üretimi</a:t>
            </a:r>
            <a:endParaRPr lang="tr-TR"/>
          </a:p>
        </p:txBody>
      </p:sp>
      <p:sp>
        <p:nvSpPr>
          <p:cNvPr id="3" name="İçerik Yer Tutucusu 2">
            <a:extLst>
              <a:ext uri="{FF2B5EF4-FFF2-40B4-BE49-F238E27FC236}">
                <a16:creationId xmlns:a16="http://schemas.microsoft.com/office/drawing/2014/main" id="{36430FF0-63BC-8C11-5983-2A7535A31553}"/>
              </a:ext>
            </a:extLst>
          </p:cNvPr>
          <p:cNvSpPr>
            <a:spLocks noGrp="1"/>
          </p:cNvSpPr>
          <p:nvPr>
            <p:ph idx="1"/>
          </p:nvPr>
        </p:nvSpPr>
        <p:spPr/>
        <p:txBody>
          <a:bodyPr vert="horz" lIns="91440" tIns="45720" rIns="91440" bIns="45720" rtlCol="0" anchor="t">
            <a:normAutofit fontScale="77500" lnSpcReduction="20000"/>
          </a:bodyPr>
          <a:lstStyle/>
          <a:p>
            <a:pPr marL="0" indent="0">
              <a:buNone/>
            </a:pPr>
            <a:r>
              <a:rPr lang="tr-TR" dirty="0">
                <a:ea typeface="+mn-lt"/>
                <a:cs typeface="+mn-lt"/>
              </a:rPr>
              <a:t>Vaka üretimi bileşeni, LLM-</a:t>
            </a:r>
            <a:r>
              <a:rPr lang="tr-TR" dirty="0" err="1">
                <a:ea typeface="+mn-lt"/>
                <a:cs typeface="+mn-lt"/>
              </a:rPr>
              <a:t>MedQA'nın</a:t>
            </a:r>
            <a:r>
              <a:rPr lang="tr-TR" dirty="0">
                <a:ea typeface="+mn-lt"/>
                <a:cs typeface="+mn-lt"/>
              </a:rPr>
              <a:t> en yenilikçi özelliklerinden biridir. Bu bileşen, verilen tıbbi soruya ve olası cevaplara dayalı olarak gerçekçi klinik vakalar üreterek, sistemin kararlarını destekleyen ve </a:t>
            </a:r>
            <a:r>
              <a:rPr lang="tr-TR" dirty="0" err="1">
                <a:ea typeface="+mn-lt"/>
                <a:cs typeface="+mn-lt"/>
              </a:rPr>
              <a:t>açıklanabilirliğini</a:t>
            </a:r>
            <a:r>
              <a:rPr lang="tr-TR" dirty="0">
                <a:ea typeface="+mn-lt"/>
                <a:cs typeface="+mn-lt"/>
              </a:rPr>
              <a:t> artıran bir mekanizmadır.</a:t>
            </a:r>
            <a:endParaRPr lang="tr-TR" dirty="0"/>
          </a:p>
          <a:p>
            <a:pPr marL="0" indent="0">
              <a:buNone/>
            </a:pPr>
            <a:r>
              <a:rPr lang="tr-TR" b="1">
                <a:ea typeface="+mn-lt"/>
                <a:cs typeface="+mn-lt"/>
              </a:rPr>
              <a:t>Üretilen Vakaların Yapısı</a:t>
            </a:r>
            <a:r>
              <a:rPr lang="tr-TR">
                <a:ea typeface="+mn-lt"/>
                <a:cs typeface="+mn-lt"/>
              </a:rPr>
              <a:t>:</a:t>
            </a:r>
            <a:endParaRPr lang="tr-TR"/>
          </a:p>
          <a:p>
            <a:pPr lvl="1">
              <a:buClr>
                <a:srgbClr val="262626"/>
              </a:buClr>
            </a:pPr>
            <a:r>
              <a:rPr lang="tr-TR" b="1" dirty="0">
                <a:ea typeface="+mn-lt"/>
                <a:cs typeface="+mn-lt"/>
              </a:rPr>
              <a:t>Bağlam (</a:t>
            </a:r>
            <a:r>
              <a:rPr lang="tr-TR" b="1" dirty="0" err="1">
                <a:ea typeface="+mn-lt"/>
                <a:cs typeface="+mn-lt"/>
              </a:rPr>
              <a:t>Context</a:t>
            </a:r>
            <a:r>
              <a:rPr lang="tr-TR" b="1" dirty="0">
                <a:ea typeface="+mn-lt"/>
                <a:cs typeface="+mn-lt"/>
              </a:rPr>
              <a:t>)</a:t>
            </a:r>
            <a:r>
              <a:rPr lang="tr-TR" dirty="0">
                <a:ea typeface="+mn-lt"/>
                <a:cs typeface="+mn-lt"/>
              </a:rPr>
              <a:t>: Belirtiler, tıbbi geçmiş ve tanısal bulgular gibi ayrıntılı bir klinik senaryo sunar.</a:t>
            </a:r>
            <a:endParaRPr lang="tr-TR" dirty="0"/>
          </a:p>
          <a:p>
            <a:pPr lvl="1">
              <a:buClr>
                <a:srgbClr val="262626"/>
              </a:buClr>
            </a:pPr>
            <a:r>
              <a:rPr lang="tr-TR" b="1" dirty="0">
                <a:ea typeface="+mn-lt"/>
                <a:cs typeface="+mn-lt"/>
              </a:rPr>
              <a:t>Anahtar Mekanizma/Akıl Yürütme</a:t>
            </a:r>
            <a:r>
              <a:rPr lang="tr-TR" dirty="0">
                <a:ea typeface="+mn-lt"/>
                <a:cs typeface="+mn-lt"/>
              </a:rPr>
              <a:t>: Klinik bulgular ile doğru tanı arasındaki bağlantıyı açıklar, seçilen seçeneğin neden doğru olduğunu gerekçelendirir.</a:t>
            </a:r>
            <a:endParaRPr lang="tr-TR" dirty="0"/>
          </a:p>
          <a:p>
            <a:pPr lvl="1">
              <a:buClr>
                <a:srgbClr val="262626"/>
              </a:buClr>
            </a:pPr>
            <a:r>
              <a:rPr lang="tr-TR" b="1" dirty="0">
                <a:ea typeface="+mn-lt"/>
                <a:cs typeface="+mn-lt"/>
              </a:rPr>
              <a:t>Tarafsızlık Kontrolü</a:t>
            </a:r>
            <a:r>
              <a:rPr lang="tr-TR" dirty="0">
                <a:ea typeface="+mn-lt"/>
                <a:cs typeface="+mn-lt"/>
              </a:rPr>
              <a:t>: Seçilen seçenek hakkında abartılı iddialardan kaçınarak ve uygun olduğunda ilgili alternatifleri kısaca tanıyarak objektifliği sağlar.</a:t>
            </a:r>
            <a:endParaRPr lang="tr-TR" dirty="0"/>
          </a:p>
          <a:p>
            <a:pPr marL="0" indent="0">
              <a:buNone/>
            </a:pPr>
            <a:r>
              <a:rPr lang="tr-TR" b="1">
                <a:ea typeface="+mn-lt"/>
                <a:cs typeface="+mn-lt"/>
              </a:rPr>
              <a:t>Amacı ve Faydaları</a:t>
            </a:r>
            <a:r>
              <a:rPr lang="tr-TR">
                <a:ea typeface="+mn-lt"/>
                <a:cs typeface="+mn-lt"/>
              </a:rPr>
              <a:t>:</a:t>
            </a:r>
            <a:endParaRPr lang="tr-TR"/>
          </a:p>
          <a:p>
            <a:pPr lvl="1">
              <a:buClr>
                <a:srgbClr val="262626"/>
              </a:buClr>
            </a:pPr>
            <a:r>
              <a:rPr lang="tr-TR" dirty="0" err="1">
                <a:ea typeface="+mn-lt"/>
                <a:cs typeface="+mn-lt"/>
              </a:rPr>
              <a:t>Yorumlanabilirliği</a:t>
            </a:r>
            <a:r>
              <a:rPr lang="tr-TR" dirty="0">
                <a:ea typeface="+mn-lt"/>
                <a:cs typeface="+mn-lt"/>
              </a:rPr>
              <a:t> artırır: Soyut tıbbi kavramları somut klinik senaryolarla açıklar</a:t>
            </a:r>
            <a:endParaRPr lang="tr-TR" dirty="0"/>
          </a:p>
          <a:p>
            <a:pPr lvl="1">
              <a:buClr>
                <a:srgbClr val="262626"/>
              </a:buClr>
            </a:pPr>
            <a:r>
              <a:rPr lang="tr-TR" dirty="0">
                <a:ea typeface="+mn-lt"/>
                <a:cs typeface="+mn-lt"/>
              </a:rPr>
              <a:t>Güvenilirliği güçlendirir: Sistemin önerilerini destekleyen gerçekçi vakalar sunar</a:t>
            </a:r>
            <a:endParaRPr lang="tr-TR" dirty="0"/>
          </a:p>
          <a:p>
            <a:pPr lvl="1">
              <a:buClr>
                <a:srgbClr val="262626"/>
              </a:buClr>
            </a:pPr>
            <a:r>
              <a:rPr lang="tr-TR" dirty="0">
                <a:ea typeface="+mn-lt"/>
                <a:cs typeface="+mn-lt"/>
              </a:rPr>
              <a:t>Performansı iyileştirir: Ablasyon (tıbbi bir mefhum) çalışmasında görüldüğü üzere, vaka üretimi modülü doğruluk oranını %1-2 artırır</a:t>
            </a:r>
            <a:endParaRPr lang="tr-TR" dirty="0"/>
          </a:p>
          <a:p>
            <a:pPr lvl="1">
              <a:buClr>
                <a:srgbClr val="262626"/>
              </a:buClr>
            </a:pPr>
            <a:r>
              <a:rPr lang="tr-TR" dirty="0">
                <a:ea typeface="+mn-lt"/>
                <a:cs typeface="+mn-lt"/>
              </a:rPr>
              <a:t>Klinik alaka: Teorik tıbbi bilgi ile pratik klinik uygulama arasında köprü kurar</a:t>
            </a:r>
            <a:endParaRPr lang="tr-TR" dirty="0"/>
          </a:p>
          <a:p>
            <a:pPr marL="0" indent="0">
              <a:buNone/>
            </a:pPr>
            <a:r>
              <a:rPr lang="tr-TR" b="1">
                <a:ea typeface="+mn-lt"/>
                <a:cs typeface="+mn-lt"/>
              </a:rPr>
              <a:t>Diğer Bileşenlerle Entegrasyon</a:t>
            </a:r>
            <a:r>
              <a:rPr lang="tr-TR">
                <a:ea typeface="+mn-lt"/>
                <a:cs typeface="+mn-lt"/>
              </a:rPr>
              <a:t>:</a:t>
            </a:r>
            <a:endParaRPr lang="tr-TR"/>
          </a:p>
          <a:p>
            <a:pPr lvl="1">
              <a:buClr>
                <a:srgbClr val="262626"/>
              </a:buClr>
            </a:pPr>
            <a:r>
              <a:rPr lang="tr-TR" dirty="0">
                <a:ea typeface="+mn-lt"/>
                <a:cs typeface="+mn-lt"/>
              </a:rPr>
              <a:t>Üretilen vakalar bağımsız çıktılar değil, problem ve seçenek uzmanlarının analizleriyle sinerjik olarak çalışan bileşenlerdir</a:t>
            </a:r>
            <a:endParaRPr lang="tr-TR" dirty="0"/>
          </a:p>
          <a:p>
            <a:pPr lvl="1">
              <a:buClr>
                <a:srgbClr val="262626"/>
              </a:buClr>
            </a:pPr>
            <a:r>
              <a:rPr lang="tr-TR" dirty="0">
                <a:ea typeface="+mn-lt"/>
                <a:cs typeface="+mn-lt"/>
              </a:rPr>
              <a:t>Bu vakalar, nihai raporda diğer analizlerle birleştirilerek, bütünsel bir klinik değerlendirme sağlar</a:t>
            </a:r>
            <a:endParaRPr lang="tr-TR" dirty="0"/>
          </a:p>
          <a:p>
            <a:pPr>
              <a:buClr>
                <a:srgbClr val="262626"/>
              </a:buClr>
            </a:pPr>
            <a:endParaRPr lang="tr-TR" dirty="0"/>
          </a:p>
        </p:txBody>
      </p:sp>
    </p:spTree>
    <p:extLst>
      <p:ext uri="{BB962C8B-B14F-4D97-AF65-F5344CB8AC3E}">
        <p14:creationId xmlns:p14="http://schemas.microsoft.com/office/powerpoint/2010/main" val="1339708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FD127BD-F4AE-26AC-6038-9FE6AED508F7}"/>
              </a:ext>
            </a:extLst>
          </p:cNvPr>
          <p:cNvSpPr>
            <a:spLocks noGrp="1"/>
          </p:cNvSpPr>
          <p:nvPr>
            <p:ph type="title"/>
          </p:nvPr>
        </p:nvSpPr>
        <p:spPr/>
        <p:txBody>
          <a:bodyPr>
            <a:noAutofit/>
          </a:bodyPr>
          <a:lstStyle/>
          <a:p>
            <a:r>
              <a:rPr lang="tr-TR">
                <a:solidFill>
                  <a:srgbClr val="262626"/>
                </a:solidFill>
                <a:ea typeface="+mj-lt"/>
                <a:cs typeface="+mj-lt"/>
              </a:rPr>
              <a:t>Deneysel Sonuçlar ve Karşılaştırma</a:t>
            </a:r>
            <a:endParaRPr lang="tr-TR"/>
          </a:p>
        </p:txBody>
      </p:sp>
      <p:sp>
        <p:nvSpPr>
          <p:cNvPr id="3" name="İçerik Yer Tutucusu 2">
            <a:extLst>
              <a:ext uri="{FF2B5EF4-FFF2-40B4-BE49-F238E27FC236}">
                <a16:creationId xmlns:a16="http://schemas.microsoft.com/office/drawing/2014/main" id="{DCC02489-5258-68A6-AD34-48CA99F9CA3C}"/>
              </a:ext>
            </a:extLst>
          </p:cNvPr>
          <p:cNvSpPr>
            <a:spLocks noGrp="1"/>
          </p:cNvSpPr>
          <p:nvPr>
            <p:ph idx="1"/>
          </p:nvPr>
        </p:nvSpPr>
        <p:spPr/>
        <p:txBody>
          <a:bodyPr vert="horz" lIns="91440" tIns="45720" rIns="91440" bIns="45720" rtlCol="0" anchor="t">
            <a:normAutofit lnSpcReduction="10000"/>
          </a:bodyPr>
          <a:lstStyle/>
          <a:p>
            <a:pPr marL="0" indent="0">
              <a:buNone/>
            </a:pPr>
            <a:r>
              <a:rPr lang="tr-TR" dirty="0"/>
              <a:t>LLM-</a:t>
            </a:r>
            <a:r>
              <a:rPr lang="tr-TR" err="1"/>
              <a:t>MedQA</a:t>
            </a:r>
            <a:r>
              <a:rPr lang="tr-TR" dirty="0"/>
              <a:t>, tıbbi soru cevaplama alanında doğruluk oranını yaklaşık %77'ye çıkarmayı başarmıştır</a:t>
            </a:r>
            <a:endParaRPr lang="tr-TR"/>
          </a:p>
          <a:p>
            <a:pPr marL="0" indent="0">
              <a:buClr>
                <a:srgbClr val="262626"/>
              </a:buClr>
              <a:buNone/>
            </a:pPr>
            <a:r>
              <a:rPr lang="tr-TR" dirty="0"/>
              <a:t>Bu sonuç, diğer modern yaklaşımlardan (doğrudan çıkarım, akıl yürütme) yaklaşık %7 daha yüksektir</a:t>
            </a:r>
          </a:p>
          <a:p>
            <a:pPr marL="0" indent="0">
              <a:buClr>
                <a:srgbClr val="262626"/>
              </a:buClr>
              <a:buNone/>
            </a:pPr>
            <a:r>
              <a:rPr lang="tr-TR" dirty="0"/>
              <a:t>Sistem, eğitim verisi görmeden (</a:t>
            </a:r>
            <a:r>
              <a:rPr lang="tr-TR" dirty="0" err="1"/>
              <a:t>zero-shot</a:t>
            </a:r>
            <a:r>
              <a:rPr lang="tr-TR" dirty="0"/>
              <a:t>) bu performansı elde etmiştir</a:t>
            </a:r>
          </a:p>
          <a:p>
            <a:pPr marL="0" indent="0">
              <a:buNone/>
            </a:pPr>
            <a:r>
              <a:rPr lang="tr-TR" dirty="0"/>
              <a:t>Deneylerde:</a:t>
            </a:r>
          </a:p>
          <a:p>
            <a:pPr marL="742950" lvl="1" indent="-285750">
              <a:buClr>
                <a:srgbClr val="262626"/>
              </a:buClr>
            </a:pPr>
            <a:r>
              <a:rPr lang="tr-TR" dirty="0" err="1"/>
              <a:t>MedQA</a:t>
            </a:r>
            <a:r>
              <a:rPr lang="tr-TR" dirty="0"/>
              <a:t> veri kümesi kullanılmıştır</a:t>
            </a:r>
          </a:p>
          <a:p>
            <a:pPr marL="742950" lvl="1" indent="-285750">
              <a:buClr>
                <a:srgbClr val="262626"/>
              </a:buClr>
            </a:pPr>
            <a:r>
              <a:rPr lang="tr-TR" dirty="0"/>
              <a:t>Rastgele seçilen 300 soru 3 kez test edilmiştir</a:t>
            </a:r>
          </a:p>
          <a:p>
            <a:pPr marL="742950" lvl="1" indent="-285750">
              <a:buClr>
                <a:srgbClr val="262626"/>
              </a:buClr>
            </a:pPr>
            <a:r>
              <a:rPr lang="tr-TR" dirty="0"/>
              <a:t>Doğruluk, kesinlik, duyarlılık ve F1 skorları ölçülmüştür</a:t>
            </a:r>
          </a:p>
          <a:p>
            <a:pPr marL="0" indent="0">
              <a:buClr>
                <a:srgbClr val="262626"/>
              </a:buClr>
              <a:buNone/>
            </a:pPr>
            <a:r>
              <a:rPr lang="tr-TR" dirty="0"/>
              <a:t>Ablasyon çalışması sonuçları:</a:t>
            </a:r>
          </a:p>
          <a:p>
            <a:pPr marL="742950" lvl="1" indent="-285750">
              <a:buClr>
                <a:srgbClr val="262626"/>
              </a:buClr>
            </a:pPr>
            <a:r>
              <a:rPr lang="tr-TR" dirty="0"/>
              <a:t>Büyük model (70B parametre) küçük modelden (8B) %20 daha iyi performans göstermiştir</a:t>
            </a:r>
          </a:p>
          <a:p>
            <a:pPr marL="742950" lvl="1" indent="-285750">
              <a:buClr>
                <a:srgbClr val="262626"/>
              </a:buClr>
            </a:pPr>
            <a:r>
              <a:rPr lang="tr-TR" dirty="0"/>
              <a:t>Vaka üretimi bileşeni, sistemin performansını %1-2 daha artırmıştır</a:t>
            </a:r>
          </a:p>
        </p:txBody>
      </p:sp>
    </p:spTree>
    <p:extLst>
      <p:ext uri="{BB962C8B-B14F-4D97-AF65-F5344CB8AC3E}">
        <p14:creationId xmlns:p14="http://schemas.microsoft.com/office/powerpoint/2010/main" val="757020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A931D3E-5DC1-14FD-4820-47BD28430AE4}"/>
              </a:ext>
            </a:extLst>
          </p:cNvPr>
          <p:cNvSpPr>
            <a:spLocks noGrp="1"/>
          </p:cNvSpPr>
          <p:nvPr>
            <p:ph type="title"/>
          </p:nvPr>
        </p:nvSpPr>
        <p:spPr/>
        <p:txBody>
          <a:bodyPr>
            <a:noAutofit/>
          </a:bodyPr>
          <a:lstStyle/>
          <a:p>
            <a:r>
              <a:rPr lang="tr-TR">
                <a:solidFill>
                  <a:srgbClr val="262626"/>
                </a:solidFill>
                <a:ea typeface="+mj-lt"/>
                <a:cs typeface="+mj-lt"/>
              </a:rPr>
              <a:t>Klinik Uygulamalar ve Potansiyel Etki</a:t>
            </a:r>
            <a:endParaRPr lang="tr-TR"/>
          </a:p>
        </p:txBody>
      </p:sp>
      <p:sp>
        <p:nvSpPr>
          <p:cNvPr id="3" name="İçerik Yer Tutucusu 2">
            <a:extLst>
              <a:ext uri="{FF2B5EF4-FFF2-40B4-BE49-F238E27FC236}">
                <a16:creationId xmlns:a16="http://schemas.microsoft.com/office/drawing/2014/main" id="{74FAE01C-DED6-83CF-B91B-62783C57E4FE}"/>
              </a:ext>
            </a:extLst>
          </p:cNvPr>
          <p:cNvSpPr>
            <a:spLocks noGrp="1"/>
          </p:cNvSpPr>
          <p:nvPr>
            <p:ph idx="1"/>
          </p:nvPr>
        </p:nvSpPr>
        <p:spPr/>
        <p:txBody>
          <a:bodyPr vert="horz" lIns="91440" tIns="45720" rIns="91440" bIns="45720" rtlCol="0" anchor="t">
            <a:normAutofit fontScale="85000" lnSpcReduction="20000"/>
          </a:bodyPr>
          <a:lstStyle/>
          <a:p>
            <a:pPr marL="0" indent="0">
              <a:buNone/>
            </a:pPr>
            <a:r>
              <a:rPr lang="tr-TR" dirty="0"/>
              <a:t>Klinik Karar Destek Sistemleri:</a:t>
            </a:r>
          </a:p>
          <a:p>
            <a:pPr marL="640080" lvl="1">
              <a:buClr>
                <a:srgbClr val="262626"/>
              </a:buClr>
            </a:pPr>
            <a:r>
              <a:rPr lang="tr-TR" dirty="0"/>
              <a:t>Çoklu-ajan mimarisi, gerçek konsültasyon süreçlerine benzer şekilde çalışıyor</a:t>
            </a:r>
          </a:p>
          <a:p>
            <a:pPr marL="640080" lvl="1">
              <a:buClr>
                <a:srgbClr val="262626"/>
              </a:buClr>
            </a:pPr>
            <a:r>
              <a:rPr lang="tr-TR" dirty="0"/>
              <a:t>Karmaşık ve nadir vakalarda teşhis doğruluğunda %7 artış</a:t>
            </a:r>
          </a:p>
          <a:p>
            <a:pPr marL="640080" lvl="1">
              <a:buClr>
                <a:srgbClr val="262626"/>
              </a:buClr>
            </a:pPr>
            <a:r>
              <a:rPr lang="tr-TR" dirty="0"/>
              <a:t>Doğru teşhiste küçük iyileşmeler, klinik sonuçlarda büyük etki yapabilir</a:t>
            </a:r>
          </a:p>
          <a:p>
            <a:pPr marL="0" indent="0">
              <a:buClr>
                <a:srgbClr val="262626"/>
              </a:buClr>
              <a:buNone/>
            </a:pPr>
            <a:r>
              <a:rPr lang="tr-TR" dirty="0"/>
              <a:t>Tıp Eğitiminde Kullanım:</a:t>
            </a:r>
          </a:p>
          <a:p>
            <a:pPr marL="640080" lvl="1">
              <a:buClr>
                <a:srgbClr val="262626"/>
              </a:buClr>
            </a:pPr>
            <a:r>
              <a:rPr lang="tr-TR" dirty="0"/>
              <a:t>Vaka üretimi bileşeni, tıp öğrencileri için gerçekçi klinik senaryolar oluşturuyor</a:t>
            </a:r>
          </a:p>
          <a:p>
            <a:pPr marL="640080" lvl="1">
              <a:buClr>
                <a:srgbClr val="262626"/>
              </a:buClr>
            </a:pPr>
            <a:r>
              <a:rPr lang="tr-TR" dirty="0"/>
              <a:t>Klinik akıl yürütme becerilerini geliştirmek için etkili bir eğitim aracı</a:t>
            </a:r>
          </a:p>
          <a:p>
            <a:pPr marL="0" indent="0">
              <a:buClr>
                <a:srgbClr val="262626"/>
              </a:buClr>
              <a:buNone/>
            </a:pPr>
            <a:r>
              <a:rPr lang="tr-TR" dirty="0"/>
              <a:t>Entegrasyon Fırsatları:</a:t>
            </a:r>
          </a:p>
          <a:p>
            <a:pPr marL="640080" lvl="1">
              <a:buClr>
                <a:srgbClr val="262626"/>
              </a:buClr>
            </a:pPr>
            <a:r>
              <a:rPr lang="tr-TR" dirty="0"/>
              <a:t>Elektronik sağlık kayıtları ile entegrasyon</a:t>
            </a:r>
          </a:p>
          <a:p>
            <a:pPr marL="640080" lvl="1">
              <a:buClr>
                <a:srgbClr val="262626"/>
              </a:buClr>
            </a:pPr>
            <a:r>
              <a:rPr lang="tr-TR" dirty="0"/>
              <a:t>Mobil sağlık uygulamaları</a:t>
            </a:r>
          </a:p>
          <a:p>
            <a:pPr marL="640080" lvl="1">
              <a:buClr>
                <a:srgbClr val="262626"/>
              </a:buClr>
            </a:pPr>
            <a:r>
              <a:rPr lang="tr-TR" dirty="0"/>
              <a:t>Hibrit insan-AI iş akışları</a:t>
            </a:r>
          </a:p>
          <a:p>
            <a:pPr marL="640080" lvl="1">
              <a:buClr>
                <a:srgbClr val="262626"/>
              </a:buClr>
            </a:pPr>
            <a:r>
              <a:rPr lang="tr-TR" dirty="0"/>
              <a:t>Tele-tıp platformlarına destek</a:t>
            </a:r>
          </a:p>
          <a:p>
            <a:pPr marL="0" indent="0">
              <a:buClr>
                <a:srgbClr val="262626"/>
              </a:buClr>
              <a:buNone/>
            </a:pPr>
            <a:r>
              <a:rPr lang="tr-TR" dirty="0" err="1"/>
              <a:t>Yorumlanabilirlik</a:t>
            </a:r>
            <a:r>
              <a:rPr lang="tr-TR" dirty="0"/>
              <a:t> ve Güven:</a:t>
            </a:r>
          </a:p>
          <a:p>
            <a:pPr marL="640080" lvl="1">
              <a:buClr>
                <a:srgbClr val="262626"/>
              </a:buClr>
            </a:pPr>
            <a:r>
              <a:rPr lang="tr-TR" dirty="0"/>
              <a:t>Sistem sadece cevap değil, gerekçe ve destekleyici vakalar da sunuyor</a:t>
            </a:r>
          </a:p>
          <a:p>
            <a:pPr marL="640080" lvl="1">
              <a:buClr>
                <a:srgbClr val="262626"/>
              </a:buClr>
            </a:pPr>
            <a:r>
              <a:rPr lang="tr-TR" dirty="0"/>
              <a:t>Oylama mekanizması ile güvenilirlik artırılıyor</a:t>
            </a:r>
          </a:p>
        </p:txBody>
      </p:sp>
    </p:spTree>
    <p:extLst>
      <p:ext uri="{BB962C8B-B14F-4D97-AF65-F5344CB8AC3E}">
        <p14:creationId xmlns:p14="http://schemas.microsoft.com/office/powerpoint/2010/main" val="103820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2B6FDAB-3683-5CE1-B7BD-033EBC5F5F3B}"/>
              </a:ext>
            </a:extLst>
          </p:cNvPr>
          <p:cNvSpPr>
            <a:spLocks noGrp="1"/>
          </p:cNvSpPr>
          <p:nvPr>
            <p:ph type="title"/>
          </p:nvPr>
        </p:nvSpPr>
        <p:spPr/>
        <p:txBody>
          <a:bodyPr>
            <a:normAutofit/>
          </a:bodyPr>
          <a:lstStyle/>
          <a:p>
            <a:r>
              <a:rPr lang="tr-TR">
                <a:solidFill>
                  <a:srgbClr val="262626"/>
                </a:solidFill>
                <a:ea typeface="+mj-lt"/>
                <a:cs typeface="+mj-lt"/>
              </a:rPr>
              <a:t>Zorluklar ve Etik Hususlar</a:t>
            </a:r>
            <a:endParaRPr lang="tr-TR"/>
          </a:p>
        </p:txBody>
      </p:sp>
      <p:sp>
        <p:nvSpPr>
          <p:cNvPr id="3" name="İçerik Yer Tutucusu 2">
            <a:extLst>
              <a:ext uri="{FF2B5EF4-FFF2-40B4-BE49-F238E27FC236}">
                <a16:creationId xmlns:a16="http://schemas.microsoft.com/office/drawing/2014/main" id="{FF977BB1-0F3C-9B1A-3A2C-710E2BE1AACA}"/>
              </a:ext>
            </a:extLst>
          </p:cNvPr>
          <p:cNvSpPr>
            <a:spLocks noGrp="1"/>
          </p:cNvSpPr>
          <p:nvPr>
            <p:ph idx="1"/>
          </p:nvPr>
        </p:nvSpPr>
        <p:spPr/>
        <p:txBody>
          <a:bodyPr vert="horz" lIns="91440" tIns="45720" rIns="91440" bIns="45720" rtlCol="0" anchor="t">
            <a:normAutofit fontScale="85000" lnSpcReduction="20000"/>
          </a:bodyPr>
          <a:lstStyle/>
          <a:p>
            <a:pPr marL="0" indent="0">
              <a:lnSpc>
                <a:spcPct val="90000"/>
              </a:lnSpc>
              <a:buNone/>
            </a:pPr>
            <a:r>
              <a:rPr lang="tr-TR" dirty="0"/>
              <a:t>Teknik Zorluklar:</a:t>
            </a:r>
          </a:p>
          <a:p>
            <a:pPr marL="640080" lvl="1">
              <a:lnSpc>
                <a:spcPct val="90000"/>
              </a:lnSpc>
              <a:buClr>
                <a:srgbClr val="262626"/>
              </a:buClr>
              <a:buFont typeface="Courier New" pitchFamily="18" charset="0"/>
              <a:buChar char="o"/>
            </a:pPr>
            <a:r>
              <a:rPr lang="tr-TR" dirty="0"/>
              <a:t>Halüsinasyon ve  nesnel doğruluk sorunları</a:t>
            </a:r>
          </a:p>
          <a:p>
            <a:pPr marL="640080" lvl="1">
              <a:lnSpc>
                <a:spcPct val="90000"/>
              </a:lnSpc>
              <a:buClr>
                <a:srgbClr val="262626"/>
              </a:buClr>
              <a:buFont typeface="Courier New" pitchFamily="18" charset="0"/>
              <a:buChar char="o"/>
            </a:pPr>
            <a:r>
              <a:rPr lang="tr-TR" dirty="0"/>
              <a:t>Tıbbi terminoloji ve akıl yürütme karmaşıklığı</a:t>
            </a:r>
          </a:p>
          <a:p>
            <a:pPr marL="640080" lvl="1">
              <a:lnSpc>
                <a:spcPct val="90000"/>
              </a:lnSpc>
              <a:buClr>
                <a:srgbClr val="262626"/>
              </a:buClr>
              <a:buFont typeface="Courier New" pitchFamily="18" charset="0"/>
              <a:buChar char="o"/>
            </a:pPr>
            <a:r>
              <a:rPr lang="tr-TR" dirty="0"/>
              <a:t>Hesaplama kaynağı gereksinimleri (örnek başına 1.5 dakika)</a:t>
            </a:r>
          </a:p>
          <a:p>
            <a:pPr marL="640080" lvl="1">
              <a:lnSpc>
                <a:spcPct val="90000"/>
              </a:lnSpc>
              <a:buClr>
                <a:srgbClr val="262626"/>
              </a:buClr>
              <a:buFont typeface="Courier New" pitchFamily="18" charset="0"/>
              <a:buChar char="o"/>
            </a:pPr>
            <a:r>
              <a:rPr lang="tr-TR" dirty="0"/>
              <a:t>Model boyutuna bağımlılık (%20'lik performans farkı)</a:t>
            </a:r>
          </a:p>
          <a:p>
            <a:pPr marL="0" indent="0">
              <a:lnSpc>
                <a:spcPct val="90000"/>
              </a:lnSpc>
              <a:buClr>
                <a:srgbClr val="262626"/>
              </a:buClr>
              <a:buNone/>
            </a:pPr>
            <a:r>
              <a:rPr lang="tr-TR" dirty="0"/>
              <a:t>Etik Hususlar:</a:t>
            </a:r>
          </a:p>
          <a:p>
            <a:pPr marL="640080" lvl="1">
              <a:lnSpc>
                <a:spcPct val="90000"/>
              </a:lnSpc>
              <a:buClr>
                <a:srgbClr val="262626"/>
              </a:buClr>
              <a:buFont typeface="Courier New" pitchFamily="18" charset="0"/>
              <a:buChar char="o"/>
            </a:pPr>
            <a:r>
              <a:rPr lang="tr-TR" dirty="0"/>
              <a:t>Hasta verilerinin gizliliği</a:t>
            </a:r>
          </a:p>
          <a:p>
            <a:pPr marL="640080" lvl="1">
              <a:lnSpc>
                <a:spcPct val="90000"/>
              </a:lnSpc>
              <a:buClr>
                <a:srgbClr val="262626"/>
              </a:buClr>
              <a:buFont typeface="Courier New" pitchFamily="18" charset="0"/>
              <a:buChar char="o"/>
            </a:pPr>
            <a:r>
              <a:rPr lang="tr-TR" dirty="0"/>
              <a:t>Klinik karar sorumluluğunun dağılımı</a:t>
            </a:r>
          </a:p>
          <a:p>
            <a:pPr marL="640080" lvl="1">
              <a:lnSpc>
                <a:spcPct val="90000"/>
              </a:lnSpc>
              <a:buClr>
                <a:srgbClr val="262626"/>
              </a:buClr>
              <a:buFont typeface="Courier New" pitchFamily="18" charset="0"/>
              <a:buChar char="o"/>
            </a:pPr>
            <a:r>
              <a:rPr lang="tr-TR" dirty="0"/>
              <a:t>Şeffaflık ve </a:t>
            </a:r>
            <a:r>
              <a:rPr lang="tr-TR" dirty="0" err="1"/>
              <a:t>açıklanabilirlik</a:t>
            </a:r>
            <a:r>
              <a:rPr lang="tr-TR" dirty="0"/>
              <a:t> gerekliliği</a:t>
            </a:r>
          </a:p>
          <a:p>
            <a:pPr marL="640080" lvl="1">
              <a:lnSpc>
                <a:spcPct val="90000"/>
              </a:lnSpc>
              <a:buClr>
                <a:srgbClr val="262626"/>
              </a:buClr>
              <a:buFont typeface="Courier New" pitchFamily="18" charset="0"/>
              <a:buChar char="o"/>
            </a:pPr>
            <a:r>
              <a:rPr lang="tr-TR" dirty="0"/>
              <a:t>Önyargı ve adil sağlık hizmeti endişeleri</a:t>
            </a:r>
          </a:p>
          <a:p>
            <a:pPr marL="0" indent="0">
              <a:lnSpc>
                <a:spcPct val="90000"/>
              </a:lnSpc>
              <a:buClr>
                <a:srgbClr val="262626"/>
              </a:buClr>
              <a:buNone/>
            </a:pPr>
            <a:r>
              <a:rPr lang="tr-TR" dirty="0"/>
              <a:t>Düzenleyici Çerçeve:</a:t>
            </a:r>
          </a:p>
          <a:p>
            <a:pPr marL="640080" lvl="1">
              <a:lnSpc>
                <a:spcPct val="90000"/>
              </a:lnSpc>
              <a:buClr>
                <a:srgbClr val="262626"/>
              </a:buClr>
              <a:buFont typeface="Courier New" pitchFamily="18" charset="0"/>
              <a:buChar char="o"/>
            </a:pPr>
            <a:r>
              <a:rPr lang="tr-TR" dirty="0"/>
              <a:t>Ülkeler arası farklı sağlık düzenlemeleri</a:t>
            </a:r>
          </a:p>
          <a:p>
            <a:pPr marL="640080" lvl="1">
              <a:lnSpc>
                <a:spcPct val="90000"/>
              </a:lnSpc>
              <a:buClr>
                <a:srgbClr val="262626"/>
              </a:buClr>
              <a:buFont typeface="Courier New" pitchFamily="18" charset="0"/>
              <a:buChar char="o"/>
            </a:pPr>
            <a:r>
              <a:rPr lang="tr-TR" dirty="0"/>
              <a:t>Tıbbi cihaz sınıflandırması tartışmaları</a:t>
            </a:r>
          </a:p>
          <a:p>
            <a:pPr marL="640080" lvl="1">
              <a:lnSpc>
                <a:spcPct val="90000"/>
              </a:lnSpc>
              <a:buClr>
                <a:srgbClr val="262626"/>
              </a:buClr>
              <a:buFont typeface="Courier New" pitchFamily="18" charset="0"/>
              <a:buChar char="o"/>
            </a:pPr>
            <a:r>
              <a:rPr lang="tr-TR" dirty="0"/>
              <a:t>Risk değerlendirme ve sürekli gözetim ihtiyacı</a:t>
            </a:r>
          </a:p>
          <a:p>
            <a:pPr marL="0" indent="0">
              <a:lnSpc>
                <a:spcPct val="90000"/>
              </a:lnSpc>
              <a:buClr>
                <a:srgbClr val="262626"/>
              </a:buClr>
              <a:buNone/>
            </a:pPr>
            <a:r>
              <a:rPr lang="tr-TR" dirty="0"/>
              <a:t>Dengeleme İhtiyacı:</a:t>
            </a:r>
          </a:p>
          <a:p>
            <a:pPr marL="640080" lvl="1">
              <a:lnSpc>
                <a:spcPct val="90000"/>
              </a:lnSpc>
              <a:buClr>
                <a:srgbClr val="262626"/>
              </a:buClr>
              <a:buFont typeface="Courier New" pitchFamily="18" charset="0"/>
              <a:buChar char="o"/>
            </a:pPr>
            <a:r>
              <a:rPr lang="tr-TR" dirty="0"/>
              <a:t>İnovasyon ile güvenlik arasında denge</a:t>
            </a:r>
          </a:p>
          <a:p>
            <a:pPr marL="640080" lvl="1">
              <a:lnSpc>
                <a:spcPct val="90000"/>
              </a:lnSpc>
              <a:buClr>
                <a:srgbClr val="262626"/>
              </a:buClr>
              <a:buFont typeface="Courier New" pitchFamily="18" charset="0"/>
              <a:buChar char="o"/>
            </a:pPr>
            <a:r>
              <a:rPr lang="tr-TR" dirty="0"/>
              <a:t>Teknolojik ilerleme ile etik ilkeler arasında uyum</a:t>
            </a:r>
          </a:p>
        </p:txBody>
      </p:sp>
    </p:spTree>
    <p:extLst>
      <p:ext uri="{BB962C8B-B14F-4D97-AF65-F5344CB8AC3E}">
        <p14:creationId xmlns:p14="http://schemas.microsoft.com/office/powerpoint/2010/main" val="16713578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BrushVTI">
  <a:themeElements>
    <a:clrScheme name="AnalogousFromLightSeed_2SEEDS">
      <a:dk1>
        <a:srgbClr val="000000"/>
      </a:dk1>
      <a:lt1>
        <a:srgbClr val="FFFFFF"/>
      </a:lt1>
      <a:dk2>
        <a:srgbClr val="412429"/>
      </a:dk2>
      <a:lt2>
        <a:srgbClr val="E8E3E2"/>
      </a:lt2>
      <a:accent1>
        <a:srgbClr val="7AAAB3"/>
      </a:accent1>
      <a:accent2>
        <a:srgbClr val="80AA9F"/>
      </a:accent2>
      <a:accent3>
        <a:srgbClr val="8CA3C1"/>
      </a:accent3>
      <a:accent4>
        <a:srgbClr val="BA7F9B"/>
      </a:accent4>
      <a:accent5>
        <a:srgbClr val="C69699"/>
      </a:accent5>
      <a:accent6>
        <a:srgbClr val="BA947F"/>
      </a:accent6>
      <a:hlink>
        <a:srgbClr val="AC7165"/>
      </a:hlink>
      <a:folHlink>
        <a:srgbClr val="7F7F7F"/>
      </a:folHlink>
    </a:clrScheme>
    <a:fontScheme name="Custom 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3.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3118</Words>
  <Application>Microsoft Office PowerPoint</Application>
  <PresentationFormat>Geniş ekran</PresentationFormat>
  <Paragraphs>224</Paragraphs>
  <Slides>13</Slides>
  <Notes>8</Notes>
  <HiddenSlides>0</HiddenSlides>
  <MMClips>0</MMClips>
  <ScaleCrop>false</ScaleCrop>
  <HeadingPairs>
    <vt:vector size="6" baseType="variant">
      <vt:variant>
        <vt:lpstr>Kullanılan Yazı Tipleri</vt:lpstr>
      </vt:variant>
      <vt:variant>
        <vt:i4>5</vt:i4>
      </vt:variant>
      <vt:variant>
        <vt:lpstr>Tema</vt:lpstr>
      </vt:variant>
      <vt:variant>
        <vt:i4>2</vt:i4>
      </vt:variant>
      <vt:variant>
        <vt:lpstr>Slayt Başlıkları</vt:lpstr>
      </vt:variant>
      <vt:variant>
        <vt:i4>13</vt:i4>
      </vt:variant>
    </vt:vector>
  </HeadingPairs>
  <TitlesOfParts>
    <vt:vector size="20" baseType="lpstr">
      <vt:lpstr>Arial</vt:lpstr>
      <vt:lpstr>Calibri</vt:lpstr>
      <vt:lpstr>Century Gothic</vt:lpstr>
      <vt:lpstr>Courier New</vt:lpstr>
      <vt:lpstr>Garamond</vt:lpstr>
      <vt:lpstr>Savon</vt:lpstr>
      <vt:lpstr>BrushVTI</vt:lpstr>
      <vt:lpstr>LLM-MedQA: Enhancing Medical Question Answering through Case Studies in Large Language Models</vt:lpstr>
      <vt:lpstr>Giriş</vt:lpstr>
      <vt:lpstr>PowerPoint Sunusu</vt:lpstr>
      <vt:lpstr>LLM'ler ve Tıbbi Soru Cevaplama </vt:lpstr>
      <vt:lpstr>Çoklu Ajan Mimarisi</vt:lpstr>
      <vt:lpstr>Vaka Üretimi</vt:lpstr>
      <vt:lpstr>Deneysel Sonuçlar ve Karşılaştırma</vt:lpstr>
      <vt:lpstr>Klinik Uygulamalar ve Potansiyel Etki</vt:lpstr>
      <vt:lpstr>Zorluklar ve Etik Hususlar</vt:lpstr>
      <vt:lpstr>Gelecek Araştırma Yönelimleri</vt:lpstr>
      <vt:lpstr>LLM-MedQA'nın Tıp Eğitimindeki Rolü</vt:lpstr>
      <vt:lpstr>LLM-MedQA'nın Tıp Eğitimindeki Rolü</vt:lpstr>
      <vt:lpstr>Sonuç ve Tartışma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
  <cp:lastModifiedBy>kayra bulut</cp:lastModifiedBy>
  <cp:revision>483</cp:revision>
  <dcterms:created xsi:type="dcterms:W3CDTF">2024-03-05T05:29:07Z</dcterms:created>
  <dcterms:modified xsi:type="dcterms:W3CDTF">2025-04-28T12:58:01Z</dcterms:modified>
</cp:coreProperties>
</file>