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94" r:id="rId2"/>
    <p:sldId id="276" r:id="rId3"/>
    <p:sldId id="306" r:id="rId4"/>
    <p:sldId id="297" r:id="rId5"/>
    <p:sldId id="284" r:id="rId6"/>
    <p:sldId id="299" r:id="rId7"/>
    <p:sldId id="296" r:id="rId8"/>
    <p:sldId id="298" r:id="rId9"/>
    <p:sldId id="300" r:id="rId10"/>
    <p:sldId id="301" r:id="rId11"/>
    <p:sldId id="302" r:id="rId12"/>
    <p:sldId id="303" r:id="rId13"/>
    <p:sldId id="307" r:id="rId14"/>
    <p:sldId id="308" r:id="rId15"/>
    <p:sldId id="311" r:id="rId16"/>
    <p:sldId id="318" r:id="rId17"/>
    <p:sldId id="317" r:id="rId18"/>
    <p:sldId id="319" r:id="rId19"/>
    <p:sldId id="309" r:id="rId20"/>
    <p:sldId id="316" r:id="rId21"/>
    <p:sldId id="310" r:id="rId22"/>
    <p:sldId id="312" r:id="rId23"/>
    <p:sldId id="313" r:id="rId24"/>
    <p:sldId id="315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82C"/>
    <a:srgbClr val="3F3F3F"/>
    <a:srgbClr val="E6E9E7"/>
    <a:srgbClr val="40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Badawy" userId="5288d7ac7537cd93" providerId="Windows Live" clId="Web-{43822C23-30D4-41D8-A316-546B441F182C}"/>
    <pc:docChg chg="modSld">
      <pc:chgData name="Hassan Badawy" userId="5288d7ac7537cd93" providerId="Windows Live" clId="Web-{43822C23-30D4-41D8-A316-546B441F182C}" dt="2019-02-10T08:54:40.277" v="0"/>
      <pc:docMkLst>
        <pc:docMk/>
      </pc:docMkLst>
      <pc:sldChg chg="delSp delAnim">
        <pc:chgData name="Hassan Badawy" userId="5288d7ac7537cd93" providerId="Windows Live" clId="Web-{43822C23-30D4-41D8-A316-546B441F182C}" dt="2019-02-10T08:54:40.277" v="0"/>
        <pc:sldMkLst>
          <pc:docMk/>
          <pc:sldMk cId="2263510265" sldId="265"/>
        </pc:sldMkLst>
        <pc:picChg chg="del">
          <ac:chgData name="Hassan Badawy" userId="5288d7ac7537cd93" providerId="Windows Live" clId="Web-{43822C23-30D4-41D8-A316-546B441F182C}" dt="2019-02-10T08:54:40.277" v="0"/>
          <ac:picMkLst>
            <pc:docMk/>
            <pc:sldMk cId="2263510265" sldId="26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8F7B-796C-40D3-B4EC-50BB18AA014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211A-6FA1-4DC4-9904-212CEE4A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75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1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99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49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94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22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61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4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00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75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57A-1E96-4C2B-B5A7-57FB690D344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0B0F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Hassan Badawy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89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Hassan Badawy</a:t>
            </a:r>
          </a:p>
        </p:txBody>
      </p:sp>
    </p:spTree>
    <p:extLst>
      <p:ext uri="{BB962C8B-B14F-4D97-AF65-F5344CB8AC3E}">
        <p14:creationId xmlns:p14="http://schemas.microsoft.com/office/powerpoint/2010/main" val="17675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>
          <a:xfrm>
            <a:off x="8622064" y="6343695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4" name="Freeform 33"/>
          <p:cNvSpPr/>
          <p:nvPr/>
        </p:nvSpPr>
        <p:spPr>
          <a:xfrm>
            <a:off x="8622064" y="5579407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0" name="Group 79"/>
          <p:cNvGrpSpPr/>
          <p:nvPr/>
        </p:nvGrpSpPr>
        <p:grpSpPr>
          <a:xfrm>
            <a:off x="6215474" y="5625127"/>
            <a:ext cx="401098" cy="764288"/>
            <a:chOff x="6063070" y="5514287"/>
            <a:chExt cx="401098" cy="764288"/>
          </a:xfrm>
        </p:grpSpPr>
        <p:sp>
          <p:nvSpPr>
            <p:cNvPr id="33" name="Freeform 32"/>
            <p:cNvSpPr/>
            <p:nvPr/>
          </p:nvSpPr>
          <p:spPr>
            <a:xfrm>
              <a:off x="6063070" y="5896431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063070" y="5514287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8622064" y="4815119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39" name="Freeform 38"/>
          <p:cNvSpPr/>
          <p:nvPr/>
        </p:nvSpPr>
        <p:spPr>
          <a:xfrm>
            <a:off x="8622064" y="4050831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1" name="Group 80"/>
          <p:cNvGrpSpPr/>
          <p:nvPr/>
        </p:nvGrpSpPr>
        <p:grpSpPr>
          <a:xfrm>
            <a:off x="6215474" y="4096551"/>
            <a:ext cx="401098" cy="764288"/>
            <a:chOff x="6063070" y="3985711"/>
            <a:chExt cx="401098" cy="764288"/>
          </a:xfrm>
        </p:grpSpPr>
        <p:sp>
          <p:nvSpPr>
            <p:cNvPr id="38" name="Freeform 37"/>
            <p:cNvSpPr/>
            <p:nvPr/>
          </p:nvSpPr>
          <p:spPr>
            <a:xfrm>
              <a:off x="6063070" y="4367855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6063070" y="3985711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808884" y="4478695"/>
            <a:ext cx="401098" cy="1528576"/>
            <a:chOff x="3656480" y="4367855"/>
            <a:chExt cx="401098" cy="1528576"/>
          </a:xfrm>
        </p:grpSpPr>
        <p:sp>
          <p:nvSpPr>
            <p:cNvPr id="36" name="Freeform 35"/>
            <p:cNvSpPr/>
            <p:nvPr/>
          </p:nvSpPr>
          <p:spPr>
            <a:xfrm>
              <a:off x="3656480" y="5132143"/>
              <a:ext cx="401098" cy="764288"/>
            </a:xfrm>
            <a:custGeom>
              <a:avLst/>
              <a:gdLst>
                <a:gd name="connsiteX0" fmla="*/ 0 w 401098"/>
                <a:gd name="connsiteY0" fmla="*/ 0 h 764288"/>
                <a:gd name="connsiteX1" fmla="*/ 200549 w 401098"/>
                <a:gd name="connsiteY1" fmla="*/ 0 h 764288"/>
                <a:gd name="connsiteX2" fmla="*/ 200549 w 401098"/>
                <a:gd name="connsiteY2" fmla="*/ 764288 h 764288"/>
                <a:gd name="connsiteX3" fmla="*/ 401098 w 401098"/>
                <a:gd name="connsiteY3" fmla="*/ 764288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0"/>
                  </a:moveTo>
                  <a:lnTo>
                    <a:pt x="200549" y="0"/>
                  </a:lnTo>
                  <a:lnTo>
                    <a:pt x="200549" y="764288"/>
                  </a:lnTo>
                  <a:lnTo>
                    <a:pt x="401098" y="76428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6" rIns="191671" bIns="36056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656480" y="4367855"/>
              <a:ext cx="401098" cy="764288"/>
            </a:xfrm>
            <a:custGeom>
              <a:avLst/>
              <a:gdLst>
                <a:gd name="connsiteX0" fmla="*/ 0 w 401098"/>
                <a:gd name="connsiteY0" fmla="*/ 764288 h 764288"/>
                <a:gd name="connsiteX1" fmla="*/ 200549 w 401098"/>
                <a:gd name="connsiteY1" fmla="*/ 764288 h 764288"/>
                <a:gd name="connsiteX2" fmla="*/ 200549 w 401098"/>
                <a:gd name="connsiteY2" fmla="*/ 0 h 764288"/>
                <a:gd name="connsiteX3" fmla="*/ 401098 w 401098"/>
                <a:gd name="connsiteY3" fmla="*/ 0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764288"/>
                  </a:moveTo>
                  <a:lnTo>
                    <a:pt x="200549" y="764288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3" name="Freeform 42"/>
          <p:cNvSpPr/>
          <p:nvPr/>
        </p:nvSpPr>
        <p:spPr>
          <a:xfrm>
            <a:off x="8622064" y="3286543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3" rIns="203222" bIns="35693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45" name="Freeform 44"/>
          <p:cNvSpPr/>
          <p:nvPr/>
        </p:nvSpPr>
        <p:spPr>
          <a:xfrm>
            <a:off x="8622064" y="2522255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2" name="Group 81"/>
          <p:cNvGrpSpPr/>
          <p:nvPr/>
        </p:nvGrpSpPr>
        <p:grpSpPr>
          <a:xfrm>
            <a:off x="6215474" y="2567975"/>
            <a:ext cx="401098" cy="764288"/>
            <a:chOff x="6063070" y="2457135"/>
            <a:chExt cx="401098" cy="764288"/>
          </a:xfrm>
        </p:grpSpPr>
        <p:sp>
          <p:nvSpPr>
            <p:cNvPr id="44" name="Freeform 43"/>
            <p:cNvSpPr/>
            <p:nvPr/>
          </p:nvSpPr>
          <p:spPr>
            <a:xfrm>
              <a:off x="6063070" y="2839279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6063070" y="2457135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sp>
        <p:nvSpPr>
          <p:cNvPr id="48" name="Freeform 47"/>
          <p:cNvSpPr/>
          <p:nvPr/>
        </p:nvSpPr>
        <p:spPr>
          <a:xfrm>
            <a:off x="8622064" y="1757967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sp>
        <p:nvSpPr>
          <p:cNvPr id="50" name="Freeform 49"/>
          <p:cNvSpPr/>
          <p:nvPr/>
        </p:nvSpPr>
        <p:spPr>
          <a:xfrm>
            <a:off x="8622064" y="993679"/>
            <a:ext cx="401098" cy="91440"/>
          </a:xfrm>
          <a:custGeom>
            <a:avLst/>
            <a:gdLst>
              <a:gd name="connsiteX0" fmla="*/ 0 w 401098"/>
              <a:gd name="connsiteY0" fmla="*/ 45720 h 91440"/>
              <a:gd name="connsiteX1" fmla="*/ 401098 w 401098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1098" h="91440">
                <a:moveTo>
                  <a:pt x="0" y="45720"/>
                </a:moveTo>
                <a:lnTo>
                  <a:pt x="401098" y="45720"/>
                </a:lnTo>
              </a:path>
            </a:pathLst>
          </a:custGeom>
          <a:noFill/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22" tIns="35692" rIns="203222" bIns="35694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/>
          </a:p>
        </p:txBody>
      </p:sp>
      <p:grpSp>
        <p:nvGrpSpPr>
          <p:cNvPr id="83" name="Group 82"/>
          <p:cNvGrpSpPr/>
          <p:nvPr/>
        </p:nvGrpSpPr>
        <p:grpSpPr>
          <a:xfrm>
            <a:off x="6215474" y="1039399"/>
            <a:ext cx="401098" cy="764288"/>
            <a:chOff x="6063070" y="928559"/>
            <a:chExt cx="401098" cy="764288"/>
          </a:xfrm>
        </p:grpSpPr>
        <p:sp>
          <p:nvSpPr>
            <p:cNvPr id="49" name="Freeform 48"/>
            <p:cNvSpPr/>
            <p:nvPr/>
          </p:nvSpPr>
          <p:spPr>
            <a:xfrm>
              <a:off x="6063070" y="1310703"/>
              <a:ext cx="401098" cy="382144"/>
            </a:xfrm>
            <a:custGeom>
              <a:avLst/>
              <a:gdLst>
                <a:gd name="connsiteX0" fmla="*/ 0 w 401098"/>
                <a:gd name="connsiteY0" fmla="*/ 0 h 382144"/>
                <a:gd name="connsiteX1" fmla="*/ 200549 w 401098"/>
                <a:gd name="connsiteY1" fmla="*/ 0 h 382144"/>
                <a:gd name="connsiteX2" fmla="*/ 200549 w 401098"/>
                <a:gd name="connsiteY2" fmla="*/ 382144 h 382144"/>
                <a:gd name="connsiteX3" fmla="*/ 401098 w 401098"/>
                <a:gd name="connsiteY3" fmla="*/ 382144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0"/>
                  </a:moveTo>
                  <a:lnTo>
                    <a:pt x="200549" y="0"/>
                  </a:lnTo>
                  <a:lnTo>
                    <a:pt x="200549" y="382144"/>
                  </a:lnTo>
                  <a:lnTo>
                    <a:pt x="401098" y="382144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6063070" y="928559"/>
              <a:ext cx="401098" cy="382144"/>
            </a:xfrm>
            <a:custGeom>
              <a:avLst/>
              <a:gdLst>
                <a:gd name="connsiteX0" fmla="*/ 0 w 401098"/>
                <a:gd name="connsiteY0" fmla="*/ 382144 h 382144"/>
                <a:gd name="connsiteX1" fmla="*/ 200549 w 401098"/>
                <a:gd name="connsiteY1" fmla="*/ 382144 h 382144"/>
                <a:gd name="connsiteX2" fmla="*/ 200549 w 401098"/>
                <a:gd name="connsiteY2" fmla="*/ 0 h 382144"/>
                <a:gd name="connsiteX3" fmla="*/ 401098 w 401098"/>
                <a:gd name="connsiteY3" fmla="*/ 0 h 38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382144">
                  <a:moveTo>
                    <a:pt x="0" y="382144"/>
                  </a:moveTo>
                  <a:lnTo>
                    <a:pt x="200549" y="382144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9399" tIns="177222" rIns="199400" bIns="17722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08884" y="1421543"/>
            <a:ext cx="401098" cy="1528576"/>
            <a:chOff x="3656480" y="1310703"/>
            <a:chExt cx="401098" cy="1528576"/>
          </a:xfrm>
        </p:grpSpPr>
        <p:sp>
          <p:nvSpPr>
            <p:cNvPr id="47" name="Freeform 46"/>
            <p:cNvSpPr/>
            <p:nvPr/>
          </p:nvSpPr>
          <p:spPr>
            <a:xfrm>
              <a:off x="3656480" y="2074991"/>
              <a:ext cx="401098" cy="764288"/>
            </a:xfrm>
            <a:custGeom>
              <a:avLst/>
              <a:gdLst>
                <a:gd name="connsiteX0" fmla="*/ 0 w 401098"/>
                <a:gd name="connsiteY0" fmla="*/ 0 h 764288"/>
                <a:gd name="connsiteX1" fmla="*/ 200549 w 401098"/>
                <a:gd name="connsiteY1" fmla="*/ 0 h 764288"/>
                <a:gd name="connsiteX2" fmla="*/ 200549 w 401098"/>
                <a:gd name="connsiteY2" fmla="*/ 764288 h 764288"/>
                <a:gd name="connsiteX3" fmla="*/ 401098 w 401098"/>
                <a:gd name="connsiteY3" fmla="*/ 764288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0"/>
                  </a:moveTo>
                  <a:lnTo>
                    <a:pt x="200549" y="0"/>
                  </a:lnTo>
                  <a:lnTo>
                    <a:pt x="200549" y="764288"/>
                  </a:lnTo>
                  <a:lnTo>
                    <a:pt x="401098" y="764288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3656480" y="1310703"/>
              <a:ext cx="401098" cy="764288"/>
            </a:xfrm>
            <a:custGeom>
              <a:avLst/>
              <a:gdLst>
                <a:gd name="connsiteX0" fmla="*/ 0 w 401098"/>
                <a:gd name="connsiteY0" fmla="*/ 764288 h 764288"/>
                <a:gd name="connsiteX1" fmla="*/ 200549 w 401098"/>
                <a:gd name="connsiteY1" fmla="*/ 764288 h 764288"/>
                <a:gd name="connsiteX2" fmla="*/ 200549 w 401098"/>
                <a:gd name="connsiteY2" fmla="*/ 0 h 764288"/>
                <a:gd name="connsiteX3" fmla="*/ 401098 w 401098"/>
                <a:gd name="connsiteY3" fmla="*/ 0 h 76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764288">
                  <a:moveTo>
                    <a:pt x="0" y="764288"/>
                  </a:moveTo>
                  <a:lnTo>
                    <a:pt x="200549" y="764288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670" tIns="360565" rIns="191671" bIns="36056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402293" y="2185831"/>
            <a:ext cx="401098" cy="3057152"/>
            <a:chOff x="1249889" y="2074991"/>
            <a:chExt cx="401098" cy="3057152"/>
          </a:xfrm>
        </p:grpSpPr>
        <p:sp>
          <p:nvSpPr>
            <p:cNvPr id="42" name="Freeform 41"/>
            <p:cNvSpPr/>
            <p:nvPr/>
          </p:nvSpPr>
          <p:spPr>
            <a:xfrm>
              <a:off x="1249889" y="3603567"/>
              <a:ext cx="401098" cy="1528576"/>
            </a:xfrm>
            <a:custGeom>
              <a:avLst/>
              <a:gdLst>
                <a:gd name="connsiteX0" fmla="*/ 0 w 401098"/>
                <a:gd name="connsiteY0" fmla="*/ 0 h 1528576"/>
                <a:gd name="connsiteX1" fmla="*/ 200549 w 401098"/>
                <a:gd name="connsiteY1" fmla="*/ 0 h 1528576"/>
                <a:gd name="connsiteX2" fmla="*/ 200549 w 401098"/>
                <a:gd name="connsiteY2" fmla="*/ 1528576 h 1528576"/>
                <a:gd name="connsiteX3" fmla="*/ 401098 w 401098"/>
                <a:gd name="connsiteY3" fmla="*/ 1528576 h 152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1528576">
                  <a:moveTo>
                    <a:pt x="0" y="0"/>
                  </a:moveTo>
                  <a:lnTo>
                    <a:pt x="200549" y="0"/>
                  </a:lnTo>
                  <a:lnTo>
                    <a:pt x="200549" y="1528576"/>
                  </a:lnTo>
                  <a:lnTo>
                    <a:pt x="401098" y="1528576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741" tIns="724780" rIns="173741" bIns="72478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249889" y="2074991"/>
              <a:ext cx="401098" cy="1528576"/>
            </a:xfrm>
            <a:custGeom>
              <a:avLst/>
              <a:gdLst>
                <a:gd name="connsiteX0" fmla="*/ 0 w 401098"/>
                <a:gd name="connsiteY0" fmla="*/ 1528576 h 1528576"/>
                <a:gd name="connsiteX1" fmla="*/ 200549 w 401098"/>
                <a:gd name="connsiteY1" fmla="*/ 1528576 h 1528576"/>
                <a:gd name="connsiteX2" fmla="*/ 200549 w 401098"/>
                <a:gd name="connsiteY2" fmla="*/ 0 h 1528576"/>
                <a:gd name="connsiteX3" fmla="*/ 401098 w 401098"/>
                <a:gd name="connsiteY3" fmla="*/ 0 h 152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098" h="1528576">
                  <a:moveTo>
                    <a:pt x="0" y="1528576"/>
                  </a:moveTo>
                  <a:lnTo>
                    <a:pt x="200549" y="1528576"/>
                  </a:lnTo>
                  <a:lnTo>
                    <a:pt x="200549" y="0"/>
                  </a:lnTo>
                  <a:lnTo>
                    <a:pt x="401098" y="0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3741" tIns="724780" rIns="173741" bIns="72478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</p:grpSp>
      <p:sp>
        <p:nvSpPr>
          <p:cNvPr id="54" name="Freeform 53"/>
          <p:cNvSpPr/>
          <p:nvPr/>
        </p:nvSpPr>
        <p:spPr>
          <a:xfrm rot="16200000">
            <a:off x="-512448" y="3408692"/>
            <a:ext cx="3218054" cy="611430"/>
          </a:xfrm>
          <a:custGeom>
            <a:avLst/>
            <a:gdLst>
              <a:gd name="connsiteX0" fmla="*/ 0 w 3218054"/>
              <a:gd name="connsiteY0" fmla="*/ 0 h 611430"/>
              <a:gd name="connsiteX1" fmla="*/ 3218054 w 3218054"/>
              <a:gd name="connsiteY1" fmla="*/ 0 h 611430"/>
              <a:gd name="connsiteX2" fmla="*/ 3218054 w 3218054"/>
              <a:gd name="connsiteY2" fmla="*/ 611430 h 611430"/>
              <a:gd name="connsiteX3" fmla="*/ 0 w 3218054"/>
              <a:gd name="connsiteY3" fmla="*/ 611430 h 611430"/>
              <a:gd name="connsiteX4" fmla="*/ 0 w 3218054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054" h="611430">
                <a:moveTo>
                  <a:pt x="0" y="0"/>
                </a:moveTo>
                <a:lnTo>
                  <a:pt x="3218054" y="0"/>
                </a:lnTo>
                <a:lnTo>
                  <a:pt x="3218054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050" tIns="19049" rIns="19050" bIns="19050" numCol="1" spcCol="1270" anchor="ctr" anchorCtr="0">
            <a:noAutofit/>
          </a:bodyPr>
          <a:lstStyle/>
          <a:p>
            <a:pPr lvl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3000" kern="1200" dirty="0" smtClean="0">
                <a:latin typeface="Calibri" panose="020F0502020204030204" pitchFamily="34" charset="0"/>
              </a:rPr>
              <a:t>Supervised Learning </a:t>
            </a:r>
            <a:endParaRPr lang="en-US" sz="30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1803392" y="188011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2000" b="1" kern="1200" dirty="0" smtClean="0">
                <a:latin typeface="Calibri" panose="020F0502020204030204" pitchFamily="34" charset="0"/>
              </a:rPr>
              <a:t>Regression</a:t>
            </a:r>
            <a:r>
              <a:rPr lang="en-US" sz="2000" b="1" kern="1200" dirty="0" smtClean="0">
                <a:latin typeface="Calibri" panose="020F0502020204030204" pitchFamily="34" charset="0"/>
              </a:rPr>
              <a:t/>
            </a:r>
            <a:br>
              <a:rPr lang="en-US" sz="2000" b="1" kern="1200" dirty="0" smtClean="0">
                <a:latin typeface="Calibri" panose="020F0502020204030204" pitchFamily="34" charset="0"/>
              </a:rPr>
            </a:br>
            <a:r>
              <a:rPr lang="en-US" sz="1400" kern="1200" dirty="0" smtClean="0"/>
              <a:t>(Continues Output)</a:t>
            </a:r>
            <a:endParaRPr lang="en-US" sz="14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4209982" y="111582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Univariate</a:t>
            </a:r>
            <a:endParaRPr lang="en-US" sz="2200" kern="1200" dirty="0"/>
          </a:p>
        </p:txBody>
      </p:sp>
      <p:sp>
        <p:nvSpPr>
          <p:cNvPr id="57" name="Freeform 56"/>
          <p:cNvSpPr/>
          <p:nvPr/>
        </p:nvSpPr>
        <p:spPr>
          <a:xfrm>
            <a:off x="6616572" y="73368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58" name="Freeform 57"/>
          <p:cNvSpPr/>
          <p:nvPr/>
        </p:nvSpPr>
        <p:spPr>
          <a:xfrm>
            <a:off x="9023162" y="73368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Linear Regression</a:t>
            </a:r>
            <a:endParaRPr lang="en-US" sz="2200" kern="1200" dirty="0"/>
          </a:p>
        </p:txBody>
      </p:sp>
      <p:sp>
        <p:nvSpPr>
          <p:cNvPr id="59" name="Freeform 58"/>
          <p:cNvSpPr/>
          <p:nvPr/>
        </p:nvSpPr>
        <p:spPr>
          <a:xfrm>
            <a:off x="6616572" y="149797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60" name="Freeform 59"/>
          <p:cNvSpPr/>
          <p:nvPr/>
        </p:nvSpPr>
        <p:spPr>
          <a:xfrm>
            <a:off x="9023162" y="149797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sp>
        <p:nvSpPr>
          <p:cNvPr id="61" name="Freeform 60"/>
          <p:cNvSpPr/>
          <p:nvPr/>
        </p:nvSpPr>
        <p:spPr>
          <a:xfrm>
            <a:off x="4209982" y="264440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Multivariate</a:t>
            </a:r>
          </a:p>
        </p:txBody>
      </p:sp>
      <p:sp>
        <p:nvSpPr>
          <p:cNvPr id="62" name="Freeform 61"/>
          <p:cNvSpPr/>
          <p:nvPr/>
        </p:nvSpPr>
        <p:spPr>
          <a:xfrm>
            <a:off x="6616572" y="226226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</a:p>
        </p:txBody>
      </p:sp>
      <p:sp>
        <p:nvSpPr>
          <p:cNvPr id="63" name="Freeform 62"/>
          <p:cNvSpPr/>
          <p:nvPr/>
        </p:nvSpPr>
        <p:spPr>
          <a:xfrm>
            <a:off x="9023162" y="226226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Polynomial Regression</a:t>
            </a:r>
          </a:p>
        </p:txBody>
      </p:sp>
      <p:sp>
        <p:nvSpPr>
          <p:cNvPr id="64" name="Freeform 63"/>
          <p:cNvSpPr/>
          <p:nvPr/>
        </p:nvSpPr>
        <p:spPr>
          <a:xfrm>
            <a:off x="6616572" y="302654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</a:p>
        </p:txBody>
      </p:sp>
      <p:sp>
        <p:nvSpPr>
          <p:cNvPr id="65" name="Freeform 64"/>
          <p:cNvSpPr/>
          <p:nvPr/>
        </p:nvSpPr>
        <p:spPr>
          <a:xfrm>
            <a:off x="9023162" y="302654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</a:p>
        </p:txBody>
      </p:sp>
      <p:sp>
        <p:nvSpPr>
          <p:cNvPr id="66" name="Freeform 65"/>
          <p:cNvSpPr/>
          <p:nvPr/>
        </p:nvSpPr>
        <p:spPr>
          <a:xfrm>
            <a:off x="1803392" y="4937268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x-none" sz="2000" b="1" kern="1200" dirty="0" smtClean="0">
                <a:latin typeface="Calibri" panose="020F0502020204030204" pitchFamily="34" charset="0"/>
              </a:rPr>
              <a:t>Classification</a:t>
            </a:r>
            <a:r>
              <a:rPr lang="en-US" sz="2000" b="1" kern="1200" dirty="0" smtClean="0">
                <a:latin typeface="Calibri" panose="020F0502020204030204" pitchFamily="34" charset="0"/>
              </a:rPr>
              <a:t/>
            </a:r>
            <a:br>
              <a:rPr lang="en-US" sz="2000" b="1" kern="1200" dirty="0" smtClean="0">
                <a:latin typeface="Calibri" panose="020F0502020204030204" pitchFamily="34" charset="0"/>
              </a:rPr>
            </a:br>
            <a:r>
              <a:rPr lang="en-US" sz="1400" kern="1200" dirty="0" smtClean="0"/>
              <a:t>(Discrete Output)</a:t>
            </a:r>
            <a:endParaRPr lang="en-US" sz="1400" kern="1200" dirty="0"/>
          </a:p>
        </p:txBody>
      </p:sp>
      <p:sp>
        <p:nvSpPr>
          <p:cNvPr id="67" name="Freeform 66"/>
          <p:cNvSpPr/>
          <p:nvPr/>
        </p:nvSpPr>
        <p:spPr>
          <a:xfrm>
            <a:off x="4209982" y="417298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Binary-class</a:t>
            </a:r>
            <a:endParaRPr lang="en-US" sz="2200" kern="1200" dirty="0"/>
          </a:p>
        </p:txBody>
      </p:sp>
      <p:sp>
        <p:nvSpPr>
          <p:cNvPr id="68" name="Freeform 67"/>
          <p:cNvSpPr/>
          <p:nvPr/>
        </p:nvSpPr>
        <p:spPr>
          <a:xfrm>
            <a:off x="6616572" y="379083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69" name="Freeform 68"/>
          <p:cNvSpPr/>
          <p:nvPr/>
        </p:nvSpPr>
        <p:spPr>
          <a:xfrm>
            <a:off x="9023162" y="379083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Logistic Regression</a:t>
            </a:r>
            <a:endParaRPr lang="en-US" sz="2200" kern="1200" dirty="0"/>
          </a:p>
        </p:txBody>
      </p:sp>
      <p:sp>
        <p:nvSpPr>
          <p:cNvPr id="70" name="Freeform 69"/>
          <p:cNvSpPr/>
          <p:nvPr/>
        </p:nvSpPr>
        <p:spPr>
          <a:xfrm>
            <a:off x="6616572" y="455512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71" name="Freeform 70"/>
          <p:cNvSpPr/>
          <p:nvPr/>
        </p:nvSpPr>
        <p:spPr>
          <a:xfrm>
            <a:off x="9023162" y="4555124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sp>
        <p:nvSpPr>
          <p:cNvPr id="72" name="Freeform 71"/>
          <p:cNvSpPr/>
          <p:nvPr/>
        </p:nvSpPr>
        <p:spPr>
          <a:xfrm>
            <a:off x="4209982" y="5701556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Multi-class</a:t>
            </a:r>
            <a:endParaRPr lang="en-US" sz="2200" kern="1200" dirty="0"/>
          </a:p>
        </p:txBody>
      </p:sp>
      <p:sp>
        <p:nvSpPr>
          <p:cNvPr id="73" name="Freeform 72"/>
          <p:cNvSpPr/>
          <p:nvPr/>
        </p:nvSpPr>
        <p:spPr>
          <a:xfrm>
            <a:off x="6616572" y="531941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Parametric</a:t>
            </a:r>
            <a:endParaRPr lang="en-US" sz="2200" kern="1200" dirty="0"/>
          </a:p>
        </p:txBody>
      </p:sp>
      <p:sp>
        <p:nvSpPr>
          <p:cNvPr id="74" name="Freeform 73"/>
          <p:cNvSpPr/>
          <p:nvPr/>
        </p:nvSpPr>
        <p:spPr>
          <a:xfrm>
            <a:off x="9023162" y="5319412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MLP</a:t>
            </a:r>
            <a:endParaRPr lang="en-US" sz="2200" kern="1200" dirty="0"/>
          </a:p>
        </p:txBody>
      </p:sp>
      <p:sp>
        <p:nvSpPr>
          <p:cNvPr id="75" name="Freeform 74"/>
          <p:cNvSpPr/>
          <p:nvPr/>
        </p:nvSpPr>
        <p:spPr>
          <a:xfrm>
            <a:off x="6616572" y="608370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Non-parametric</a:t>
            </a:r>
            <a:endParaRPr lang="en-US" sz="2200" kern="1200" dirty="0"/>
          </a:p>
        </p:txBody>
      </p:sp>
      <p:sp>
        <p:nvSpPr>
          <p:cNvPr id="76" name="Freeform 75"/>
          <p:cNvSpPr/>
          <p:nvPr/>
        </p:nvSpPr>
        <p:spPr>
          <a:xfrm>
            <a:off x="9023162" y="6083700"/>
            <a:ext cx="2005491" cy="611430"/>
          </a:xfrm>
          <a:custGeom>
            <a:avLst/>
            <a:gdLst>
              <a:gd name="connsiteX0" fmla="*/ 0 w 2005491"/>
              <a:gd name="connsiteY0" fmla="*/ 0 h 611430"/>
              <a:gd name="connsiteX1" fmla="*/ 2005491 w 2005491"/>
              <a:gd name="connsiteY1" fmla="*/ 0 h 611430"/>
              <a:gd name="connsiteX2" fmla="*/ 2005491 w 2005491"/>
              <a:gd name="connsiteY2" fmla="*/ 611430 h 611430"/>
              <a:gd name="connsiteX3" fmla="*/ 0 w 2005491"/>
              <a:gd name="connsiteY3" fmla="*/ 611430 h 611430"/>
              <a:gd name="connsiteX4" fmla="*/ 0 w 2005491"/>
              <a:gd name="connsiteY4" fmla="*/ 0 h 6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491" h="611430">
                <a:moveTo>
                  <a:pt x="0" y="0"/>
                </a:moveTo>
                <a:lnTo>
                  <a:pt x="2005491" y="0"/>
                </a:lnTo>
                <a:lnTo>
                  <a:pt x="2005491" y="611430"/>
                </a:lnTo>
                <a:lnTo>
                  <a:pt x="0" y="6114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/>
              <a:t>KNN, RF, DT, SVM</a:t>
            </a:r>
            <a:endParaRPr lang="en-US" sz="2200" kern="1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267" y="-95534"/>
            <a:ext cx="5679833" cy="6591875"/>
            <a:chOff x="73267" y="-95534"/>
            <a:chExt cx="5679833" cy="6591875"/>
          </a:xfrm>
        </p:grpSpPr>
        <p:grpSp>
          <p:nvGrpSpPr>
            <p:cNvPr id="23" name="Group 22"/>
            <p:cNvGrpSpPr/>
            <p:nvPr/>
          </p:nvGrpSpPr>
          <p:grpSpPr>
            <a:xfrm>
              <a:off x="73267" y="-95534"/>
              <a:ext cx="274903" cy="6591875"/>
              <a:chOff x="3432348" y="734204"/>
              <a:chExt cx="284249" cy="581233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574473" y="734204"/>
                <a:ext cx="0" cy="5522876"/>
              </a:xfrm>
              <a:prstGeom prst="line">
                <a:avLst/>
              </a:prstGeom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3432348" y="6262289"/>
                <a:ext cx="284249" cy="28424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657568" y="160328"/>
              <a:ext cx="3845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Define Problem Zone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24170" y="456361"/>
              <a:ext cx="581064" cy="0"/>
            </a:xfrm>
            <a:prstGeom prst="lin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17732" y="170991"/>
              <a:ext cx="663225" cy="663225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91051" y="160327"/>
              <a:ext cx="5280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1</a:t>
              </a:r>
              <a:endPara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465764" y="191242"/>
              <a:ext cx="4287336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78877" y="993679"/>
            <a:ext cx="5661291" cy="544145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401132" y="657255"/>
            <a:ext cx="4765632" cy="611430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ine Callout 1 (Border and Accent Bar) 92"/>
          <p:cNvSpPr/>
          <p:nvPr/>
        </p:nvSpPr>
        <p:spPr>
          <a:xfrm>
            <a:off x="1401670" y="1168257"/>
            <a:ext cx="1842650" cy="351435"/>
          </a:xfrm>
          <a:prstGeom prst="accentBorderCallout1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Problem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sp>
        <p:nvSpPr>
          <p:cNvPr id="94" name="Line Callout 1 (Border and Accent Bar) 93"/>
          <p:cNvSpPr/>
          <p:nvPr/>
        </p:nvSpPr>
        <p:spPr>
          <a:xfrm>
            <a:off x="7700738" y="244131"/>
            <a:ext cx="1842650" cy="351435"/>
          </a:xfrm>
          <a:prstGeom prst="accentBorderCallout1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Solution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05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6146" name="Picture 2" descr="(m)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726572"/>
            <a:ext cx="34099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assa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45" y="1726571"/>
            <a:ext cx="249548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hassa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038" y="1726570"/>
            <a:ext cx="236173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ultiply 1"/>
          <p:cNvSpPr/>
          <p:nvPr/>
        </p:nvSpPr>
        <p:spPr>
          <a:xfrm>
            <a:off x="4347837" y="2590487"/>
            <a:ext cx="718365" cy="8915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 2"/>
          <p:cNvSpPr/>
          <p:nvPr/>
        </p:nvSpPr>
        <p:spPr>
          <a:xfrm>
            <a:off x="7650602" y="2781679"/>
            <a:ext cx="846627" cy="50915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2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553083" y="226814"/>
            <a:ext cx="4283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Linear Regression Warnings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4347" y="935474"/>
            <a:ext cx="7119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Linear Regression Works Best When the Data is Linear 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437997"/>
            <a:ext cx="5884282" cy="47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3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3223" y="823458"/>
            <a:ext cx="53992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</a:rPr>
              <a:t>Linear Regression is Sensitive to Outliers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3083" y="226814"/>
            <a:ext cx="4283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Linear Regression Warnings</a:t>
            </a: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1" y="1986637"/>
            <a:ext cx="4953691" cy="3982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63" y="1986637"/>
            <a:ext cx="495369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3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597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442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78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228153"/>
            <a:ext cx="7697274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8638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848" y="37705"/>
            <a:ext cx="5948581" cy="4166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0" y="32675"/>
            <a:ext cx="5887884" cy="4175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60" y="4279769"/>
            <a:ext cx="3075341" cy="25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531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2" y="160255"/>
            <a:ext cx="6190244" cy="4477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087" y="150828"/>
            <a:ext cx="5318756" cy="44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532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366" y="150829"/>
            <a:ext cx="4952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Feature Engineering and P - Value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9217" y="821703"/>
            <a:ext cx="4440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 value</a:t>
            </a:r>
            <a:r>
              <a:rPr lang="en-US" dirty="0"/>
              <a:t> is a statistical measure that helps scientists determine whether or not their hypotheses are </a:t>
            </a:r>
            <a:r>
              <a:rPr lang="en-US" dirty="0" smtClean="0"/>
              <a:t>Statistically Significant or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300585"/>
            <a:ext cx="4057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P value of a data set is below a certain pre-determined amount (like, for instance, 0.05), scientists will reject the "null hypothesis" of their experiment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0" b="41987"/>
          <a:stretch/>
        </p:blipFill>
        <p:spPr>
          <a:xfrm>
            <a:off x="5543550" y="1257300"/>
            <a:ext cx="6323838" cy="194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73" b="37408"/>
          <a:stretch/>
        </p:blipFill>
        <p:spPr>
          <a:xfrm>
            <a:off x="5528508" y="3257550"/>
            <a:ext cx="6358691" cy="196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58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24333" y="1232897"/>
            <a:ext cx="4296042" cy="4428763"/>
            <a:chOff x="7424333" y="1232897"/>
            <a:chExt cx="4296042" cy="4428763"/>
          </a:xfrm>
        </p:grpSpPr>
        <p:sp>
          <p:nvSpPr>
            <p:cNvPr id="83" name="Rectangle 82"/>
            <p:cNvSpPr/>
            <p:nvPr/>
          </p:nvSpPr>
          <p:spPr>
            <a:xfrm>
              <a:off x="7666351" y="1232897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7424333" y="1548181"/>
              <a:ext cx="4296042" cy="4113479"/>
              <a:chOff x="7424333" y="1548181"/>
              <a:chExt cx="4296042" cy="4113479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675418" y="1548181"/>
                <a:ext cx="4044957" cy="3915957"/>
                <a:chOff x="7675418" y="1548181"/>
                <a:chExt cx="4044957" cy="3915957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7675418" y="1548181"/>
                  <a:ext cx="3837709" cy="3915957"/>
                  <a:chOff x="7675418" y="1548181"/>
                  <a:chExt cx="3837709" cy="3915957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7675418" y="5281087"/>
                    <a:ext cx="3837709" cy="0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7813964" y="1548181"/>
                    <a:ext cx="0" cy="3915957"/>
                  </a:xfrm>
                  <a:prstGeom prst="straightConnector1">
                    <a:avLst/>
                  </a:prstGeom>
                  <a:ln w="2857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7813964" y="4970463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7813964" y="4675186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7809187" y="437989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7809187" y="4084617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813956" y="3789341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7813956" y="349406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7809179" y="3198772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7809179" y="2903495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7818709" y="2598693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>
                    <a:off x="7818709" y="2303416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7813932" y="2008124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>
                    <a:off x="7813932" y="1712847"/>
                    <a:ext cx="3574473" cy="0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8124825" y="170661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8420107" y="170660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>
                    <a:off x="8719185" y="169899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9014467" y="169898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9298305" y="1708518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9593587" y="169898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9892665" y="171042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10187947" y="171041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10494645" y="171042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0789927" y="171041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11089005" y="1702803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>
                    <a:off x="11384287" y="1702790"/>
                    <a:ext cx="0" cy="3578168"/>
                  </a:xfrm>
                  <a:prstGeom prst="line">
                    <a:avLst/>
                  </a:prstGeom>
                  <a:ln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Rectangle 81"/>
                <p:cNvSpPr/>
                <p:nvPr/>
              </p:nvSpPr>
              <p:spPr>
                <a:xfrm>
                  <a:off x="11434719" y="5092482"/>
                  <a:ext cx="2856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accent1"/>
                      </a:solidFill>
                      <a:latin typeface="Agency FB" panose="020B0503020202020204" pitchFamily="34" charset="0"/>
                    </a:rPr>
                    <a:t>X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sp>
            <p:nvSpPr>
              <p:cNvPr id="85" name="Rectangle 84"/>
              <p:cNvSpPr/>
              <p:nvPr/>
            </p:nvSpPr>
            <p:spPr>
              <a:xfrm>
                <a:off x="7471958" y="45366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444079" y="394605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424333" y="3360452"/>
                <a:ext cx="434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300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434554" y="2781194"/>
                <a:ext cx="433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400</a:t>
                </a:r>
                <a:endParaRPr lang="en-US" dirty="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442410" y="2160919"/>
                <a:ext cx="4331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500</a:t>
                </a:r>
                <a:endParaRPr lang="en-US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552322" y="1634801"/>
                <a:ext cx="2616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latin typeface="Agency FB" panose="020B0503020202020204" pitchFamily="34" charset="0"/>
                  </a:rPr>
                  <a:t>k</a:t>
                </a:r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7961383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6200000">
                <a:off x="8512223" y="52618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7961384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9102595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9655837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 rot="16200000">
                <a:off x="7961385" y="5261553"/>
                <a:ext cx="34977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50</a:t>
                </a:r>
                <a:endParaRPr lang="en-US" dirty="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 rot="16200000">
                <a:off x="10853584" y="5290404"/>
                <a:ext cx="4347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300</a:t>
                </a:r>
                <a:endParaRPr lang="en-US" dirty="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16200000">
                <a:off x="10284315" y="5290128"/>
                <a:ext cx="428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250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11162846" y="5288578"/>
                    <a:ext cx="46608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2846" y="5288578"/>
                    <a:ext cx="46608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/>
              <p:cNvSpPr/>
              <p:nvPr/>
            </p:nvSpPr>
            <p:spPr>
              <a:xfrm rot="16200000">
                <a:off x="8512224" y="5261829"/>
                <a:ext cx="3930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100</a:t>
                </a:r>
                <a:endParaRPr lang="en-US" dirty="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9102596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127" name="Rectangle 126"/>
              <p:cNvSpPr/>
              <p:nvPr/>
            </p:nvSpPr>
            <p:spPr>
              <a:xfrm rot="16200000">
                <a:off x="9655838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 rot="16200000">
                <a:off x="9102597" y="5271078"/>
                <a:ext cx="39145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150</a:t>
                </a:r>
                <a:endParaRPr lang="en-US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 rot="16200000">
                <a:off x="10284316" y="5290128"/>
                <a:ext cx="4283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250</a:t>
                </a:r>
                <a:endParaRPr lang="en-US" dirty="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 rot="16200000">
                <a:off x="9655839" y="5280879"/>
                <a:ext cx="4299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gency FB" panose="020B0503020202020204" pitchFamily="34" charset="0"/>
                  </a:rPr>
                  <a:t>200</a:t>
                </a:r>
                <a:endParaRPr lang="en-US" dirty="0"/>
              </a:p>
            </p:txBody>
          </p:sp>
        </p:grpSp>
      </p:grpSp>
      <p:cxnSp>
        <p:nvCxnSpPr>
          <p:cNvPr id="224" name="Straight Connector 223"/>
          <p:cNvCxnSpPr/>
          <p:nvPr/>
        </p:nvCxnSpPr>
        <p:spPr>
          <a:xfrm flipH="1">
            <a:off x="7818709" y="2601763"/>
            <a:ext cx="208414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35527" y="129838"/>
            <a:ext cx="6058400" cy="704378"/>
            <a:chOff x="4235527" y="129838"/>
            <a:chExt cx="6058400" cy="704378"/>
          </a:xfrm>
        </p:grpSpPr>
        <p:sp>
          <p:nvSpPr>
            <p:cNvPr id="27" name="Freeform 26"/>
            <p:cNvSpPr/>
            <p:nvPr/>
          </p:nvSpPr>
          <p:spPr>
            <a:xfrm>
              <a:off x="4235527" y="187885"/>
              <a:ext cx="6058400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3773" y="129838"/>
              <a:ext cx="5850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51" y="1866955"/>
            <a:ext cx="866506" cy="637310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99925"/>
              </p:ext>
            </p:extLst>
          </p:nvPr>
        </p:nvGraphicFramePr>
        <p:xfrm>
          <a:off x="514702" y="2575160"/>
          <a:ext cx="1715520" cy="272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760">
                  <a:extLst>
                    <a:ext uri="{9D8B030D-6E8A-4147-A177-3AD203B41FA5}">
                      <a16:colId xmlns:a16="http://schemas.microsoft.com/office/drawing/2014/main" val="4198227310"/>
                    </a:ext>
                  </a:extLst>
                </a:gridCol>
                <a:gridCol w="857760">
                  <a:extLst>
                    <a:ext uri="{9D8B030D-6E8A-4147-A177-3AD203B41FA5}">
                      <a16:colId xmlns:a16="http://schemas.microsoft.com/office/drawing/2014/main" val="526021575"/>
                    </a:ext>
                  </a:extLst>
                </a:gridCol>
              </a:tblGrid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(k)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11580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77577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400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19580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92287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550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31792"/>
                  </a:ext>
                </a:extLst>
              </a:tr>
              <a:tr h="4179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450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5532"/>
                  </a:ext>
                </a:extLst>
              </a:tr>
            </a:tbl>
          </a:graphicData>
        </a:graphic>
      </p:graphicFrame>
      <p:sp>
        <p:nvSpPr>
          <p:cNvPr id="153" name="Oval 152"/>
          <p:cNvSpPr/>
          <p:nvPr/>
        </p:nvSpPr>
        <p:spPr>
          <a:xfrm rot="2772283">
            <a:off x="8672067" y="4036303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2772283">
            <a:off x="9243910" y="2837649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 rot="2772283">
            <a:off x="9839209" y="2542576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2772283">
            <a:off x="10436315" y="1970223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 rot="2772283">
            <a:off x="11029536" y="2534698"/>
            <a:ext cx="122152" cy="1221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381019" y="1890507"/>
            <a:ext cx="457222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x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1837236" y="1888427"/>
            <a:ext cx="499254" cy="566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y</a:t>
            </a:r>
            <a:endParaRPr lang="en-US" sz="3200" b="1" dirty="0"/>
          </a:p>
        </p:txBody>
      </p:sp>
      <p:cxnSp>
        <p:nvCxnSpPr>
          <p:cNvPr id="161" name="Straight Connector 160"/>
          <p:cNvCxnSpPr/>
          <p:nvPr/>
        </p:nvCxnSpPr>
        <p:spPr>
          <a:xfrm flipV="1">
            <a:off x="9014467" y="3641725"/>
            <a:ext cx="0" cy="16354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7809179" y="3633304"/>
            <a:ext cx="120528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0789927" y="2369960"/>
            <a:ext cx="0" cy="2899924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7809179" y="2394732"/>
            <a:ext cx="298074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3" idx="1"/>
          </p:cNvCxnSpPr>
          <p:nvPr/>
        </p:nvCxnSpPr>
        <p:spPr>
          <a:xfrm flipH="1" flipV="1">
            <a:off x="8733143" y="3827481"/>
            <a:ext cx="1284" cy="208836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9301748" y="2948788"/>
            <a:ext cx="0" cy="483721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endCxn id="155" idx="5"/>
          </p:cNvCxnSpPr>
          <p:nvPr/>
        </p:nvCxnSpPr>
        <p:spPr>
          <a:xfrm flipV="1">
            <a:off x="9892665" y="2664714"/>
            <a:ext cx="6336" cy="371546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7" idx="1"/>
          </p:cNvCxnSpPr>
          <p:nvPr/>
        </p:nvCxnSpPr>
        <p:spPr>
          <a:xfrm flipV="1">
            <a:off x="11091896" y="2182727"/>
            <a:ext cx="4147" cy="351985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10494645" y="2093734"/>
            <a:ext cx="0" cy="502040"/>
          </a:xfrm>
          <a:prstGeom prst="line">
            <a:avLst/>
          </a:prstGeom>
          <a:ln>
            <a:solidFill>
              <a:srgbClr val="FFFF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8244089" y="2070516"/>
                <a:ext cx="2127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089" y="2070516"/>
                <a:ext cx="212751" cy="307777"/>
              </a:xfrm>
              <a:prstGeom prst="rect">
                <a:avLst/>
              </a:prstGeom>
              <a:blipFill>
                <a:blip r:embed="rId5"/>
                <a:stretch>
                  <a:fillRect l="-28571" t="-22000" r="-80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8216874" y="3352270"/>
                <a:ext cx="2127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874" y="3352270"/>
                <a:ext cx="212751" cy="307777"/>
              </a:xfrm>
              <a:prstGeom prst="rect">
                <a:avLst/>
              </a:prstGeom>
              <a:blipFill>
                <a:blip r:embed="rId6"/>
                <a:stretch>
                  <a:fillRect l="-28571" t="-22000" r="-7714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Connector 193"/>
          <p:cNvCxnSpPr>
            <a:stCxn id="132" idx="3"/>
          </p:cNvCxnSpPr>
          <p:nvPr/>
        </p:nvCxnSpPr>
        <p:spPr>
          <a:xfrm flipV="1">
            <a:off x="9870803" y="3009399"/>
            <a:ext cx="32326" cy="221040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8930663" y="2920641"/>
            <a:ext cx="460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8668776" y="3720513"/>
            <a:ext cx="4458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9507232" y="2533006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0115753" y="2016210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1057623" y="2122105"/>
            <a:ext cx="466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</a:t>
            </a:r>
            <a:r>
              <a:rPr lang="en-US" sz="1400" b="1" dirty="0" smtClean="0">
                <a:solidFill>
                  <a:srgbClr val="C00000"/>
                </a:solidFill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3939580" y="3829694"/>
                <a:ext cx="1385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sz="2800" b="1" dirty="0" smtClean="0"/>
                  <a:t> - y 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80" y="3829694"/>
                <a:ext cx="1385764" cy="430887"/>
              </a:xfrm>
              <a:prstGeom prst="rect">
                <a:avLst/>
              </a:prstGeom>
              <a:blipFill>
                <a:blip r:embed="rId7"/>
                <a:stretch>
                  <a:fillRect t="-23944" r="-14912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/>
          <p:cNvCxnSpPr/>
          <p:nvPr/>
        </p:nvCxnSpPr>
        <p:spPr>
          <a:xfrm flipV="1">
            <a:off x="8260096" y="2093849"/>
            <a:ext cx="2952734" cy="2076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151359" y="1717823"/>
            <a:ext cx="16542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 smtClean="0"/>
              <a:t>y = m x + b</a:t>
            </a:r>
            <a:endParaRPr lang="en-US" sz="2000" b="1" baseline="-25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177190" y="2309836"/>
            <a:ext cx="290784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y = w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b="1" dirty="0" smtClean="0">
                <a:solidFill>
                  <a:srgbClr val="FFC000"/>
                </a:solidFill>
              </a:rPr>
              <a:t> + w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b="1" dirty="0" smtClean="0">
                <a:solidFill>
                  <a:srgbClr val="FFC000"/>
                </a:solidFill>
              </a:rPr>
              <a:t> x  </a:t>
            </a:r>
            <a:r>
              <a:rPr lang="en-US" sz="2000" b="1" dirty="0" smtClean="0"/>
              <a:t>---&gt; (1)</a:t>
            </a:r>
            <a:r>
              <a:rPr lang="en-US" sz="2800" b="1" dirty="0" smtClean="0">
                <a:solidFill>
                  <a:srgbClr val="FFC000"/>
                </a:solidFill>
              </a:rPr>
              <a:t> 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680658" y="3385787"/>
            <a:ext cx="1924050" cy="37931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211" name="Rectangle 210"/>
          <p:cNvSpPr/>
          <p:nvPr/>
        </p:nvSpPr>
        <p:spPr>
          <a:xfrm>
            <a:off x="2818331" y="1183066"/>
            <a:ext cx="3763444" cy="16903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828399" y="3321199"/>
            <a:ext cx="3945961" cy="250810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ed Rectangle 217"/>
          <p:cNvSpPr/>
          <p:nvPr/>
        </p:nvSpPr>
        <p:spPr>
          <a:xfrm>
            <a:off x="3536832" y="1242809"/>
            <a:ext cx="2185785" cy="37931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/>
              <a:t>Parametric solution</a:t>
            </a:r>
          </a:p>
        </p:txBody>
      </p:sp>
      <p:cxnSp>
        <p:nvCxnSpPr>
          <p:cNvPr id="222" name="Straight Connector 221"/>
          <p:cNvCxnSpPr/>
          <p:nvPr/>
        </p:nvCxnSpPr>
        <p:spPr>
          <a:xfrm flipH="1">
            <a:off x="7818709" y="3008163"/>
            <a:ext cx="2084145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8218191" y="2811316"/>
                <a:ext cx="21275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91" y="2811316"/>
                <a:ext cx="212751" cy="307777"/>
              </a:xfrm>
              <a:prstGeom prst="rect">
                <a:avLst/>
              </a:prstGeom>
              <a:blipFill>
                <a:blip r:embed="rId10"/>
                <a:stretch>
                  <a:fillRect l="-28571" t="-19608" r="-80000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ectangle 227"/>
          <p:cNvSpPr/>
          <p:nvPr/>
        </p:nvSpPr>
        <p:spPr>
          <a:xfrm>
            <a:off x="8194826" y="2381139"/>
            <a:ext cx="2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35119" y="2126830"/>
            <a:ext cx="807564" cy="31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839268" y="2117655"/>
            <a:ext cx="762470" cy="32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283754" y="4936693"/>
                <a:ext cx="32566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2400" b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FFC000"/>
                            </a:solidFill>
                          </a:rPr>
                          <m:t>) 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→(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 smtClean="0"/>
                  <a:t> </a:t>
                </a:r>
                <a:r>
                  <a:rPr lang="en-US" sz="2400" b="1" dirty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754" y="4936693"/>
                <a:ext cx="325666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48129" y="4344417"/>
                <a:ext cx="33368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4+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129" y="4344417"/>
                <a:ext cx="333687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262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4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90" grpId="0"/>
      <p:bldP spid="191" grpId="0"/>
      <p:bldP spid="198" grpId="0"/>
      <p:bldP spid="197" grpId="0"/>
      <p:bldP spid="199" grpId="0"/>
      <p:bldP spid="202" grpId="0"/>
      <p:bldP spid="203" grpId="0"/>
      <p:bldP spid="189" grpId="0"/>
      <p:bldP spid="196" grpId="0"/>
      <p:bldP spid="206" grpId="0"/>
      <p:bldP spid="209" grpId="0" animBg="1"/>
      <p:bldP spid="211" grpId="0" animBg="1"/>
      <p:bldP spid="217" grpId="0" animBg="1"/>
      <p:bldP spid="218" grpId="0" animBg="1"/>
      <p:bldP spid="225" grpId="0"/>
      <p:bldP spid="228" grpId="0"/>
      <p:bldP spid="116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70" y="0"/>
            <a:ext cx="10344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021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41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225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767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968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10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89" y="959590"/>
            <a:ext cx="11144210" cy="45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609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235527" y="129838"/>
            <a:ext cx="6058400" cy="704378"/>
            <a:chOff x="4235527" y="129838"/>
            <a:chExt cx="6058400" cy="704378"/>
          </a:xfrm>
        </p:grpSpPr>
        <p:sp>
          <p:nvSpPr>
            <p:cNvPr id="27" name="Freeform 26"/>
            <p:cNvSpPr/>
            <p:nvPr/>
          </p:nvSpPr>
          <p:spPr>
            <a:xfrm>
              <a:off x="4235527" y="187885"/>
              <a:ext cx="6058400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43773" y="129838"/>
              <a:ext cx="58501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576448" y="1058892"/>
            <a:ext cx="660934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x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59" name="Rectangle 158"/>
          <p:cNvSpPr/>
          <p:nvPr/>
        </p:nvSpPr>
        <p:spPr>
          <a:xfrm>
            <a:off x="4041435" y="1008518"/>
            <a:ext cx="402338" cy="5668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y</a:t>
            </a:r>
            <a:endParaRPr lang="en-US" sz="36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5767017" y="1458086"/>
            <a:ext cx="52802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y = 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endParaRPr lang="en-US" sz="4000" b="1" dirty="0">
              <a:solidFill>
                <a:srgbClr val="FFC000"/>
              </a:solidFill>
            </a:endParaRPr>
          </a:p>
        </p:txBody>
      </p:sp>
      <p:pic>
        <p:nvPicPr>
          <p:cNvPr id="1026" name="Picture 2" descr="price &#10;Size &#10;School Quality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33" y="2697510"/>
            <a:ext cx="4417137" cy="362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01121"/>
              </p:ext>
            </p:extLst>
          </p:nvPr>
        </p:nvGraphicFramePr>
        <p:xfrm>
          <a:off x="432442" y="1749661"/>
          <a:ext cx="4453005" cy="4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35">
                  <a:extLst>
                    <a:ext uri="{9D8B030D-6E8A-4147-A177-3AD203B41FA5}">
                      <a16:colId xmlns:a16="http://schemas.microsoft.com/office/drawing/2014/main" val="2546745278"/>
                    </a:ext>
                  </a:extLst>
                </a:gridCol>
                <a:gridCol w="1484335">
                  <a:extLst>
                    <a:ext uri="{9D8B030D-6E8A-4147-A177-3AD203B41FA5}">
                      <a16:colId xmlns:a16="http://schemas.microsoft.com/office/drawing/2014/main" val="1486182081"/>
                    </a:ext>
                  </a:extLst>
                </a:gridCol>
                <a:gridCol w="1484335">
                  <a:extLst>
                    <a:ext uri="{9D8B030D-6E8A-4147-A177-3AD203B41FA5}">
                      <a16:colId xmlns:a16="http://schemas.microsoft.com/office/drawing/2014/main" val="1768881695"/>
                    </a:ext>
                  </a:extLst>
                </a:gridCol>
              </a:tblGrid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Area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Num</a:t>
                      </a:r>
                      <a:r>
                        <a:rPr lang="en-US" sz="2400" baseline="0" dirty="0" smtClean="0"/>
                        <a:t> of Rooms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Price (k)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43118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607572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44159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69086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20948"/>
                  </a:ext>
                </a:extLst>
              </a:tr>
              <a:tr h="7849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450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22714"/>
                  </a:ext>
                </a:extLst>
              </a:tr>
            </a:tbl>
          </a:graphicData>
        </a:graphic>
      </p:graphicFrame>
      <p:sp>
        <p:nvSpPr>
          <p:cNvPr id="113" name="Rectangle 112"/>
          <p:cNvSpPr/>
          <p:nvPr/>
        </p:nvSpPr>
        <p:spPr>
          <a:xfrm>
            <a:off x="2328477" y="1014222"/>
            <a:ext cx="660934" cy="56447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x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594633" y="5952146"/>
            <a:ext cx="1625060" cy="369332"/>
          </a:xfrm>
          <a:prstGeom prst="rect">
            <a:avLst/>
          </a:prstGeom>
          <a:solidFill>
            <a:srgbClr val="26282C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/>
              <a:t>Num of Rooms</a:t>
            </a:r>
          </a:p>
        </p:txBody>
      </p:sp>
    </p:spTree>
    <p:extLst>
      <p:ext uri="{BB962C8B-B14F-4D97-AF65-F5344CB8AC3E}">
        <p14:creationId xmlns:p14="http://schemas.microsoft.com/office/powerpoint/2010/main" val="3690575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206" grpId="0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93557" y="4327485"/>
            <a:ext cx="489236" cy="1518529"/>
            <a:chOff x="793557" y="4181475"/>
            <a:chExt cx="489236" cy="1664540"/>
          </a:xfrm>
        </p:grpSpPr>
        <p:sp>
          <p:nvSpPr>
            <p:cNvPr id="253" name="Rectangle 252"/>
            <p:cNvSpPr/>
            <p:nvPr/>
          </p:nvSpPr>
          <p:spPr>
            <a:xfrm>
              <a:off x="851368" y="4181475"/>
              <a:ext cx="397727" cy="1664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93557" y="5308661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7" y="5308661"/>
                  <a:ext cx="48923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914034" y="3850413"/>
            <a:ext cx="489236" cy="2009319"/>
            <a:chOff x="1915776" y="3686174"/>
            <a:chExt cx="489236" cy="2173416"/>
          </a:xfrm>
        </p:grpSpPr>
        <p:sp>
          <p:nvSpPr>
            <p:cNvPr id="255" name="Rectangle 254"/>
            <p:cNvSpPr/>
            <p:nvPr/>
          </p:nvSpPr>
          <p:spPr>
            <a:xfrm>
              <a:off x="1960557" y="3686174"/>
              <a:ext cx="383913" cy="2159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4" name="Rectangle 353"/>
                <p:cNvSpPr/>
                <p:nvPr/>
              </p:nvSpPr>
              <p:spPr>
                <a:xfrm>
                  <a:off x="1915776" y="5336370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4" name="Rectangle 3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776" y="5336370"/>
                  <a:ext cx="48923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3051849" y="3271655"/>
            <a:ext cx="489236" cy="2601790"/>
            <a:chOff x="3051849" y="3090574"/>
            <a:chExt cx="489236" cy="2782871"/>
          </a:xfrm>
        </p:grpSpPr>
        <p:sp>
          <p:nvSpPr>
            <p:cNvPr id="257" name="Rectangle 256"/>
            <p:cNvSpPr/>
            <p:nvPr/>
          </p:nvSpPr>
          <p:spPr>
            <a:xfrm>
              <a:off x="3063475" y="3090574"/>
              <a:ext cx="425213" cy="27634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Rectangle 354"/>
                <p:cNvSpPr/>
                <p:nvPr/>
              </p:nvSpPr>
              <p:spPr>
                <a:xfrm>
                  <a:off x="3051849" y="5350225"/>
                  <a:ext cx="48923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5" name="Rectangle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1849" y="5350225"/>
                  <a:ext cx="48923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/>
          <p:cNvSpPr/>
          <p:nvPr/>
        </p:nvSpPr>
        <p:spPr>
          <a:xfrm>
            <a:off x="10106828" y="3493262"/>
            <a:ext cx="392615" cy="23904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235527" y="129838"/>
            <a:ext cx="6058400" cy="704378"/>
            <a:chOff x="5847263" y="133195"/>
            <a:chExt cx="5892145" cy="704378"/>
          </a:xfrm>
        </p:grpSpPr>
        <p:sp>
          <p:nvSpPr>
            <p:cNvPr id="27" name="Freeform 26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Linear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8809549" y="6069205"/>
                <a:ext cx="2780120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400" b="1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nary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C000"/>
                              </a:solidFill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FFC000"/>
                              </a:solidFill>
                            </a:rPr>
                            <m:t>y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549" y="6069205"/>
                <a:ext cx="2780120" cy="8959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8" name="Group 247"/>
          <p:cNvGrpSpPr/>
          <p:nvPr/>
        </p:nvGrpSpPr>
        <p:grpSpPr>
          <a:xfrm>
            <a:off x="495339" y="1801764"/>
            <a:ext cx="4054024" cy="4231241"/>
            <a:chOff x="1380711" y="1816278"/>
            <a:chExt cx="4054024" cy="4231241"/>
          </a:xfrm>
        </p:grpSpPr>
        <p:sp>
          <p:nvSpPr>
            <p:cNvPr id="249" name="Rectangle 248"/>
            <p:cNvSpPr/>
            <p:nvPr/>
          </p:nvSpPr>
          <p:spPr>
            <a:xfrm>
              <a:off x="1380711" y="1816278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389778" y="5864468"/>
              <a:ext cx="3837709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1528324" y="2131562"/>
              <a:ext cx="0" cy="391595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Rectangle 251"/>
            <p:cNvSpPr/>
            <p:nvPr/>
          </p:nvSpPr>
          <p:spPr>
            <a:xfrm>
              <a:off x="5149079" y="5675863"/>
              <a:ext cx="285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4325444" y="1502773"/>
            <a:ext cx="1382502" cy="1192402"/>
            <a:chOff x="3822700" y="4865688"/>
            <a:chExt cx="1951038" cy="1676400"/>
          </a:xfrm>
        </p:grpSpPr>
        <p:sp>
          <p:nvSpPr>
            <p:cNvPr id="265" name="Oval 42"/>
            <p:cNvSpPr>
              <a:spLocks noChangeArrowheads="1"/>
            </p:cNvSpPr>
            <p:nvPr/>
          </p:nvSpPr>
          <p:spPr bwMode="auto">
            <a:xfrm>
              <a:off x="4760913" y="4865688"/>
              <a:ext cx="74613" cy="74613"/>
            </a:xfrm>
            <a:prstGeom prst="ellipse">
              <a:avLst/>
            </a:pr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3"/>
            <p:cNvSpPr>
              <a:spLocks/>
            </p:cNvSpPr>
            <p:nvPr/>
          </p:nvSpPr>
          <p:spPr bwMode="auto">
            <a:xfrm>
              <a:off x="4513263" y="4892676"/>
              <a:ext cx="84138" cy="84138"/>
            </a:xfrm>
            <a:custGeom>
              <a:avLst/>
              <a:gdLst>
                <a:gd name="T0" fmla="*/ 265 w 283"/>
                <a:gd name="T1" fmla="*/ 108 h 282"/>
                <a:gd name="T2" fmla="*/ 175 w 283"/>
                <a:gd name="T3" fmla="*/ 264 h 282"/>
                <a:gd name="T4" fmla="*/ 19 w 283"/>
                <a:gd name="T5" fmla="*/ 174 h 282"/>
                <a:gd name="T6" fmla="*/ 109 w 283"/>
                <a:gd name="T7" fmla="*/ 18 h 282"/>
                <a:gd name="T8" fmla="*/ 265 w 283"/>
                <a:gd name="T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265" y="108"/>
                  </a:moveTo>
                  <a:cubicBezTo>
                    <a:pt x="283" y="176"/>
                    <a:pt x="243" y="246"/>
                    <a:pt x="175" y="264"/>
                  </a:cubicBez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4"/>
            <p:cNvSpPr>
              <a:spLocks/>
            </p:cNvSpPr>
            <p:nvPr/>
          </p:nvSpPr>
          <p:spPr bwMode="auto">
            <a:xfrm>
              <a:off x="4286250" y="4986338"/>
              <a:ext cx="85725" cy="84138"/>
            </a:xfrm>
            <a:custGeom>
              <a:avLst/>
              <a:gdLst>
                <a:gd name="T0" fmla="*/ 256 w 291"/>
                <a:gd name="T1" fmla="*/ 82 h 291"/>
                <a:gd name="T2" fmla="*/ 209 w 291"/>
                <a:gd name="T3" fmla="*/ 256 h 291"/>
                <a:gd name="T4" fmla="*/ 35 w 291"/>
                <a:gd name="T5" fmla="*/ 209 h 291"/>
                <a:gd name="T6" fmla="*/ 82 w 291"/>
                <a:gd name="T7" fmla="*/ 35 h 291"/>
                <a:gd name="T8" fmla="*/ 256 w 291"/>
                <a:gd name="T9" fmla="*/ 8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82"/>
                  </a:move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0" y="21"/>
                    <a:pt x="256" y="82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5"/>
            <p:cNvSpPr>
              <a:spLocks/>
            </p:cNvSpPr>
            <p:nvPr/>
          </p:nvSpPr>
          <p:spPr bwMode="auto">
            <a:xfrm>
              <a:off x="4092575" y="5135563"/>
              <a:ext cx="82550" cy="82550"/>
            </a:xfrm>
            <a:custGeom>
              <a:avLst/>
              <a:gdLst>
                <a:gd name="T0" fmla="*/ 230 w 279"/>
                <a:gd name="T1" fmla="*/ 50 h 280"/>
                <a:gd name="T2" fmla="*/ 230 w 279"/>
                <a:gd name="T3" fmla="*/ 230 h 280"/>
                <a:gd name="T4" fmla="*/ 49 w 279"/>
                <a:gd name="T5" fmla="*/ 230 h 280"/>
                <a:gd name="T6" fmla="*/ 49 w 279"/>
                <a:gd name="T7" fmla="*/ 50 h 280"/>
                <a:gd name="T8" fmla="*/ 230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230" y="50"/>
                  </a:moveTo>
                  <a:cubicBezTo>
                    <a:pt x="279" y="99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99"/>
                    <a:pt x="49" y="50"/>
                  </a:cubicBezTo>
                  <a:cubicBezTo>
                    <a:pt x="99" y="0"/>
                    <a:pt x="180" y="0"/>
                    <a:pt x="230" y="50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6"/>
            <p:cNvSpPr>
              <a:spLocks/>
            </p:cNvSpPr>
            <p:nvPr/>
          </p:nvSpPr>
          <p:spPr bwMode="auto">
            <a:xfrm>
              <a:off x="3941763" y="5327651"/>
              <a:ext cx="85725" cy="85725"/>
            </a:xfrm>
            <a:custGeom>
              <a:avLst/>
              <a:gdLst>
                <a:gd name="T0" fmla="*/ 209 w 291"/>
                <a:gd name="T1" fmla="*/ 35 h 291"/>
                <a:gd name="T2" fmla="*/ 256 w 291"/>
                <a:gd name="T3" fmla="*/ 209 h 291"/>
                <a:gd name="T4" fmla="*/ 82 w 291"/>
                <a:gd name="T5" fmla="*/ 256 h 291"/>
                <a:gd name="T6" fmla="*/ 35 w 291"/>
                <a:gd name="T7" fmla="*/ 82 h 291"/>
                <a:gd name="T8" fmla="*/ 209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35"/>
                  </a:moveTo>
                  <a:cubicBezTo>
                    <a:pt x="270" y="70"/>
                    <a:pt x="291" y="148"/>
                    <a:pt x="256" y="209"/>
                  </a:cubicBezTo>
                  <a:cubicBezTo>
                    <a:pt x="220" y="270"/>
                    <a:pt x="142" y="291"/>
                    <a:pt x="82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7"/>
            <p:cNvSpPr>
              <a:spLocks/>
            </p:cNvSpPr>
            <p:nvPr/>
          </p:nvSpPr>
          <p:spPr bwMode="auto">
            <a:xfrm>
              <a:off x="3849688" y="5554663"/>
              <a:ext cx="84138" cy="84138"/>
            </a:xfrm>
            <a:custGeom>
              <a:avLst/>
              <a:gdLst>
                <a:gd name="T0" fmla="*/ 174 w 282"/>
                <a:gd name="T1" fmla="*/ 18 h 282"/>
                <a:gd name="T2" fmla="*/ 264 w 282"/>
                <a:gd name="T3" fmla="*/ 174 h 282"/>
                <a:gd name="T4" fmla="*/ 108 w 282"/>
                <a:gd name="T5" fmla="*/ 264 h 282"/>
                <a:gd name="T6" fmla="*/ 18 w 282"/>
                <a:gd name="T7" fmla="*/ 108 h 282"/>
                <a:gd name="T8" fmla="*/ 174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74" y="18"/>
                  </a:moveTo>
                  <a:cubicBezTo>
                    <a:pt x="242" y="36"/>
                    <a:pt x="282" y="106"/>
                    <a:pt x="264" y="174"/>
                  </a:cubicBez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Oval 48"/>
            <p:cNvSpPr>
              <a:spLocks noChangeArrowheads="1"/>
            </p:cNvSpPr>
            <p:nvPr/>
          </p:nvSpPr>
          <p:spPr bwMode="auto">
            <a:xfrm>
              <a:off x="3822700" y="5802313"/>
              <a:ext cx="74613" cy="74613"/>
            </a:xfrm>
            <a:prstGeom prst="ellipse">
              <a:avLst/>
            </a:pr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49"/>
            <p:cNvSpPr>
              <a:spLocks/>
            </p:cNvSpPr>
            <p:nvPr/>
          </p:nvSpPr>
          <p:spPr bwMode="auto">
            <a:xfrm>
              <a:off x="3849688" y="6040438"/>
              <a:ext cx="84138" cy="82550"/>
            </a:xfrm>
            <a:custGeom>
              <a:avLst/>
              <a:gdLst>
                <a:gd name="T0" fmla="*/ 108 w 282"/>
                <a:gd name="T1" fmla="*/ 18 h 282"/>
                <a:gd name="T2" fmla="*/ 264 w 282"/>
                <a:gd name="T3" fmla="*/ 108 h 282"/>
                <a:gd name="T4" fmla="*/ 174 w 282"/>
                <a:gd name="T5" fmla="*/ 264 h 282"/>
                <a:gd name="T6" fmla="*/ 18 w 282"/>
                <a:gd name="T7" fmla="*/ 174 h 282"/>
                <a:gd name="T8" fmla="*/ 108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08" y="18"/>
                  </a:moveTo>
                  <a:cubicBezTo>
                    <a:pt x="176" y="0"/>
                    <a:pt x="246" y="40"/>
                    <a:pt x="264" y="108"/>
                  </a:cubicBezTo>
                  <a:cubicBezTo>
                    <a:pt x="282" y="176"/>
                    <a:pt x="242" y="246"/>
                    <a:pt x="174" y="264"/>
                  </a:cubicBezTo>
                  <a:cubicBezTo>
                    <a:pt x="106" y="282"/>
                    <a:pt x="36" y="242"/>
                    <a:pt x="18" y="174"/>
                  </a:cubicBezTo>
                  <a:cubicBezTo>
                    <a:pt x="0" y="106"/>
                    <a:pt x="40" y="36"/>
                    <a:pt x="108" y="18"/>
                  </a:cubicBezTo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0"/>
            <p:cNvSpPr>
              <a:spLocks/>
            </p:cNvSpPr>
            <p:nvPr/>
          </p:nvSpPr>
          <p:spPr bwMode="auto">
            <a:xfrm>
              <a:off x="3941763" y="6264276"/>
              <a:ext cx="85725" cy="85725"/>
            </a:xfrm>
            <a:custGeom>
              <a:avLst/>
              <a:gdLst>
                <a:gd name="T0" fmla="*/ 82 w 291"/>
                <a:gd name="T1" fmla="*/ 35 h 291"/>
                <a:gd name="T2" fmla="*/ 256 w 291"/>
                <a:gd name="T3" fmla="*/ 82 h 291"/>
                <a:gd name="T4" fmla="*/ 209 w 291"/>
                <a:gd name="T5" fmla="*/ 256 h 291"/>
                <a:gd name="T6" fmla="*/ 35 w 291"/>
                <a:gd name="T7" fmla="*/ 209 h 291"/>
                <a:gd name="T8" fmla="*/ 82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35"/>
                  </a:moveTo>
                  <a:cubicBezTo>
                    <a:pt x="142" y="0"/>
                    <a:pt x="220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1"/>
            <p:cNvSpPr>
              <a:spLocks/>
            </p:cNvSpPr>
            <p:nvPr/>
          </p:nvSpPr>
          <p:spPr bwMode="auto">
            <a:xfrm>
              <a:off x="4092575" y="6459538"/>
              <a:ext cx="82550" cy="82550"/>
            </a:xfrm>
            <a:custGeom>
              <a:avLst/>
              <a:gdLst>
                <a:gd name="T0" fmla="*/ 49 w 279"/>
                <a:gd name="T1" fmla="*/ 50 h 280"/>
                <a:gd name="T2" fmla="*/ 230 w 279"/>
                <a:gd name="T3" fmla="*/ 50 h 280"/>
                <a:gd name="T4" fmla="*/ 230 w 279"/>
                <a:gd name="T5" fmla="*/ 230 h 280"/>
                <a:gd name="T6" fmla="*/ 49 w 279"/>
                <a:gd name="T7" fmla="*/ 230 h 280"/>
                <a:gd name="T8" fmla="*/ 49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49" y="50"/>
                  </a:moveTo>
                  <a:cubicBezTo>
                    <a:pt x="99" y="0"/>
                    <a:pt x="180" y="0"/>
                    <a:pt x="230" y="50"/>
                  </a:cubicBezTo>
                  <a:cubicBezTo>
                    <a:pt x="279" y="100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100"/>
                    <a:pt x="49" y="50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2"/>
            <p:cNvSpPr>
              <a:spLocks/>
            </p:cNvSpPr>
            <p:nvPr/>
          </p:nvSpPr>
          <p:spPr bwMode="auto">
            <a:xfrm>
              <a:off x="5419725" y="6459538"/>
              <a:ext cx="82550" cy="82550"/>
            </a:xfrm>
            <a:custGeom>
              <a:avLst/>
              <a:gdLst>
                <a:gd name="T0" fmla="*/ 50 w 280"/>
                <a:gd name="T1" fmla="*/ 230 h 280"/>
                <a:gd name="T2" fmla="*/ 50 w 280"/>
                <a:gd name="T3" fmla="*/ 50 h 280"/>
                <a:gd name="T4" fmla="*/ 230 w 280"/>
                <a:gd name="T5" fmla="*/ 50 h 280"/>
                <a:gd name="T6" fmla="*/ 230 w 280"/>
                <a:gd name="T7" fmla="*/ 230 h 280"/>
                <a:gd name="T8" fmla="*/ 5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50" y="230"/>
                  </a:moveTo>
                  <a:cubicBezTo>
                    <a:pt x="0" y="180"/>
                    <a:pt x="0" y="100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100"/>
                    <a:pt x="280" y="180"/>
                    <a:pt x="230" y="230"/>
                  </a:cubicBezTo>
                  <a:cubicBezTo>
                    <a:pt x="180" y="280"/>
                    <a:pt x="100" y="280"/>
                    <a:pt x="50" y="230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3"/>
            <p:cNvSpPr>
              <a:spLocks/>
            </p:cNvSpPr>
            <p:nvPr/>
          </p:nvSpPr>
          <p:spPr bwMode="auto">
            <a:xfrm>
              <a:off x="5567363" y="6264276"/>
              <a:ext cx="85725" cy="85725"/>
            </a:xfrm>
            <a:custGeom>
              <a:avLst/>
              <a:gdLst>
                <a:gd name="T0" fmla="*/ 82 w 291"/>
                <a:gd name="T1" fmla="*/ 256 h 291"/>
                <a:gd name="T2" fmla="*/ 35 w 291"/>
                <a:gd name="T3" fmla="*/ 82 h 291"/>
                <a:gd name="T4" fmla="*/ 209 w 291"/>
                <a:gd name="T5" fmla="*/ 35 h 291"/>
                <a:gd name="T6" fmla="*/ 256 w 291"/>
                <a:gd name="T7" fmla="*/ 209 h 291"/>
                <a:gd name="T8" fmla="*/ 82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256"/>
                  </a:move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ubicBezTo>
                    <a:pt x="221" y="270"/>
                    <a:pt x="143" y="291"/>
                    <a:pt x="82" y="256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"/>
            <p:cNvSpPr>
              <a:spLocks/>
            </p:cNvSpPr>
            <p:nvPr/>
          </p:nvSpPr>
          <p:spPr bwMode="auto">
            <a:xfrm>
              <a:off x="5662613" y="6040438"/>
              <a:ext cx="82550" cy="82550"/>
            </a:xfrm>
            <a:custGeom>
              <a:avLst/>
              <a:gdLst>
                <a:gd name="T0" fmla="*/ 109 w 283"/>
                <a:gd name="T1" fmla="*/ 264 h 282"/>
                <a:gd name="T2" fmla="*/ 19 w 283"/>
                <a:gd name="T3" fmla="*/ 108 h 282"/>
                <a:gd name="T4" fmla="*/ 175 w 283"/>
                <a:gd name="T5" fmla="*/ 18 h 282"/>
                <a:gd name="T6" fmla="*/ 265 w 283"/>
                <a:gd name="T7" fmla="*/ 174 h 282"/>
                <a:gd name="T8" fmla="*/ 109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09" y="264"/>
                  </a:moveTo>
                  <a:cubicBezTo>
                    <a:pt x="41" y="246"/>
                    <a:pt x="0" y="176"/>
                    <a:pt x="19" y="108"/>
                  </a:cubicBezTo>
                  <a:cubicBezTo>
                    <a:pt x="37" y="40"/>
                    <a:pt x="107" y="0"/>
                    <a:pt x="175" y="18"/>
                  </a:cubicBezTo>
                  <a:cubicBezTo>
                    <a:pt x="243" y="36"/>
                    <a:pt x="283" y="106"/>
                    <a:pt x="265" y="174"/>
                  </a:cubicBezTo>
                  <a:cubicBezTo>
                    <a:pt x="247" y="242"/>
                    <a:pt x="177" y="282"/>
                    <a:pt x="109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Oval 55"/>
            <p:cNvSpPr>
              <a:spLocks noChangeArrowheads="1"/>
            </p:cNvSpPr>
            <p:nvPr/>
          </p:nvSpPr>
          <p:spPr bwMode="auto">
            <a:xfrm>
              <a:off x="5699125" y="5802313"/>
              <a:ext cx="74613" cy="74613"/>
            </a:xfrm>
            <a:prstGeom prst="ellipse">
              <a:avLst/>
            </a:pr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6"/>
            <p:cNvSpPr>
              <a:spLocks/>
            </p:cNvSpPr>
            <p:nvPr/>
          </p:nvSpPr>
          <p:spPr bwMode="auto">
            <a:xfrm>
              <a:off x="5662613" y="5554663"/>
              <a:ext cx="82550" cy="84138"/>
            </a:xfrm>
            <a:custGeom>
              <a:avLst/>
              <a:gdLst>
                <a:gd name="T0" fmla="*/ 175 w 283"/>
                <a:gd name="T1" fmla="*/ 264 h 282"/>
                <a:gd name="T2" fmla="*/ 19 w 283"/>
                <a:gd name="T3" fmla="*/ 174 h 282"/>
                <a:gd name="T4" fmla="*/ 109 w 283"/>
                <a:gd name="T5" fmla="*/ 18 h 282"/>
                <a:gd name="T6" fmla="*/ 265 w 283"/>
                <a:gd name="T7" fmla="*/ 108 h 282"/>
                <a:gd name="T8" fmla="*/ 175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75" y="264"/>
                  </a:move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ubicBezTo>
                    <a:pt x="283" y="176"/>
                    <a:pt x="243" y="246"/>
                    <a:pt x="175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7"/>
            <p:cNvSpPr>
              <a:spLocks/>
            </p:cNvSpPr>
            <p:nvPr/>
          </p:nvSpPr>
          <p:spPr bwMode="auto">
            <a:xfrm>
              <a:off x="5567363" y="5327651"/>
              <a:ext cx="85725" cy="85725"/>
            </a:xfrm>
            <a:custGeom>
              <a:avLst/>
              <a:gdLst>
                <a:gd name="T0" fmla="*/ 209 w 291"/>
                <a:gd name="T1" fmla="*/ 256 h 291"/>
                <a:gd name="T2" fmla="*/ 35 w 291"/>
                <a:gd name="T3" fmla="*/ 209 h 291"/>
                <a:gd name="T4" fmla="*/ 82 w 291"/>
                <a:gd name="T5" fmla="*/ 35 h 291"/>
                <a:gd name="T6" fmla="*/ 256 w 291"/>
                <a:gd name="T7" fmla="*/ 82 h 291"/>
                <a:gd name="T8" fmla="*/ 209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256"/>
                  </a:move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1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8"/>
            <p:cNvSpPr>
              <a:spLocks/>
            </p:cNvSpPr>
            <p:nvPr/>
          </p:nvSpPr>
          <p:spPr bwMode="auto">
            <a:xfrm>
              <a:off x="5419725" y="5135563"/>
              <a:ext cx="82550" cy="82550"/>
            </a:xfrm>
            <a:custGeom>
              <a:avLst/>
              <a:gdLst>
                <a:gd name="T0" fmla="*/ 230 w 280"/>
                <a:gd name="T1" fmla="*/ 230 h 280"/>
                <a:gd name="T2" fmla="*/ 50 w 280"/>
                <a:gd name="T3" fmla="*/ 230 h 280"/>
                <a:gd name="T4" fmla="*/ 50 w 280"/>
                <a:gd name="T5" fmla="*/ 50 h 280"/>
                <a:gd name="T6" fmla="*/ 230 w 280"/>
                <a:gd name="T7" fmla="*/ 50 h 280"/>
                <a:gd name="T8" fmla="*/ 23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230" y="230"/>
                  </a:moveTo>
                  <a:cubicBezTo>
                    <a:pt x="180" y="280"/>
                    <a:pt x="100" y="280"/>
                    <a:pt x="50" y="230"/>
                  </a:cubicBezTo>
                  <a:cubicBezTo>
                    <a:pt x="0" y="180"/>
                    <a:pt x="0" y="99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99"/>
                    <a:pt x="280" y="180"/>
                    <a:pt x="230" y="230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9"/>
            <p:cNvSpPr>
              <a:spLocks/>
            </p:cNvSpPr>
            <p:nvPr/>
          </p:nvSpPr>
          <p:spPr bwMode="auto">
            <a:xfrm>
              <a:off x="5224463" y="4986338"/>
              <a:ext cx="85725" cy="84138"/>
            </a:xfrm>
            <a:custGeom>
              <a:avLst/>
              <a:gdLst>
                <a:gd name="T0" fmla="*/ 256 w 291"/>
                <a:gd name="T1" fmla="*/ 209 h 291"/>
                <a:gd name="T2" fmla="*/ 81 w 291"/>
                <a:gd name="T3" fmla="*/ 256 h 291"/>
                <a:gd name="T4" fmla="*/ 35 w 291"/>
                <a:gd name="T5" fmla="*/ 82 h 291"/>
                <a:gd name="T6" fmla="*/ 209 w 291"/>
                <a:gd name="T7" fmla="*/ 35 h 291"/>
                <a:gd name="T8" fmla="*/ 256 w 291"/>
                <a:gd name="T9" fmla="*/ 20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209"/>
                  </a:moveTo>
                  <a:cubicBezTo>
                    <a:pt x="220" y="270"/>
                    <a:pt x="142" y="291"/>
                    <a:pt x="81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60"/>
            <p:cNvSpPr>
              <a:spLocks/>
            </p:cNvSpPr>
            <p:nvPr/>
          </p:nvSpPr>
          <p:spPr bwMode="auto">
            <a:xfrm>
              <a:off x="4999038" y="4892676"/>
              <a:ext cx="82550" cy="84138"/>
            </a:xfrm>
            <a:custGeom>
              <a:avLst/>
              <a:gdLst>
                <a:gd name="T0" fmla="*/ 264 w 282"/>
                <a:gd name="T1" fmla="*/ 174 h 282"/>
                <a:gd name="T2" fmla="*/ 108 w 282"/>
                <a:gd name="T3" fmla="*/ 264 h 282"/>
                <a:gd name="T4" fmla="*/ 18 w 282"/>
                <a:gd name="T5" fmla="*/ 108 h 282"/>
                <a:gd name="T6" fmla="*/ 174 w 282"/>
                <a:gd name="T7" fmla="*/ 18 h 282"/>
                <a:gd name="T8" fmla="*/ 264 w 282"/>
                <a:gd name="T9" fmla="*/ 17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264" y="174"/>
                  </a:move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ubicBezTo>
                    <a:pt x="242" y="36"/>
                    <a:pt x="282" y="106"/>
                    <a:pt x="264" y="174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15427692">
            <a:off x="4464219" y="1669890"/>
            <a:ext cx="1048406" cy="1050127"/>
            <a:chOff x="4491929" y="1669890"/>
            <a:chExt cx="1048406" cy="1050127"/>
          </a:xfrm>
        </p:grpSpPr>
        <p:grpSp>
          <p:nvGrpSpPr>
            <p:cNvPr id="16" name="Group 15"/>
            <p:cNvGrpSpPr/>
            <p:nvPr/>
          </p:nvGrpSpPr>
          <p:grpSpPr>
            <a:xfrm>
              <a:off x="4491929" y="1669890"/>
              <a:ext cx="1048406" cy="1050127"/>
              <a:chOff x="4491929" y="1669890"/>
              <a:chExt cx="1048406" cy="1050127"/>
            </a:xfrm>
          </p:grpSpPr>
          <p:sp>
            <p:nvSpPr>
              <p:cNvPr id="262" name="Oval 40"/>
              <p:cNvSpPr>
                <a:spLocks noChangeArrowheads="1"/>
              </p:cNvSpPr>
              <p:nvPr/>
            </p:nvSpPr>
            <p:spPr bwMode="auto">
              <a:xfrm rot="21384308">
                <a:off x="4491929" y="1669890"/>
                <a:ext cx="1048406" cy="1050127"/>
              </a:xfrm>
              <a:prstGeom prst="ellipse">
                <a:avLst/>
              </a:prstGeom>
              <a:solidFill>
                <a:srgbClr val="E6E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41"/>
              <p:cNvSpPr>
                <a:spLocks noChangeArrowheads="1"/>
              </p:cNvSpPr>
              <p:nvPr/>
            </p:nvSpPr>
            <p:spPr bwMode="auto">
              <a:xfrm rot="21384308">
                <a:off x="5142464" y="1757985"/>
                <a:ext cx="119239" cy="119692"/>
              </a:xfrm>
              <a:prstGeom prst="ellipse">
                <a:avLst/>
              </a:prstGeom>
              <a:solidFill>
                <a:srgbClr val="494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7" name="Rectangle 306"/>
            <p:cNvSpPr/>
            <p:nvPr/>
          </p:nvSpPr>
          <p:spPr>
            <a:xfrm>
              <a:off x="4633813" y="1761439"/>
              <a:ext cx="514783" cy="503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>
                  <a:solidFill>
                    <a:srgbClr val="FFC000"/>
                  </a:solidFill>
                </a:rPr>
                <a:t>w</a:t>
              </a:r>
              <a:r>
                <a:rPr lang="en-US" sz="4000" b="1" baseline="-25000" dirty="0">
                  <a:solidFill>
                    <a:srgbClr val="FFC000"/>
                  </a:solidFill>
                </a:rPr>
                <a:t>0</a:t>
              </a:r>
              <a:endParaRPr lang="en-US" sz="4000" dirty="0"/>
            </a:p>
          </p:txBody>
        </p:sp>
      </p:grpSp>
      <p:sp>
        <p:nvSpPr>
          <p:cNvPr id="335" name="Rectangle 334"/>
          <p:cNvSpPr/>
          <p:nvPr/>
        </p:nvSpPr>
        <p:spPr>
          <a:xfrm>
            <a:off x="3007885" y="1762830"/>
            <a:ext cx="512489" cy="261867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959430" y="2831332"/>
            <a:ext cx="406812" cy="220941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789709" y="2655756"/>
            <a:ext cx="466643" cy="2221053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936448" y="2985328"/>
                <a:ext cx="713465" cy="764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448" y="2985328"/>
                <a:ext cx="713465" cy="764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485229" y="3463640"/>
            <a:ext cx="1839383" cy="2557427"/>
            <a:chOff x="5390340" y="3406305"/>
            <a:chExt cx="1839383" cy="2557427"/>
          </a:xfrm>
        </p:grpSpPr>
        <p:cxnSp>
          <p:nvCxnSpPr>
            <p:cNvPr id="343" name="Straight Arrow Connector 342"/>
            <p:cNvCxnSpPr/>
            <p:nvPr/>
          </p:nvCxnSpPr>
          <p:spPr>
            <a:xfrm>
              <a:off x="5390340" y="5844185"/>
              <a:ext cx="183938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 flipV="1">
              <a:off x="5456744" y="3406305"/>
              <a:ext cx="0" cy="255742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" name="Rectangle 347"/>
          <p:cNvSpPr/>
          <p:nvPr/>
        </p:nvSpPr>
        <p:spPr>
          <a:xfrm>
            <a:off x="852793" y="4177389"/>
            <a:ext cx="404656" cy="7128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3078845" y="3114675"/>
            <a:ext cx="410470" cy="1266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1942135" y="3682088"/>
            <a:ext cx="408814" cy="13586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782906" y="3604359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1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1849300" y="3150173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2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3003552" y="2519191"/>
            <a:ext cx="603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e</a:t>
            </a:r>
            <a:r>
              <a:rPr lang="en-US" sz="2000" b="1" dirty="0" smtClean="0">
                <a:solidFill>
                  <a:srgbClr val="FFC000"/>
                </a:solidFill>
              </a:rPr>
              <a:t>3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365" name="upper-Rectangle 364"/>
          <p:cNvSpPr/>
          <p:nvPr/>
        </p:nvSpPr>
        <p:spPr>
          <a:xfrm>
            <a:off x="5960047" y="2113134"/>
            <a:ext cx="496398" cy="2348785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5830" y="3090574"/>
            <a:ext cx="409059" cy="2802862"/>
            <a:chOff x="3545830" y="3090574"/>
            <a:chExt cx="409059" cy="2802862"/>
          </a:xfrm>
        </p:grpSpPr>
        <p:sp>
          <p:nvSpPr>
            <p:cNvPr id="258" name="Rectangle 257"/>
            <p:cNvSpPr/>
            <p:nvPr/>
          </p:nvSpPr>
          <p:spPr>
            <a:xfrm>
              <a:off x="3545830" y="3090574"/>
              <a:ext cx="392615" cy="27634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00305" y="5308661"/>
              <a:ext cx="35458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01612" y="3686174"/>
            <a:ext cx="401344" cy="2167008"/>
            <a:chOff x="2401612" y="3686174"/>
            <a:chExt cx="401344" cy="2167008"/>
          </a:xfrm>
        </p:grpSpPr>
        <p:sp>
          <p:nvSpPr>
            <p:cNvPr id="256" name="Rectangle 255"/>
            <p:cNvSpPr/>
            <p:nvPr/>
          </p:nvSpPr>
          <p:spPr>
            <a:xfrm>
              <a:off x="2401612" y="3686174"/>
              <a:ext cx="391475" cy="2167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2448372" y="5308661"/>
              <a:ext cx="354584" cy="45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06237" y="4181475"/>
            <a:ext cx="395094" cy="1672289"/>
            <a:chOff x="1306237" y="3090574"/>
            <a:chExt cx="395094" cy="2755441"/>
          </a:xfrm>
        </p:grpSpPr>
        <p:sp>
          <p:nvSpPr>
            <p:cNvPr id="254" name="Rectangle 253"/>
            <p:cNvSpPr/>
            <p:nvPr/>
          </p:nvSpPr>
          <p:spPr>
            <a:xfrm>
              <a:off x="1306237" y="3090574"/>
              <a:ext cx="391475" cy="27554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1346747" y="4901074"/>
              <a:ext cx="354584" cy="584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endParaRPr lang="en-US" sz="3200" dirty="0"/>
            </a:p>
          </p:txBody>
        </p:sp>
      </p:grpSp>
      <p:grpSp>
        <p:nvGrpSpPr>
          <p:cNvPr id="360" name="Group 359"/>
          <p:cNvGrpSpPr/>
          <p:nvPr/>
        </p:nvGrpSpPr>
        <p:grpSpPr>
          <a:xfrm rot="18957619">
            <a:off x="6374659" y="1744172"/>
            <a:ext cx="1048406" cy="1050127"/>
            <a:chOff x="4491929" y="1669890"/>
            <a:chExt cx="1048406" cy="1050127"/>
          </a:xfrm>
        </p:grpSpPr>
        <p:grpSp>
          <p:nvGrpSpPr>
            <p:cNvPr id="361" name="Group 360"/>
            <p:cNvGrpSpPr/>
            <p:nvPr/>
          </p:nvGrpSpPr>
          <p:grpSpPr>
            <a:xfrm>
              <a:off x="4491929" y="1669890"/>
              <a:ext cx="1048406" cy="1050127"/>
              <a:chOff x="4491929" y="1669890"/>
              <a:chExt cx="1048406" cy="1050127"/>
            </a:xfrm>
          </p:grpSpPr>
          <p:sp>
            <p:nvSpPr>
              <p:cNvPr id="363" name="Oval 40"/>
              <p:cNvSpPr>
                <a:spLocks noChangeArrowheads="1"/>
              </p:cNvSpPr>
              <p:nvPr/>
            </p:nvSpPr>
            <p:spPr bwMode="auto">
              <a:xfrm rot="21384308">
                <a:off x="4491929" y="1669890"/>
                <a:ext cx="1048406" cy="1050127"/>
              </a:xfrm>
              <a:prstGeom prst="ellipse">
                <a:avLst/>
              </a:prstGeom>
              <a:solidFill>
                <a:srgbClr val="E6E9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Oval 41"/>
              <p:cNvSpPr>
                <a:spLocks noChangeArrowheads="1"/>
              </p:cNvSpPr>
              <p:nvPr/>
            </p:nvSpPr>
            <p:spPr bwMode="auto">
              <a:xfrm rot="21384308">
                <a:off x="5142464" y="1757985"/>
                <a:ext cx="119239" cy="119692"/>
              </a:xfrm>
              <a:prstGeom prst="ellipse">
                <a:avLst/>
              </a:prstGeom>
              <a:solidFill>
                <a:srgbClr val="494A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62" name="Rectangle 361"/>
            <p:cNvSpPr/>
            <p:nvPr/>
          </p:nvSpPr>
          <p:spPr>
            <a:xfrm>
              <a:off x="4706249" y="1773841"/>
              <a:ext cx="72648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b="1" dirty="0" smtClean="0">
                  <a:solidFill>
                    <a:srgbClr val="FFC000"/>
                  </a:solidFill>
                </a:rPr>
                <a:t>w</a:t>
              </a:r>
              <a:r>
                <a:rPr lang="en-US" sz="4000" b="1" baseline="-25000" dirty="0" smtClean="0">
                  <a:solidFill>
                    <a:srgbClr val="FFC000"/>
                  </a:solidFill>
                </a:rPr>
                <a:t>1</a:t>
              </a:r>
              <a:endParaRPr lang="en-US" sz="4000" dirty="0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6219771" y="1575698"/>
            <a:ext cx="1382502" cy="1192402"/>
            <a:chOff x="3822700" y="4865688"/>
            <a:chExt cx="1951038" cy="1676400"/>
          </a:xfrm>
        </p:grpSpPr>
        <p:sp>
          <p:nvSpPr>
            <p:cNvPr id="313" name="Oval 42"/>
            <p:cNvSpPr>
              <a:spLocks noChangeArrowheads="1"/>
            </p:cNvSpPr>
            <p:nvPr/>
          </p:nvSpPr>
          <p:spPr bwMode="auto">
            <a:xfrm>
              <a:off x="4760913" y="4865688"/>
              <a:ext cx="74613" cy="74613"/>
            </a:xfrm>
            <a:prstGeom prst="ellipse">
              <a:avLst/>
            </a:pr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43"/>
            <p:cNvSpPr>
              <a:spLocks/>
            </p:cNvSpPr>
            <p:nvPr/>
          </p:nvSpPr>
          <p:spPr bwMode="auto">
            <a:xfrm>
              <a:off x="4513263" y="4892676"/>
              <a:ext cx="84138" cy="84138"/>
            </a:xfrm>
            <a:custGeom>
              <a:avLst/>
              <a:gdLst>
                <a:gd name="T0" fmla="*/ 265 w 283"/>
                <a:gd name="T1" fmla="*/ 108 h 282"/>
                <a:gd name="T2" fmla="*/ 175 w 283"/>
                <a:gd name="T3" fmla="*/ 264 h 282"/>
                <a:gd name="T4" fmla="*/ 19 w 283"/>
                <a:gd name="T5" fmla="*/ 174 h 282"/>
                <a:gd name="T6" fmla="*/ 109 w 283"/>
                <a:gd name="T7" fmla="*/ 18 h 282"/>
                <a:gd name="T8" fmla="*/ 265 w 283"/>
                <a:gd name="T9" fmla="*/ 10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265" y="108"/>
                  </a:moveTo>
                  <a:cubicBezTo>
                    <a:pt x="283" y="176"/>
                    <a:pt x="243" y="246"/>
                    <a:pt x="175" y="264"/>
                  </a:cubicBez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44"/>
            <p:cNvSpPr>
              <a:spLocks/>
            </p:cNvSpPr>
            <p:nvPr/>
          </p:nvSpPr>
          <p:spPr bwMode="auto">
            <a:xfrm>
              <a:off x="4286250" y="4986338"/>
              <a:ext cx="85725" cy="84138"/>
            </a:xfrm>
            <a:custGeom>
              <a:avLst/>
              <a:gdLst>
                <a:gd name="T0" fmla="*/ 256 w 291"/>
                <a:gd name="T1" fmla="*/ 82 h 291"/>
                <a:gd name="T2" fmla="*/ 209 w 291"/>
                <a:gd name="T3" fmla="*/ 256 h 291"/>
                <a:gd name="T4" fmla="*/ 35 w 291"/>
                <a:gd name="T5" fmla="*/ 209 h 291"/>
                <a:gd name="T6" fmla="*/ 82 w 291"/>
                <a:gd name="T7" fmla="*/ 35 h 291"/>
                <a:gd name="T8" fmla="*/ 256 w 291"/>
                <a:gd name="T9" fmla="*/ 8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82"/>
                  </a:move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0" y="21"/>
                    <a:pt x="256" y="82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45"/>
            <p:cNvSpPr>
              <a:spLocks/>
            </p:cNvSpPr>
            <p:nvPr/>
          </p:nvSpPr>
          <p:spPr bwMode="auto">
            <a:xfrm>
              <a:off x="4092575" y="5135563"/>
              <a:ext cx="82550" cy="82550"/>
            </a:xfrm>
            <a:custGeom>
              <a:avLst/>
              <a:gdLst>
                <a:gd name="T0" fmla="*/ 230 w 279"/>
                <a:gd name="T1" fmla="*/ 50 h 280"/>
                <a:gd name="T2" fmla="*/ 230 w 279"/>
                <a:gd name="T3" fmla="*/ 230 h 280"/>
                <a:gd name="T4" fmla="*/ 49 w 279"/>
                <a:gd name="T5" fmla="*/ 230 h 280"/>
                <a:gd name="T6" fmla="*/ 49 w 279"/>
                <a:gd name="T7" fmla="*/ 50 h 280"/>
                <a:gd name="T8" fmla="*/ 230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230" y="50"/>
                  </a:moveTo>
                  <a:cubicBezTo>
                    <a:pt x="279" y="99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99"/>
                    <a:pt x="49" y="50"/>
                  </a:cubicBezTo>
                  <a:cubicBezTo>
                    <a:pt x="99" y="0"/>
                    <a:pt x="180" y="0"/>
                    <a:pt x="230" y="50"/>
                  </a:cubicBezTo>
                  <a:close/>
                </a:path>
              </a:pathLst>
            </a:custGeom>
            <a:solidFill>
              <a:srgbClr val="5CC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46"/>
            <p:cNvSpPr>
              <a:spLocks/>
            </p:cNvSpPr>
            <p:nvPr/>
          </p:nvSpPr>
          <p:spPr bwMode="auto">
            <a:xfrm>
              <a:off x="3941763" y="5327651"/>
              <a:ext cx="85725" cy="85725"/>
            </a:xfrm>
            <a:custGeom>
              <a:avLst/>
              <a:gdLst>
                <a:gd name="T0" fmla="*/ 209 w 291"/>
                <a:gd name="T1" fmla="*/ 35 h 291"/>
                <a:gd name="T2" fmla="*/ 256 w 291"/>
                <a:gd name="T3" fmla="*/ 209 h 291"/>
                <a:gd name="T4" fmla="*/ 82 w 291"/>
                <a:gd name="T5" fmla="*/ 256 h 291"/>
                <a:gd name="T6" fmla="*/ 35 w 291"/>
                <a:gd name="T7" fmla="*/ 82 h 291"/>
                <a:gd name="T8" fmla="*/ 209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35"/>
                  </a:moveTo>
                  <a:cubicBezTo>
                    <a:pt x="270" y="70"/>
                    <a:pt x="291" y="148"/>
                    <a:pt x="256" y="209"/>
                  </a:cubicBezTo>
                  <a:cubicBezTo>
                    <a:pt x="220" y="270"/>
                    <a:pt x="142" y="291"/>
                    <a:pt x="82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47"/>
            <p:cNvSpPr>
              <a:spLocks/>
            </p:cNvSpPr>
            <p:nvPr/>
          </p:nvSpPr>
          <p:spPr bwMode="auto">
            <a:xfrm>
              <a:off x="3849688" y="5554663"/>
              <a:ext cx="84138" cy="84138"/>
            </a:xfrm>
            <a:custGeom>
              <a:avLst/>
              <a:gdLst>
                <a:gd name="T0" fmla="*/ 174 w 282"/>
                <a:gd name="T1" fmla="*/ 18 h 282"/>
                <a:gd name="T2" fmla="*/ 264 w 282"/>
                <a:gd name="T3" fmla="*/ 174 h 282"/>
                <a:gd name="T4" fmla="*/ 108 w 282"/>
                <a:gd name="T5" fmla="*/ 264 h 282"/>
                <a:gd name="T6" fmla="*/ 18 w 282"/>
                <a:gd name="T7" fmla="*/ 108 h 282"/>
                <a:gd name="T8" fmla="*/ 174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74" y="18"/>
                  </a:moveTo>
                  <a:cubicBezTo>
                    <a:pt x="242" y="36"/>
                    <a:pt x="282" y="106"/>
                    <a:pt x="264" y="174"/>
                  </a:cubicBez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lose/>
                </a:path>
              </a:pathLst>
            </a:cu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Oval 48"/>
            <p:cNvSpPr>
              <a:spLocks noChangeArrowheads="1"/>
            </p:cNvSpPr>
            <p:nvPr/>
          </p:nvSpPr>
          <p:spPr bwMode="auto">
            <a:xfrm>
              <a:off x="3822700" y="5802313"/>
              <a:ext cx="74613" cy="74613"/>
            </a:xfrm>
            <a:prstGeom prst="ellipse">
              <a:avLst/>
            </a:prstGeom>
            <a:solidFill>
              <a:srgbClr val="66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49"/>
            <p:cNvSpPr>
              <a:spLocks/>
            </p:cNvSpPr>
            <p:nvPr/>
          </p:nvSpPr>
          <p:spPr bwMode="auto">
            <a:xfrm>
              <a:off x="3849688" y="6040438"/>
              <a:ext cx="84138" cy="82550"/>
            </a:xfrm>
            <a:custGeom>
              <a:avLst/>
              <a:gdLst>
                <a:gd name="T0" fmla="*/ 108 w 282"/>
                <a:gd name="T1" fmla="*/ 18 h 282"/>
                <a:gd name="T2" fmla="*/ 264 w 282"/>
                <a:gd name="T3" fmla="*/ 108 h 282"/>
                <a:gd name="T4" fmla="*/ 174 w 282"/>
                <a:gd name="T5" fmla="*/ 264 h 282"/>
                <a:gd name="T6" fmla="*/ 18 w 282"/>
                <a:gd name="T7" fmla="*/ 174 h 282"/>
                <a:gd name="T8" fmla="*/ 108 w 282"/>
                <a:gd name="T9" fmla="*/ 1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108" y="18"/>
                  </a:moveTo>
                  <a:cubicBezTo>
                    <a:pt x="176" y="0"/>
                    <a:pt x="246" y="40"/>
                    <a:pt x="264" y="108"/>
                  </a:cubicBezTo>
                  <a:cubicBezTo>
                    <a:pt x="282" y="176"/>
                    <a:pt x="242" y="246"/>
                    <a:pt x="174" y="264"/>
                  </a:cubicBezTo>
                  <a:cubicBezTo>
                    <a:pt x="106" y="282"/>
                    <a:pt x="36" y="242"/>
                    <a:pt x="18" y="174"/>
                  </a:cubicBezTo>
                  <a:cubicBezTo>
                    <a:pt x="0" y="106"/>
                    <a:pt x="40" y="36"/>
                    <a:pt x="108" y="18"/>
                  </a:cubicBezTo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0"/>
            <p:cNvSpPr>
              <a:spLocks/>
            </p:cNvSpPr>
            <p:nvPr/>
          </p:nvSpPr>
          <p:spPr bwMode="auto">
            <a:xfrm>
              <a:off x="3941763" y="6264276"/>
              <a:ext cx="85725" cy="85725"/>
            </a:xfrm>
            <a:custGeom>
              <a:avLst/>
              <a:gdLst>
                <a:gd name="T0" fmla="*/ 82 w 291"/>
                <a:gd name="T1" fmla="*/ 35 h 291"/>
                <a:gd name="T2" fmla="*/ 256 w 291"/>
                <a:gd name="T3" fmla="*/ 82 h 291"/>
                <a:gd name="T4" fmla="*/ 209 w 291"/>
                <a:gd name="T5" fmla="*/ 256 h 291"/>
                <a:gd name="T6" fmla="*/ 35 w 291"/>
                <a:gd name="T7" fmla="*/ 209 h 291"/>
                <a:gd name="T8" fmla="*/ 82 w 291"/>
                <a:gd name="T9" fmla="*/ 3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35"/>
                  </a:moveTo>
                  <a:cubicBezTo>
                    <a:pt x="142" y="0"/>
                    <a:pt x="220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1"/>
            <p:cNvSpPr>
              <a:spLocks/>
            </p:cNvSpPr>
            <p:nvPr/>
          </p:nvSpPr>
          <p:spPr bwMode="auto">
            <a:xfrm>
              <a:off x="4092575" y="6459538"/>
              <a:ext cx="82550" cy="82550"/>
            </a:xfrm>
            <a:custGeom>
              <a:avLst/>
              <a:gdLst>
                <a:gd name="T0" fmla="*/ 49 w 279"/>
                <a:gd name="T1" fmla="*/ 50 h 280"/>
                <a:gd name="T2" fmla="*/ 230 w 279"/>
                <a:gd name="T3" fmla="*/ 50 h 280"/>
                <a:gd name="T4" fmla="*/ 230 w 279"/>
                <a:gd name="T5" fmla="*/ 230 h 280"/>
                <a:gd name="T6" fmla="*/ 49 w 279"/>
                <a:gd name="T7" fmla="*/ 230 h 280"/>
                <a:gd name="T8" fmla="*/ 49 w 279"/>
                <a:gd name="T9" fmla="*/ 5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" h="280">
                  <a:moveTo>
                    <a:pt x="49" y="50"/>
                  </a:moveTo>
                  <a:cubicBezTo>
                    <a:pt x="99" y="0"/>
                    <a:pt x="180" y="0"/>
                    <a:pt x="230" y="50"/>
                  </a:cubicBezTo>
                  <a:cubicBezTo>
                    <a:pt x="279" y="100"/>
                    <a:pt x="279" y="180"/>
                    <a:pt x="230" y="230"/>
                  </a:cubicBezTo>
                  <a:cubicBezTo>
                    <a:pt x="180" y="280"/>
                    <a:pt x="99" y="280"/>
                    <a:pt x="49" y="230"/>
                  </a:cubicBezTo>
                  <a:cubicBezTo>
                    <a:pt x="0" y="180"/>
                    <a:pt x="0" y="100"/>
                    <a:pt x="49" y="50"/>
                  </a:cubicBezTo>
                  <a:close/>
                </a:path>
              </a:pathLst>
            </a:custGeom>
            <a:solidFill>
              <a:srgbClr val="49B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2"/>
            <p:cNvSpPr>
              <a:spLocks/>
            </p:cNvSpPr>
            <p:nvPr/>
          </p:nvSpPr>
          <p:spPr bwMode="auto">
            <a:xfrm>
              <a:off x="5419725" y="6459538"/>
              <a:ext cx="82550" cy="82550"/>
            </a:xfrm>
            <a:custGeom>
              <a:avLst/>
              <a:gdLst>
                <a:gd name="T0" fmla="*/ 50 w 280"/>
                <a:gd name="T1" fmla="*/ 230 h 280"/>
                <a:gd name="T2" fmla="*/ 50 w 280"/>
                <a:gd name="T3" fmla="*/ 50 h 280"/>
                <a:gd name="T4" fmla="*/ 230 w 280"/>
                <a:gd name="T5" fmla="*/ 50 h 280"/>
                <a:gd name="T6" fmla="*/ 230 w 280"/>
                <a:gd name="T7" fmla="*/ 230 h 280"/>
                <a:gd name="T8" fmla="*/ 5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50" y="230"/>
                  </a:moveTo>
                  <a:cubicBezTo>
                    <a:pt x="0" y="180"/>
                    <a:pt x="0" y="100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100"/>
                    <a:pt x="280" y="180"/>
                    <a:pt x="230" y="230"/>
                  </a:cubicBezTo>
                  <a:cubicBezTo>
                    <a:pt x="180" y="280"/>
                    <a:pt x="100" y="280"/>
                    <a:pt x="50" y="230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3"/>
            <p:cNvSpPr>
              <a:spLocks/>
            </p:cNvSpPr>
            <p:nvPr/>
          </p:nvSpPr>
          <p:spPr bwMode="auto">
            <a:xfrm>
              <a:off x="5567363" y="6264276"/>
              <a:ext cx="85725" cy="85725"/>
            </a:xfrm>
            <a:custGeom>
              <a:avLst/>
              <a:gdLst>
                <a:gd name="T0" fmla="*/ 82 w 291"/>
                <a:gd name="T1" fmla="*/ 256 h 291"/>
                <a:gd name="T2" fmla="*/ 35 w 291"/>
                <a:gd name="T3" fmla="*/ 82 h 291"/>
                <a:gd name="T4" fmla="*/ 209 w 291"/>
                <a:gd name="T5" fmla="*/ 35 h 291"/>
                <a:gd name="T6" fmla="*/ 256 w 291"/>
                <a:gd name="T7" fmla="*/ 209 h 291"/>
                <a:gd name="T8" fmla="*/ 82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82" y="256"/>
                  </a:move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ubicBezTo>
                    <a:pt x="221" y="270"/>
                    <a:pt x="143" y="291"/>
                    <a:pt x="82" y="256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54"/>
            <p:cNvSpPr>
              <a:spLocks/>
            </p:cNvSpPr>
            <p:nvPr/>
          </p:nvSpPr>
          <p:spPr bwMode="auto">
            <a:xfrm>
              <a:off x="5662613" y="6040438"/>
              <a:ext cx="82550" cy="82550"/>
            </a:xfrm>
            <a:custGeom>
              <a:avLst/>
              <a:gdLst>
                <a:gd name="T0" fmla="*/ 109 w 283"/>
                <a:gd name="T1" fmla="*/ 264 h 282"/>
                <a:gd name="T2" fmla="*/ 19 w 283"/>
                <a:gd name="T3" fmla="*/ 108 h 282"/>
                <a:gd name="T4" fmla="*/ 175 w 283"/>
                <a:gd name="T5" fmla="*/ 18 h 282"/>
                <a:gd name="T6" fmla="*/ 265 w 283"/>
                <a:gd name="T7" fmla="*/ 174 h 282"/>
                <a:gd name="T8" fmla="*/ 109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09" y="264"/>
                  </a:moveTo>
                  <a:cubicBezTo>
                    <a:pt x="41" y="246"/>
                    <a:pt x="0" y="176"/>
                    <a:pt x="19" y="108"/>
                  </a:cubicBezTo>
                  <a:cubicBezTo>
                    <a:pt x="37" y="40"/>
                    <a:pt x="107" y="0"/>
                    <a:pt x="175" y="18"/>
                  </a:cubicBezTo>
                  <a:cubicBezTo>
                    <a:pt x="243" y="36"/>
                    <a:pt x="283" y="106"/>
                    <a:pt x="265" y="174"/>
                  </a:cubicBezTo>
                  <a:cubicBezTo>
                    <a:pt x="247" y="242"/>
                    <a:pt x="177" y="282"/>
                    <a:pt x="109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Oval 55"/>
            <p:cNvSpPr>
              <a:spLocks noChangeArrowheads="1"/>
            </p:cNvSpPr>
            <p:nvPr/>
          </p:nvSpPr>
          <p:spPr bwMode="auto">
            <a:xfrm>
              <a:off x="5699125" y="5802313"/>
              <a:ext cx="74613" cy="74613"/>
            </a:xfrm>
            <a:prstGeom prst="ellipse">
              <a:avLst/>
            </a:pr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6"/>
            <p:cNvSpPr>
              <a:spLocks/>
            </p:cNvSpPr>
            <p:nvPr/>
          </p:nvSpPr>
          <p:spPr bwMode="auto">
            <a:xfrm>
              <a:off x="5662613" y="5554663"/>
              <a:ext cx="82550" cy="84138"/>
            </a:xfrm>
            <a:custGeom>
              <a:avLst/>
              <a:gdLst>
                <a:gd name="T0" fmla="*/ 175 w 283"/>
                <a:gd name="T1" fmla="*/ 264 h 282"/>
                <a:gd name="T2" fmla="*/ 19 w 283"/>
                <a:gd name="T3" fmla="*/ 174 h 282"/>
                <a:gd name="T4" fmla="*/ 109 w 283"/>
                <a:gd name="T5" fmla="*/ 18 h 282"/>
                <a:gd name="T6" fmla="*/ 265 w 283"/>
                <a:gd name="T7" fmla="*/ 108 h 282"/>
                <a:gd name="T8" fmla="*/ 175 w 283"/>
                <a:gd name="T9" fmla="*/ 26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282">
                  <a:moveTo>
                    <a:pt x="175" y="264"/>
                  </a:moveTo>
                  <a:cubicBezTo>
                    <a:pt x="107" y="282"/>
                    <a:pt x="37" y="242"/>
                    <a:pt x="19" y="174"/>
                  </a:cubicBezTo>
                  <a:cubicBezTo>
                    <a:pt x="0" y="106"/>
                    <a:pt x="41" y="36"/>
                    <a:pt x="109" y="18"/>
                  </a:cubicBezTo>
                  <a:cubicBezTo>
                    <a:pt x="177" y="0"/>
                    <a:pt x="247" y="40"/>
                    <a:pt x="265" y="108"/>
                  </a:cubicBezTo>
                  <a:cubicBezTo>
                    <a:pt x="283" y="176"/>
                    <a:pt x="243" y="246"/>
                    <a:pt x="175" y="264"/>
                  </a:cubicBezTo>
                  <a:close/>
                </a:path>
              </a:pathLst>
            </a:custGeom>
            <a:solidFill>
              <a:srgbClr val="266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57"/>
            <p:cNvSpPr>
              <a:spLocks/>
            </p:cNvSpPr>
            <p:nvPr/>
          </p:nvSpPr>
          <p:spPr bwMode="auto">
            <a:xfrm>
              <a:off x="5567363" y="5327651"/>
              <a:ext cx="85725" cy="85725"/>
            </a:xfrm>
            <a:custGeom>
              <a:avLst/>
              <a:gdLst>
                <a:gd name="T0" fmla="*/ 209 w 291"/>
                <a:gd name="T1" fmla="*/ 256 h 291"/>
                <a:gd name="T2" fmla="*/ 35 w 291"/>
                <a:gd name="T3" fmla="*/ 209 h 291"/>
                <a:gd name="T4" fmla="*/ 82 w 291"/>
                <a:gd name="T5" fmla="*/ 35 h 291"/>
                <a:gd name="T6" fmla="*/ 256 w 291"/>
                <a:gd name="T7" fmla="*/ 82 h 291"/>
                <a:gd name="T8" fmla="*/ 209 w 291"/>
                <a:gd name="T9" fmla="*/ 25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09" y="256"/>
                  </a:moveTo>
                  <a:cubicBezTo>
                    <a:pt x="148" y="291"/>
                    <a:pt x="70" y="270"/>
                    <a:pt x="35" y="209"/>
                  </a:cubicBezTo>
                  <a:cubicBezTo>
                    <a:pt x="0" y="148"/>
                    <a:pt x="21" y="70"/>
                    <a:pt x="82" y="35"/>
                  </a:cubicBezTo>
                  <a:cubicBezTo>
                    <a:pt x="143" y="0"/>
                    <a:pt x="221" y="21"/>
                    <a:pt x="256" y="82"/>
                  </a:cubicBezTo>
                  <a:cubicBezTo>
                    <a:pt x="291" y="143"/>
                    <a:pt x="270" y="221"/>
                    <a:pt x="209" y="256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8"/>
            <p:cNvSpPr>
              <a:spLocks/>
            </p:cNvSpPr>
            <p:nvPr/>
          </p:nvSpPr>
          <p:spPr bwMode="auto">
            <a:xfrm>
              <a:off x="5419725" y="5135563"/>
              <a:ext cx="82550" cy="82550"/>
            </a:xfrm>
            <a:custGeom>
              <a:avLst/>
              <a:gdLst>
                <a:gd name="T0" fmla="*/ 230 w 280"/>
                <a:gd name="T1" fmla="*/ 230 h 280"/>
                <a:gd name="T2" fmla="*/ 50 w 280"/>
                <a:gd name="T3" fmla="*/ 230 h 280"/>
                <a:gd name="T4" fmla="*/ 50 w 280"/>
                <a:gd name="T5" fmla="*/ 50 h 280"/>
                <a:gd name="T6" fmla="*/ 230 w 280"/>
                <a:gd name="T7" fmla="*/ 50 h 280"/>
                <a:gd name="T8" fmla="*/ 230 w 280"/>
                <a:gd name="T9" fmla="*/ 23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280">
                  <a:moveTo>
                    <a:pt x="230" y="230"/>
                  </a:moveTo>
                  <a:cubicBezTo>
                    <a:pt x="180" y="280"/>
                    <a:pt x="100" y="280"/>
                    <a:pt x="50" y="230"/>
                  </a:cubicBezTo>
                  <a:cubicBezTo>
                    <a:pt x="0" y="180"/>
                    <a:pt x="0" y="99"/>
                    <a:pt x="50" y="50"/>
                  </a:cubicBezTo>
                  <a:cubicBezTo>
                    <a:pt x="100" y="0"/>
                    <a:pt x="180" y="0"/>
                    <a:pt x="230" y="50"/>
                  </a:cubicBezTo>
                  <a:cubicBezTo>
                    <a:pt x="280" y="99"/>
                    <a:pt x="280" y="180"/>
                    <a:pt x="230" y="230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9"/>
            <p:cNvSpPr>
              <a:spLocks/>
            </p:cNvSpPr>
            <p:nvPr/>
          </p:nvSpPr>
          <p:spPr bwMode="auto">
            <a:xfrm>
              <a:off x="5224463" y="4986338"/>
              <a:ext cx="85725" cy="84138"/>
            </a:xfrm>
            <a:custGeom>
              <a:avLst/>
              <a:gdLst>
                <a:gd name="T0" fmla="*/ 256 w 291"/>
                <a:gd name="T1" fmla="*/ 209 h 291"/>
                <a:gd name="T2" fmla="*/ 81 w 291"/>
                <a:gd name="T3" fmla="*/ 256 h 291"/>
                <a:gd name="T4" fmla="*/ 35 w 291"/>
                <a:gd name="T5" fmla="*/ 82 h 291"/>
                <a:gd name="T6" fmla="*/ 209 w 291"/>
                <a:gd name="T7" fmla="*/ 35 h 291"/>
                <a:gd name="T8" fmla="*/ 256 w 291"/>
                <a:gd name="T9" fmla="*/ 209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256" y="209"/>
                  </a:moveTo>
                  <a:cubicBezTo>
                    <a:pt x="220" y="270"/>
                    <a:pt x="142" y="291"/>
                    <a:pt x="81" y="256"/>
                  </a:cubicBezTo>
                  <a:cubicBezTo>
                    <a:pt x="21" y="221"/>
                    <a:pt x="0" y="143"/>
                    <a:pt x="35" y="82"/>
                  </a:cubicBezTo>
                  <a:cubicBezTo>
                    <a:pt x="70" y="21"/>
                    <a:pt x="148" y="0"/>
                    <a:pt x="209" y="35"/>
                  </a:cubicBezTo>
                  <a:cubicBezTo>
                    <a:pt x="270" y="70"/>
                    <a:pt x="291" y="148"/>
                    <a:pt x="256" y="209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0"/>
            <p:cNvSpPr>
              <a:spLocks/>
            </p:cNvSpPr>
            <p:nvPr/>
          </p:nvSpPr>
          <p:spPr bwMode="auto">
            <a:xfrm>
              <a:off x="4999038" y="4892676"/>
              <a:ext cx="82550" cy="84138"/>
            </a:xfrm>
            <a:custGeom>
              <a:avLst/>
              <a:gdLst>
                <a:gd name="T0" fmla="*/ 264 w 282"/>
                <a:gd name="T1" fmla="*/ 174 h 282"/>
                <a:gd name="T2" fmla="*/ 108 w 282"/>
                <a:gd name="T3" fmla="*/ 264 h 282"/>
                <a:gd name="T4" fmla="*/ 18 w 282"/>
                <a:gd name="T5" fmla="*/ 108 h 282"/>
                <a:gd name="T6" fmla="*/ 174 w 282"/>
                <a:gd name="T7" fmla="*/ 18 h 282"/>
                <a:gd name="T8" fmla="*/ 264 w 282"/>
                <a:gd name="T9" fmla="*/ 174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282">
                  <a:moveTo>
                    <a:pt x="264" y="174"/>
                  </a:moveTo>
                  <a:cubicBezTo>
                    <a:pt x="246" y="242"/>
                    <a:pt x="176" y="282"/>
                    <a:pt x="108" y="264"/>
                  </a:cubicBezTo>
                  <a:cubicBezTo>
                    <a:pt x="40" y="246"/>
                    <a:pt x="0" y="176"/>
                    <a:pt x="18" y="108"/>
                  </a:cubicBezTo>
                  <a:cubicBezTo>
                    <a:pt x="36" y="40"/>
                    <a:pt x="106" y="0"/>
                    <a:pt x="174" y="18"/>
                  </a:cubicBezTo>
                  <a:cubicBezTo>
                    <a:pt x="242" y="36"/>
                    <a:pt x="282" y="106"/>
                    <a:pt x="264" y="174"/>
                  </a:cubicBezTo>
                  <a:close/>
                </a:path>
              </a:pathLst>
            </a:custGeom>
            <a:solidFill>
              <a:srgbClr val="38A4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Model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040802" y="1547982"/>
            <a:ext cx="1382502" cy="1212793"/>
            <a:chOff x="9027286" y="1572781"/>
            <a:chExt cx="1382502" cy="1212793"/>
          </a:xfrm>
        </p:grpSpPr>
        <p:grpSp>
          <p:nvGrpSpPr>
            <p:cNvPr id="185" name="Group 184"/>
            <p:cNvGrpSpPr/>
            <p:nvPr/>
          </p:nvGrpSpPr>
          <p:grpSpPr>
            <a:xfrm>
              <a:off x="9027286" y="1572781"/>
              <a:ext cx="1382502" cy="1192402"/>
              <a:chOff x="3822700" y="4865688"/>
              <a:chExt cx="1951038" cy="1676400"/>
            </a:xfrm>
          </p:grpSpPr>
          <p:sp>
            <p:nvSpPr>
              <p:cNvPr id="186" name="Oval 42"/>
              <p:cNvSpPr>
                <a:spLocks noChangeArrowheads="1"/>
              </p:cNvSpPr>
              <p:nvPr/>
            </p:nvSpPr>
            <p:spPr bwMode="auto">
              <a:xfrm>
                <a:off x="4760913" y="4865688"/>
                <a:ext cx="74613" cy="74613"/>
              </a:xfrm>
              <a:prstGeom prst="ellipse">
                <a:avLst/>
              </a:pr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auto">
              <a:xfrm>
                <a:off x="4513263" y="4892676"/>
                <a:ext cx="84138" cy="84138"/>
              </a:xfrm>
              <a:custGeom>
                <a:avLst/>
                <a:gdLst>
                  <a:gd name="T0" fmla="*/ 265 w 283"/>
                  <a:gd name="T1" fmla="*/ 108 h 282"/>
                  <a:gd name="T2" fmla="*/ 175 w 283"/>
                  <a:gd name="T3" fmla="*/ 264 h 282"/>
                  <a:gd name="T4" fmla="*/ 19 w 283"/>
                  <a:gd name="T5" fmla="*/ 174 h 282"/>
                  <a:gd name="T6" fmla="*/ 109 w 283"/>
                  <a:gd name="T7" fmla="*/ 18 h 282"/>
                  <a:gd name="T8" fmla="*/ 265 w 283"/>
                  <a:gd name="T9" fmla="*/ 10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265" y="108"/>
                    </a:moveTo>
                    <a:cubicBezTo>
                      <a:pt x="283" y="176"/>
                      <a:pt x="243" y="246"/>
                      <a:pt x="175" y="264"/>
                    </a:cubicBezTo>
                    <a:cubicBezTo>
                      <a:pt x="107" y="282"/>
                      <a:pt x="37" y="242"/>
                      <a:pt x="19" y="174"/>
                    </a:cubicBezTo>
                    <a:cubicBezTo>
                      <a:pt x="0" y="106"/>
                      <a:pt x="41" y="36"/>
                      <a:pt x="109" y="18"/>
                    </a:cubicBezTo>
                    <a:cubicBezTo>
                      <a:pt x="177" y="0"/>
                      <a:pt x="247" y="40"/>
                      <a:pt x="265" y="108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4"/>
              <p:cNvSpPr>
                <a:spLocks/>
              </p:cNvSpPr>
              <p:nvPr/>
            </p:nvSpPr>
            <p:spPr bwMode="auto">
              <a:xfrm>
                <a:off x="4286250" y="4986338"/>
                <a:ext cx="85725" cy="84138"/>
              </a:xfrm>
              <a:custGeom>
                <a:avLst/>
                <a:gdLst>
                  <a:gd name="T0" fmla="*/ 256 w 291"/>
                  <a:gd name="T1" fmla="*/ 82 h 291"/>
                  <a:gd name="T2" fmla="*/ 209 w 291"/>
                  <a:gd name="T3" fmla="*/ 256 h 291"/>
                  <a:gd name="T4" fmla="*/ 35 w 291"/>
                  <a:gd name="T5" fmla="*/ 209 h 291"/>
                  <a:gd name="T6" fmla="*/ 82 w 291"/>
                  <a:gd name="T7" fmla="*/ 35 h 291"/>
                  <a:gd name="T8" fmla="*/ 256 w 291"/>
                  <a:gd name="T9" fmla="*/ 8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56" y="82"/>
                    </a:moveTo>
                    <a:cubicBezTo>
                      <a:pt x="291" y="143"/>
                      <a:pt x="270" y="221"/>
                      <a:pt x="209" y="256"/>
                    </a:cubicBez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ubicBezTo>
                      <a:pt x="143" y="0"/>
                      <a:pt x="220" y="21"/>
                      <a:pt x="256" y="82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45"/>
              <p:cNvSpPr>
                <a:spLocks/>
              </p:cNvSpPr>
              <p:nvPr/>
            </p:nvSpPr>
            <p:spPr bwMode="auto">
              <a:xfrm>
                <a:off x="4092575" y="5135563"/>
                <a:ext cx="82550" cy="82550"/>
              </a:xfrm>
              <a:custGeom>
                <a:avLst/>
                <a:gdLst>
                  <a:gd name="T0" fmla="*/ 230 w 279"/>
                  <a:gd name="T1" fmla="*/ 50 h 280"/>
                  <a:gd name="T2" fmla="*/ 230 w 279"/>
                  <a:gd name="T3" fmla="*/ 230 h 280"/>
                  <a:gd name="T4" fmla="*/ 49 w 279"/>
                  <a:gd name="T5" fmla="*/ 230 h 280"/>
                  <a:gd name="T6" fmla="*/ 49 w 279"/>
                  <a:gd name="T7" fmla="*/ 50 h 280"/>
                  <a:gd name="T8" fmla="*/ 230 w 279"/>
                  <a:gd name="T9" fmla="*/ 5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80">
                    <a:moveTo>
                      <a:pt x="230" y="50"/>
                    </a:moveTo>
                    <a:cubicBezTo>
                      <a:pt x="279" y="99"/>
                      <a:pt x="279" y="180"/>
                      <a:pt x="230" y="230"/>
                    </a:cubicBezTo>
                    <a:cubicBezTo>
                      <a:pt x="180" y="280"/>
                      <a:pt x="99" y="280"/>
                      <a:pt x="49" y="230"/>
                    </a:cubicBezTo>
                    <a:cubicBezTo>
                      <a:pt x="0" y="180"/>
                      <a:pt x="0" y="99"/>
                      <a:pt x="49" y="50"/>
                    </a:cubicBezTo>
                    <a:cubicBezTo>
                      <a:pt x="99" y="0"/>
                      <a:pt x="180" y="0"/>
                      <a:pt x="230" y="50"/>
                    </a:cubicBezTo>
                    <a:close/>
                  </a:path>
                </a:pathLst>
              </a:custGeom>
              <a:solidFill>
                <a:srgbClr val="5CC8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46"/>
              <p:cNvSpPr>
                <a:spLocks/>
              </p:cNvSpPr>
              <p:nvPr/>
            </p:nvSpPr>
            <p:spPr bwMode="auto">
              <a:xfrm>
                <a:off x="3941763" y="5327651"/>
                <a:ext cx="85725" cy="85725"/>
              </a:xfrm>
              <a:custGeom>
                <a:avLst/>
                <a:gdLst>
                  <a:gd name="T0" fmla="*/ 209 w 291"/>
                  <a:gd name="T1" fmla="*/ 35 h 291"/>
                  <a:gd name="T2" fmla="*/ 256 w 291"/>
                  <a:gd name="T3" fmla="*/ 209 h 291"/>
                  <a:gd name="T4" fmla="*/ 82 w 291"/>
                  <a:gd name="T5" fmla="*/ 256 h 291"/>
                  <a:gd name="T6" fmla="*/ 35 w 291"/>
                  <a:gd name="T7" fmla="*/ 82 h 291"/>
                  <a:gd name="T8" fmla="*/ 209 w 291"/>
                  <a:gd name="T9" fmla="*/ 3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09" y="35"/>
                    </a:moveTo>
                    <a:cubicBezTo>
                      <a:pt x="270" y="70"/>
                      <a:pt x="291" y="148"/>
                      <a:pt x="256" y="209"/>
                    </a:cubicBezTo>
                    <a:cubicBezTo>
                      <a:pt x="220" y="270"/>
                      <a:pt x="142" y="291"/>
                      <a:pt x="82" y="256"/>
                    </a:cubicBez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lose/>
                  </a:path>
                </a:pathLst>
              </a:cu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7"/>
              <p:cNvSpPr>
                <a:spLocks/>
              </p:cNvSpPr>
              <p:nvPr/>
            </p:nvSpPr>
            <p:spPr bwMode="auto">
              <a:xfrm>
                <a:off x="3849688" y="5554663"/>
                <a:ext cx="84138" cy="84138"/>
              </a:xfrm>
              <a:custGeom>
                <a:avLst/>
                <a:gdLst>
                  <a:gd name="T0" fmla="*/ 174 w 282"/>
                  <a:gd name="T1" fmla="*/ 18 h 282"/>
                  <a:gd name="T2" fmla="*/ 264 w 282"/>
                  <a:gd name="T3" fmla="*/ 174 h 282"/>
                  <a:gd name="T4" fmla="*/ 108 w 282"/>
                  <a:gd name="T5" fmla="*/ 264 h 282"/>
                  <a:gd name="T6" fmla="*/ 18 w 282"/>
                  <a:gd name="T7" fmla="*/ 108 h 282"/>
                  <a:gd name="T8" fmla="*/ 174 w 282"/>
                  <a:gd name="T9" fmla="*/ 1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174" y="18"/>
                    </a:moveTo>
                    <a:cubicBezTo>
                      <a:pt x="242" y="36"/>
                      <a:pt x="282" y="106"/>
                      <a:pt x="264" y="174"/>
                    </a:cubicBezTo>
                    <a:cubicBezTo>
                      <a:pt x="246" y="242"/>
                      <a:pt x="176" y="282"/>
                      <a:pt x="108" y="264"/>
                    </a:cubicBezTo>
                    <a:cubicBezTo>
                      <a:pt x="40" y="246"/>
                      <a:pt x="0" y="176"/>
                      <a:pt x="18" y="108"/>
                    </a:cubicBezTo>
                    <a:cubicBezTo>
                      <a:pt x="36" y="40"/>
                      <a:pt x="106" y="0"/>
                      <a:pt x="174" y="18"/>
                    </a:cubicBezTo>
                    <a:close/>
                  </a:path>
                </a:pathLst>
              </a:cu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48"/>
              <p:cNvSpPr>
                <a:spLocks noChangeArrowheads="1"/>
              </p:cNvSpPr>
              <p:nvPr/>
            </p:nvSpPr>
            <p:spPr bwMode="auto">
              <a:xfrm>
                <a:off x="3822700" y="5802313"/>
                <a:ext cx="74613" cy="74613"/>
              </a:xfrm>
              <a:prstGeom prst="ellipse">
                <a:avLst/>
              </a:prstGeom>
              <a:solidFill>
                <a:srgbClr val="66CD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49"/>
              <p:cNvSpPr>
                <a:spLocks/>
              </p:cNvSpPr>
              <p:nvPr/>
            </p:nvSpPr>
            <p:spPr bwMode="auto">
              <a:xfrm>
                <a:off x="3849688" y="6040438"/>
                <a:ext cx="84138" cy="82550"/>
              </a:xfrm>
              <a:custGeom>
                <a:avLst/>
                <a:gdLst>
                  <a:gd name="T0" fmla="*/ 108 w 282"/>
                  <a:gd name="T1" fmla="*/ 18 h 282"/>
                  <a:gd name="T2" fmla="*/ 264 w 282"/>
                  <a:gd name="T3" fmla="*/ 108 h 282"/>
                  <a:gd name="T4" fmla="*/ 174 w 282"/>
                  <a:gd name="T5" fmla="*/ 264 h 282"/>
                  <a:gd name="T6" fmla="*/ 18 w 282"/>
                  <a:gd name="T7" fmla="*/ 174 h 282"/>
                  <a:gd name="T8" fmla="*/ 108 w 282"/>
                  <a:gd name="T9" fmla="*/ 1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108" y="18"/>
                    </a:moveTo>
                    <a:cubicBezTo>
                      <a:pt x="176" y="0"/>
                      <a:pt x="246" y="40"/>
                      <a:pt x="264" y="108"/>
                    </a:cubicBezTo>
                    <a:cubicBezTo>
                      <a:pt x="282" y="176"/>
                      <a:pt x="242" y="246"/>
                      <a:pt x="174" y="264"/>
                    </a:cubicBezTo>
                    <a:cubicBezTo>
                      <a:pt x="106" y="282"/>
                      <a:pt x="36" y="242"/>
                      <a:pt x="18" y="174"/>
                    </a:cubicBezTo>
                    <a:cubicBezTo>
                      <a:pt x="0" y="106"/>
                      <a:pt x="40" y="36"/>
                      <a:pt x="108" y="18"/>
                    </a:cubicBezTo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0"/>
              <p:cNvSpPr>
                <a:spLocks/>
              </p:cNvSpPr>
              <p:nvPr/>
            </p:nvSpPr>
            <p:spPr bwMode="auto">
              <a:xfrm>
                <a:off x="3941763" y="6264276"/>
                <a:ext cx="85725" cy="85725"/>
              </a:xfrm>
              <a:custGeom>
                <a:avLst/>
                <a:gdLst>
                  <a:gd name="T0" fmla="*/ 82 w 291"/>
                  <a:gd name="T1" fmla="*/ 35 h 291"/>
                  <a:gd name="T2" fmla="*/ 256 w 291"/>
                  <a:gd name="T3" fmla="*/ 82 h 291"/>
                  <a:gd name="T4" fmla="*/ 209 w 291"/>
                  <a:gd name="T5" fmla="*/ 256 h 291"/>
                  <a:gd name="T6" fmla="*/ 35 w 291"/>
                  <a:gd name="T7" fmla="*/ 209 h 291"/>
                  <a:gd name="T8" fmla="*/ 82 w 291"/>
                  <a:gd name="T9" fmla="*/ 3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82" y="35"/>
                    </a:moveTo>
                    <a:cubicBezTo>
                      <a:pt x="142" y="0"/>
                      <a:pt x="220" y="21"/>
                      <a:pt x="256" y="82"/>
                    </a:cubicBezTo>
                    <a:cubicBezTo>
                      <a:pt x="291" y="143"/>
                      <a:pt x="270" y="221"/>
                      <a:pt x="209" y="256"/>
                    </a:cubicBez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lose/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1"/>
              <p:cNvSpPr>
                <a:spLocks/>
              </p:cNvSpPr>
              <p:nvPr/>
            </p:nvSpPr>
            <p:spPr bwMode="auto">
              <a:xfrm>
                <a:off x="4092575" y="6459538"/>
                <a:ext cx="82550" cy="82550"/>
              </a:xfrm>
              <a:custGeom>
                <a:avLst/>
                <a:gdLst>
                  <a:gd name="T0" fmla="*/ 49 w 279"/>
                  <a:gd name="T1" fmla="*/ 50 h 280"/>
                  <a:gd name="T2" fmla="*/ 230 w 279"/>
                  <a:gd name="T3" fmla="*/ 50 h 280"/>
                  <a:gd name="T4" fmla="*/ 230 w 279"/>
                  <a:gd name="T5" fmla="*/ 230 h 280"/>
                  <a:gd name="T6" fmla="*/ 49 w 279"/>
                  <a:gd name="T7" fmla="*/ 230 h 280"/>
                  <a:gd name="T8" fmla="*/ 49 w 279"/>
                  <a:gd name="T9" fmla="*/ 5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280">
                    <a:moveTo>
                      <a:pt x="49" y="50"/>
                    </a:moveTo>
                    <a:cubicBezTo>
                      <a:pt x="99" y="0"/>
                      <a:pt x="180" y="0"/>
                      <a:pt x="230" y="50"/>
                    </a:cubicBezTo>
                    <a:cubicBezTo>
                      <a:pt x="279" y="100"/>
                      <a:pt x="279" y="180"/>
                      <a:pt x="230" y="230"/>
                    </a:cubicBezTo>
                    <a:cubicBezTo>
                      <a:pt x="180" y="280"/>
                      <a:pt x="99" y="280"/>
                      <a:pt x="49" y="230"/>
                    </a:cubicBezTo>
                    <a:cubicBezTo>
                      <a:pt x="0" y="180"/>
                      <a:pt x="0" y="100"/>
                      <a:pt x="49" y="50"/>
                    </a:cubicBezTo>
                    <a:close/>
                  </a:path>
                </a:pathLst>
              </a:custGeom>
              <a:solidFill>
                <a:srgbClr val="49B8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2"/>
              <p:cNvSpPr>
                <a:spLocks/>
              </p:cNvSpPr>
              <p:nvPr/>
            </p:nvSpPr>
            <p:spPr bwMode="auto">
              <a:xfrm>
                <a:off x="5419725" y="6459538"/>
                <a:ext cx="82550" cy="82550"/>
              </a:xfrm>
              <a:custGeom>
                <a:avLst/>
                <a:gdLst>
                  <a:gd name="T0" fmla="*/ 50 w 280"/>
                  <a:gd name="T1" fmla="*/ 230 h 280"/>
                  <a:gd name="T2" fmla="*/ 50 w 280"/>
                  <a:gd name="T3" fmla="*/ 50 h 280"/>
                  <a:gd name="T4" fmla="*/ 230 w 280"/>
                  <a:gd name="T5" fmla="*/ 50 h 280"/>
                  <a:gd name="T6" fmla="*/ 230 w 280"/>
                  <a:gd name="T7" fmla="*/ 230 h 280"/>
                  <a:gd name="T8" fmla="*/ 50 w 280"/>
                  <a:gd name="T9" fmla="*/ 23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80">
                    <a:moveTo>
                      <a:pt x="50" y="230"/>
                    </a:moveTo>
                    <a:cubicBezTo>
                      <a:pt x="0" y="180"/>
                      <a:pt x="0" y="100"/>
                      <a:pt x="50" y="50"/>
                    </a:cubicBezTo>
                    <a:cubicBezTo>
                      <a:pt x="100" y="0"/>
                      <a:pt x="180" y="0"/>
                      <a:pt x="230" y="50"/>
                    </a:cubicBezTo>
                    <a:cubicBezTo>
                      <a:pt x="280" y="100"/>
                      <a:pt x="280" y="180"/>
                      <a:pt x="230" y="230"/>
                    </a:cubicBezTo>
                    <a:cubicBezTo>
                      <a:pt x="180" y="280"/>
                      <a:pt x="100" y="280"/>
                      <a:pt x="50" y="230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"/>
              <p:cNvSpPr>
                <a:spLocks/>
              </p:cNvSpPr>
              <p:nvPr/>
            </p:nvSpPr>
            <p:spPr bwMode="auto">
              <a:xfrm>
                <a:off x="5567363" y="6264276"/>
                <a:ext cx="85725" cy="85725"/>
              </a:xfrm>
              <a:custGeom>
                <a:avLst/>
                <a:gdLst>
                  <a:gd name="T0" fmla="*/ 82 w 291"/>
                  <a:gd name="T1" fmla="*/ 256 h 291"/>
                  <a:gd name="T2" fmla="*/ 35 w 291"/>
                  <a:gd name="T3" fmla="*/ 82 h 291"/>
                  <a:gd name="T4" fmla="*/ 209 w 291"/>
                  <a:gd name="T5" fmla="*/ 35 h 291"/>
                  <a:gd name="T6" fmla="*/ 256 w 291"/>
                  <a:gd name="T7" fmla="*/ 209 h 291"/>
                  <a:gd name="T8" fmla="*/ 82 w 291"/>
                  <a:gd name="T9" fmla="*/ 256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82" y="256"/>
                    </a:move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ubicBezTo>
                      <a:pt x="270" y="70"/>
                      <a:pt x="291" y="148"/>
                      <a:pt x="256" y="209"/>
                    </a:cubicBezTo>
                    <a:cubicBezTo>
                      <a:pt x="221" y="270"/>
                      <a:pt x="143" y="291"/>
                      <a:pt x="82" y="256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"/>
              <p:cNvSpPr>
                <a:spLocks/>
              </p:cNvSpPr>
              <p:nvPr/>
            </p:nvSpPr>
            <p:spPr bwMode="auto">
              <a:xfrm>
                <a:off x="5662613" y="6040438"/>
                <a:ext cx="82550" cy="82550"/>
              </a:xfrm>
              <a:custGeom>
                <a:avLst/>
                <a:gdLst>
                  <a:gd name="T0" fmla="*/ 109 w 283"/>
                  <a:gd name="T1" fmla="*/ 264 h 282"/>
                  <a:gd name="T2" fmla="*/ 19 w 283"/>
                  <a:gd name="T3" fmla="*/ 108 h 282"/>
                  <a:gd name="T4" fmla="*/ 175 w 283"/>
                  <a:gd name="T5" fmla="*/ 18 h 282"/>
                  <a:gd name="T6" fmla="*/ 265 w 283"/>
                  <a:gd name="T7" fmla="*/ 174 h 282"/>
                  <a:gd name="T8" fmla="*/ 109 w 283"/>
                  <a:gd name="T9" fmla="*/ 26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109" y="264"/>
                    </a:moveTo>
                    <a:cubicBezTo>
                      <a:pt x="41" y="246"/>
                      <a:pt x="0" y="176"/>
                      <a:pt x="19" y="108"/>
                    </a:cubicBezTo>
                    <a:cubicBezTo>
                      <a:pt x="37" y="40"/>
                      <a:pt x="107" y="0"/>
                      <a:pt x="175" y="18"/>
                    </a:cubicBezTo>
                    <a:cubicBezTo>
                      <a:pt x="243" y="36"/>
                      <a:pt x="283" y="106"/>
                      <a:pt x="265" y="174"/>
                    </a:cubicBezTo>
                    <a:cubicBezTo>
                      <a:pt x="247" y="242"/>
                      <a:pt x="177" y="282"/>
                      <a:pt x="109" y="264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55"/>
              <p:cNvSpPr>
                <a:spLocks noChangeArrowheads="1"/>
              </p:cNvSpPr>
              <p:nvPr/>
            </p:nvSpPr>
            <p:spPr bwMode="auto">
              <a:xfrm>
                <a:off x="5699125" y="5802313"/>
                <a:ext cx="74613" cy="74613"/>
              </a:xfrm>
              <a:prstGeom prst="ellipse">
                <a:avLst/>
              </a:pr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6"/>
              <p:cNvSpPr>
                <a:spLocks/>
              </p:cNvSpPr>
              <p:nvPr/>
            </p:nvSpPr>
            <p:spPr bwMode="auto">
              <a:xfrm>
                <a:off x="5662613" y="5554663"/>
                <a:ext cx="82550" cy="84138"/>
              </a:xfrm>
              <a:custGeom>
                <a:avLst/>
                <a:gdLst>
                  <a:gd name="T0" fmla="*/ 175 w 283"/>
                  <a:gd name="T1" fmla="*/ 264 h 282"/>
                  <a:gd name="T2" fmla="*/ 19 w 283"/>
                  <a:gd name="T3" fmla="*/ 174 h 282"/>
                  <a:gd name="T4" fmla="*/ 109 w 283"/>
                  <a:gd name="T5" fmla="*/ 18 h 282"/>
                  <a:gd name="T6" fmla="*/ 265 w 283"/>
                  <a:gd name="T7" fmla="*/ 108 h 282"/>
                  <a:gd name="T8" fmla="*/ 175 w 283"/>
                  <a:gd name="T9" fmla="*/ 26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2">
                    <a:moveTo>
                      <a:pt x="175" y="264"/>
                    </a:moveTo>
                    <a:cubicBezTo>
                      <a:pt x="107" y="282"/>
                      <a:pt x="37" y="242"/>
                      <a:pt x="19" y="174"/>
                    </a:cubicBezTo>
                    <a:cubicBezTo>
                      <a:pt x="0" y="106"/>
                      <a:pt x="41" y="36"/>
                      <a:pt x="109" y="18"/>
                    </a:cubicBezTo>
                    <a:cubicBezTo>
                      <a:pt x="177" y="0"/>
                      <a:pt x="247" y="40"/>
                      <a:pt x="265" y="108"/>
                    </a:cubicBezTo>
                    <a:cubicBezTo>
                      <a:pt x="283" y="176"/>
                      <a:pt x="243" y="246"/>
                      <a:pt x="175" y="264"/>
                    </a:cubicBezTo>
                    <a:close/>
                  </a:path>
                </a:pathLst>
              </a:custGeom>
              <a:solidFill>
                <a:srgbClr val="266E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7"/>
              <p:cNvSpPr>
                <a:spLocks/>
              </p:cNvSpPr>
              <p:nvPr/>
            </p:nvSpPr>
            <p:spPr bwMode="auto">
              <a:xfrm>
                <a:off x="5567363" y="5327651"/>
                <a:ext cx="85725" cy="85725"/>
              </a:xfrm>
              <a:custGeom>
                <a:avLst/>
                <a:gdLst>
                  <a:gd name="T0" fmla="*/ 209 w 291"/>
                  <a:gd name="T1" fmla="*/ 256 h 291"/>
                  <a:gd name="T2" fmla="*/ 35 w 291"/>
                  <a:gd name="T3" fmla="*/ 209 h 291"/>
                  <a:gd name="T4" fmla="*/ 82 w 291"/>
                  <a:gd name="T5" fmla="*/ 35 h 291"/>
                  <a:gd name="T6" fmla="*/ 256 w 291"/>
                  <a:gd name="T7" fmla="*/ 82 h 291"/>
                  <a:gd name="T8" fmla="*/ 209 w 291"/>
                  <a:gd name="T9" fmla="*/ 256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09" y="256"/>
                    </a:moveTo>
                    <a:cubicBezTo>
                      <a:pt x="148" y="291"/>
                      <a:pt x="70" y="270"/>
                      <a:pt x="35" y="209"/>
                    </a:cubicBezTo>
                    <a:cubicBezTo>
                      <a:pt x="0" y="148"/>
                      <a:pt x="21" y="70"/>
                      <a:pt x="82" y="35"/>
                    </a:cubicBezTo>
                    <a:cubicBezTo>
                      <a:pt x="143" y="0"/>
                      <a:pt x="221" y="21"/>
                      <a:pt x="256" y="82"/>
                    </a:cubicBezTo>
                    <a:cubicBezTo>
                      <a:pt x="291" y="143"/>
                      <a:pt x="270" y="221"/>
                      <a:pt x="209" y="256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"/>
              <p:cNvSpPr>
                <a:spLocks/>
              </p:cNvSpPr>
              <p:nvPr/>
            </p:nvSpPr>
            <p:spPr bwMode="auto">
              <a:xfrm>
                <a:off x="5419725" y="5135563"/>
                <a:ext cx="82550" cy="82550"/>
              </a:xfrm>
              <a:custGeom>
                <a:avLst/>
                <a:gdLst>
                  <a:gd name="T0" fmla="*/ 230 w 280"/>
                  <a:gd name="T1" fmla="*/ 230 h 280"/>
                  <a:gd name="T2" fmla="*/ 50 w 280"/>
                  <a:gd name="T3" fmla="*/ 230 h 280"/>
                  <a:gd name="T4" fmla="*/ 50 w 280"/>
                  <a:gd name="T5" fmla="*/ 50 h 280"/>
                  <a:gd name="T6" fmla="*/ 230 w 280"/>
                  <a:gd name="T7" fmla="*/ 50 h 280"/>
                  <a:gd name="T8" fmla="*/ 230 w 280"/>
                  <a:gd name="T9" fmla="*/ 23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" h="280">
                    <a:moveTo>
                      <a:pt x="230" y="230"/>
                    </a:moveTo>
                    <a:cubicBezTo>
                      <a:pt x="180" y="280"/>
                      <a:pt x="100" y="280"/>
                      <a:pt x="50" y="230"/>
                    </a:cubicBezTo>
                    <a:cubicBezTo>
                      <a:pt x="0" y="180"/>
                      <a:pt x="0" y="99"/>
                      <a:pt x="50" y="50"/>
                    </a:cubicBezTo>
                    <a:cubicBezTo>
                      <a:pt x="100" y="0"/>
                      <a:pt x="180" y="0"/>
                      <a:pt x="230" y="50"/>
                    </a:cubicBezTo>
                    <a:cubicBezTo>
                      <a:pt x="280" y="99"/>
                      <a:pt x="280" y="180"/>
                      <a:pt x="230" y="230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9"/>
              <p:cNvSpPr>
                <a:spLocks/>
              </p:cNvSpPr>
              <p:nvPr/>
            </p:nvSpPr>
            <p:spPr bwMode="auto">
              <a:xfrm>
                <a:off x="5224463" y="4986338"/>
                <a:ext cx="85725" cy="84138"/>
              </a:xfrm>
              <a:custGeom>
                <a:avLst/>
                <a:gdLst>
                  <a:gd name="T0" fmla="*/ 256 w 291"/>
                  <a:gd name="T1" fmla="*/ 209 h 291"/>
                  <a:gd name="T2" fmla="*/ 81 w 291"/>
                  <a:gd name="T3" fmla="*/ 256 h 291"/>
                  <a:gd name="T4" fmla="*/ 35 w 291"/>
                  <a:gd name="T5" fmla="*/ 82 h 291"/>
                  <a:gd name="T6" fmla="*/ 209 w 291"/>
                  <a:gd name="T7" fmla="*/ 35 h 291"/>
                  <a:gd name="T8" fmla="*/ 256 w 291"/>
                  <a:gd name="T9" fmla="*/ 209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291">
                    <a:moveTo>
                      <a:pt x="256" y="209"/>
                    </a:moveTo>
                    <a:cubicBezTo>
                      <a:pt x="220" y="270"/>
                      <a:pt x="142" y="291"/>
                      <a:pt x="81" y="256"/>
                    </a:cubicBezTo>
                    <a:cubicBezTo>
                      <a:pt x="21" y="221"/>
                      <a:pt x="0" y="143"/>
                      <a:pt x="35" y="82"/>
                    </a:cubicBezTo>
                    <a:cubicBezTo>
                      <a:pt x="70" y="21"/>
                      <a:pt x="148" y="0"/>
                      <a:pt x="209" y="35"/>
                    </a:cubicBezTo>
                    <a:cubicBezTo>
                      <a:pt x="270" y="70"/>
                      <a:pt x="291" y="148"/>
                      <a:pt x="256" y="209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60"/>
              <p:cNvSpPr>
                <a:spLocks/>
              </p:cNvSpPr>
              <p:nvPr/>
            </p:nvSpPr>
            <p:spPr bwMode="auto">
              <a:xfrm>
                <a:off x="4999038" y="4892676"/>
                <a:ext cx="82550" cy="84138"/>
              </a:xfrm>
              <a:custGeom>
                <a:avLst/>
                <a:gdLst>
                  <a:gd name="T0" fmla="*/ 264 w 282"/>
                  <a:gd name="T1" fmla="*/ 174 h 282"/>
                  <a:gd name="T2" fmla="*/ 108 w 282"/>
                  <a:gd name="T3" fmla="*/ 264 h 282"/>
                  <a:gd name="T4" fmla="*/ 18 w 282"/>
                  <a:gd name="T5" fmla="*/ 108 h 282"/>
                  <a:gd name="T6" fmla="*/ 174 w 282"/>
                  <a:gd name="T7" fmla="*/ 18 h 282"/>
                  <a:gd name="T8" fmla="*/ 264 w 282"/>
                  <a:gd name="T9" fmla="*/ 174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2">
                    <a:moveTo>
                      <a:pt x="264" y="174"/>
                    </a:moveTo>
                    <a:cubicBezTo>
                      <a:pt x="246" y="242"/>
                      <a:pt x="176" y="282"/>
                      <a:pt x="108" y="264"/>
                    </a:cubicBezTo>
                    <a:cubicBezTo>
                      <a:pt x="40" y="246"/>
                      <a:pt x="0" y="176"/>
                      <a:pt x="18" y="108"/>
                    </a:cubicBezTo>
                    <a:cubicBezTo>
                      <a:pt x="36" y="40"/>
                      <a:pt x="106" y="0"/>
                      <a:pt x="174" y="18"/>
                    </a:cubicBezTo>
                    <a:cubicBezTo>
                      <a:pt x="242" y="36"/>
                      <a:pt x="282" y="106"/>
                      <a:pt x="264" y="174"/>
                    </a:cubicBezTo>
                    <a:close/>
                  </a:path>
                </a:pathLst>
              </a:custGeom>
              <a:solidFill>
                <a:srgbClr val="38A4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 rot="21094704">
              <a:off x="9199998" y="1735447"/>
              <a:ext cx="1048406" cy="1050127"/>
              <a:chOff x="4491929" y="1669890"/>
              <a:chExt cx="1048406" cy="1050127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4491929" y="1669890"/>
                <a:ext cx="1048406" cy="1050127"/>
                <a:chOff x="4491929" y="1669890"/>
                <a:chExt cx="1048406" cy="1050127"/>
              </a:xfrm>
            </p:grpSpPr>
            <p:sp>
              <p:nvSpPr>
                <p:cNvPr id="304" name="Oval 40"/>
                <p:cNvSpPr>
                  <a:spLocks noChangeArrowheads="1"/>
                </p:cNvSpPr>
                <p:nvPr/>
              </p:nvSpPr>
              <p:spPr bwMode="auto">
                <a:xfrm rot="21384308">
                  <a:off x="4491929" y="1669890"/>
                  <a:ext cx="1048406" cy="1050127"/>
                </a:xfrm>
                <a:prstGeom prst="ellipse">
                  <a:avLst/>
                </a:prstGeom>
                <a:solidFill>
                  <a:srgbClr val="E6E9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Oval 41"/>
                <p:cNvSpPr>
                  <a:spLocks noChangeArrowheads="1"/>
                </p:cNvSpPr>
                <p:nvPr/>
              </p:nvSpPr>
              <p:spPr bwMode="auto">
                <a:xfrm rot="21384308">
                  <a:off x="5142464" y="1757985"/>
                  <a:ext cx="119239" cy="119692"/>
                </a:xfrm>
                <a:prstGeom prst="ellipse">
                  <a:avLst/>
                </a:prstGeom>
                <a:solidFill>
                  <a:srgbClr val="494A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3" name="Rectangle 302"/>
              <p:cNvSpPr/>
              <p:nvPr/>
            </p:nvSpPr>
            <p:spPr>
              <a:xfrm>
                <a:off x="4706249" y="1773841"/>
                <a:ext cx="7264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>
                    <a:solidFill>
                      <a:srgbClr val="FFC000"/>
                    </a:solidFill>
                  </a:rPr>
                  <a:t>2</a:t>
                </a:r>
                <a:endParaRPr lang="en-US" sz="4000" dirty="0"/>
              </a:p>
            </p:txBody>
          </p:sp>
        </p:grpSp>
      </p:grpSp>
      <p:sp>
        <p:nvSpPr>
          <p:cNvPr id="306" name="TextBox 305"/>
          <p:cNvSpPr txBox="1"/>
          <p:nvPr/>
        </p:nvSpPr>
        <p:spPr>
          <a:xfrm>
            <a:off x="4143012" y="795417"/>
            <a:ext cx="528029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</a:rPr>
              <a:t>y = 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>
                <a:solidFill>
                  <a:srgbClr val="FFC000"/>
                </a:solidFill>
              </a:rPr>
              <a:t> </a:t>
            </a:r>
            <a:r>
              <a:rPr lang="en-US" sz="4000" b="1" dirty="0" smtClean="0">
                <a:solidFill>
                  <a:srgbClr val="FFC000"/>
                </a:solidFill>
              </a:rPr>
              <a:t>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0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1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r>
              <a:rPr lang="en-US" sz="4000" b="1" dirty="0">
                <a:solidFill>
                  <a:srgbClr val="FFC000"/>
                </a:solidFill>
              </a:rPr>
              <a:t>+ </a:t>
            </a:r>
            <a:r>
              <a:rPr lang="en-US" sz="4000" b="1" dirty="0" smtClean="0">
                <a:solidFill>
                  <a:srgbClr val="FFC000"/>
                </a:solidFill>
              </a:rPr>
              <a:t>w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x</a:t>
            </a:r>
            <a:r>
              <a:rPr lang="en-US" sz="4000" b="1" baseline="-25000" dirty="0" smtClean="0">
                <a:solidFill>
                  <a:srgbClr val="FFC000"/>
                </a:solidFill>
              </a:rPr>
              <a:t>2</a:t>
            </a:r>
            <a:r>
              <a:rPr lang="en-US" sz="4000" b="1" dirty="0" smtClean="0">
                <a:solidFill>
                  <a:srgbClr val="FFC000"/>
                </a:solidFill>
              </a:rPr>
              <a:t> 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91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2050" name="Picture 2" descr="price &#10;Price &#10;Size &#10;School Quality &#10;Prediction: A plane &#10;— WI (school quality) + ( size )+w3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11" y="942104"/>
            <a:ext cx="10857574" cy="443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8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4098" name="Picture 2" descr="Num. &#10;Price &#10;Rooms &#10;House 1 &#10;House 2 &#10;House m &#10;Size &#10;900 &#10;560 &#10;2000 &#10;School &#10;quality &#10;6 &#10;4 &#10;n, &#10;2 &#10;$100k &#10;$50k &#10;$250k &#10;dimensional space &#10;n &#10;ah , xn-l &#10;Prediction &#10;dimensional hyperplane &#10;column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4" y="942104"/>
            <a:ext cx="10815263" cy="406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55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p:pic>
        <p:nvPicPr>
          <p:cNvPr id="5124" name="Picture 4" descr="Mean Squared Error &#10;Yl,Y2, &#10;E(WI, ZL'2) —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641692"/>
            <a:ext cx="11388459" cy="54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1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5976972" y="942104"/>
            <a:ext cx="496398" cy="242455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F3F3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291402" y="445695"/>
                <a:ext cx="805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m:rPr>
                        <m:nor/>
                      </m:rPr>
                      <a:rPr lang="en-US" sz="4000" b="1" dirty="0">
                        <a:solidFill>
                          <a:srgbClr val="FFC000"/>
                        </a:solidFill>
                      </a:rPr>
                      <m:t> </m:t>
                    </m:r>
                  </m:oMath>
                </a14:m>
                <a:r>
                  <a:rPr lang="en-US" sz="4000" b="1" dirty="0" smtClean="0">
                    <a:solidFill>
                      <a:srgbClr val="FFC000"/>
                    </a:solidFill>
                  </a:rPr>
                  <a:t> = 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0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0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+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1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1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>
                    <a:solidFill>
                      <a:srgbClr val="FFC000"/>
                    </a:solidFill>
                  </a:rPr>
                  <a:t>+ 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2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x</a:t>
                </a:r>
                <a:r>
                  <a:rPr lang="en-US" sz="4000" b="1" baseline="-25000" dirty="0" smtClean="0">
                    <a:solidFill>
                      <a:srgbClr val="FFC000"/>
                    </a:solidFill>
                  </a:rPr>
                  <a:t>2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+ … + </a:t>
                </a:r>
                <a:r>
                  <a:rPr lang="en-US" sz="4000" b="1" dirty="0" err="1" smtClean="0">
                    <a:solidFill>
                      <a:srgbClr val="FFC000"/>
                    </a:solidFill>
                  </a:rPr>
                  <a:t>w</a:t>
                </a:r>
                <a:r>
                  <a:rPr lang="en-US" sz="4000" b="1" baseline="-25000" dirty="0" err="1" smtClean="0">
                    <a:solidFill>
                      <a:srgbClr val="FFC000"/>
                    </a:solidFill>
                  </a:rPr>
                  <a:t>n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sz="4000" b="1" dirty="0" err="1" smtClean="0">
                    <a:solidFill>
                      <a:srgbClr val="FFC000"/>
                    </a:solidFill>
                  </a:rPr>
                  <a:t>x</a:t>
                </a:r>
                <a:r>
                  <a:rPr lang="en-US" sz="4000" b="1" baseline="-25000" dirty="0" err="1" smtClean="0">
                    <a:solidFill>
                      <a:srgbClr val="FFC000"/>
                    </a:solidFill>
                  </a:rPr>
                  <a:t>n</a:t>
                </a:r>
                <a:r>
                  <a:rPr lang="en-US" sz="4000" b="1" dirty="0" smtClean="0">
                    <a:solidFill>
                      <a:srgbClr val="FFC000"/>
                    </a:solidFill>
                  </a:rPr>
                  <a:t> </a:t>
                </a:r>
                <a:endParaRPr lang="en-US" sz="40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02" y="445695"/>
                <a:ext cx="8059899" cy="615553"/>
              </a:xfrm>
              <a:prstGeom prst="rect">
                <a:avLst/>
              </a:prstGeom>
              <a:blipFill>
                <a:blip r:embed="rId2"/>
                <a:stretch>
                  <a:fillRect t="-24752" r="-151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326351" y="1616576"/>
                <a:ext cx="6297709" cy="1194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2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m:rPr>
                                  <m:nor/>
                                </m:rPr>
                                <a:rPr lang="en-US" sz="3200" b="1" dirty="0">
                                  <a:solidFill>
                                    <a:srgbClr val="FFC000"/>
                                  </a:solidFill>
                                </a:rPr>
                                <m:t> − </m:t>
                              </m:r>
                              <m:r>
                                <m:rPr>
                                  <m:nor/>
                                </m:rPr>
                                <a:rPr lang="en-US" sz="3200" b="1" dirty="0">
                                  <a:solidFill>
                                    <a:srgbClr val="FFC000"/>
                                  </a:solidFill>
                                </a:rPr>
                                <m:t>y</m:t>
                              </m:r>
                              <m:r>
                                <a:rPr lang="en-US" sz="32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51" y="1616576"/>
                <a:ext cx="6297709" cy="1194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867709" y="3230615"/>
                <a:ext cx="4271234" cy="12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l-GR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lang="en-US" sz="4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709" y="3230615"/>
                <a:ext cx="4271234" cy="1264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04363" y="633975"/>
            <a:ext cx="20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Linear Model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7887" y="1923546"/>
            <a:ext cx="203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Cost Function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117" y="3632231"/>
            <a:ext cx="2623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Gradient Descent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68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3533</TotalTime>
  <Words>321</Words>
  <Application>Microsoft Office PowerPoint</Application>
  <PresentationFormat>Widescreen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Agency FB</vt:lpstr>
      <vt:lpstr>Arial</vt:lpstr>
      <vt:lpstr>Arial Black</vt:lpstr>
      <vt:lpstr>Calibri</vt:lpstr>
      <vt:lpstr>Cambria Math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Badawy</dc:creator>
  <cp:lastModifiedBy>Hassan Badawy</cp:lastModifiedBy>
  <cp:revision>275</cp:revision>
  <dcterms:created xsi:type="dcterms:W3CDTF">2019-01-25T13:49:58Z</dcterms:created>
  <dcterms:modified xsi:type="dcterms:W3CDTF">2019-04-10T14:02:03Z</dcterms:modified>
</cp:coreProperties>
</file>