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80" r:id="rId8"/>
    <p:sldId id="288" r:id="rId9"/>
    <p:sldId id="279" r:id="rId10"/>
    <p:sldId id="281" r:id="rId11"/>
    <p:sldId id="282" r:id="rId12"/>
    <p:sldId id="283" r:id="rId13"/>
    <p:sldId id="284" r:id="rId14"/>
    <p:sldId id="287" r:id="rId15"/>
    <p:sldId id="286" r:id="rId16"/>
    <p:sldId id="289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7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5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156DFD-7B3F-4A0E-8161-863C98BFAD8C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D1F-6B39-4BF3-A204-C729B38E5E70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4D76-37DC-4637-9A10-EE06BB5E92D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5FE9-C160-4A22-97AD-BA59BF05AFF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4CB-E723-4B0A-A103-84F5A560FAA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7FA1-BB91-4573-937C-B06E7533A63C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B4F-0D81-49C2-BC3F-722DF807C84F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F09B-C5A1-496A-BCEB-1BD2DD164066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5867-EB72-4AB2-BBB9-78BFA42607C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ECB-5834-479F-9A31-ED7E4D84BBB1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F95B-5788-45C9-9BA7-C9CAC756BA3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4A8336-7B2D-4065-AC9F-16FE68F64A1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hibhojani/Airline-Reviews-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Sentiment Analysis On Airline Customer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14409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Student: Ibrahim </a:t>
            </a:r>
            <a:r>
              <a:rPr lang="en-US" dirty="0" err="1">
                <a:solidFill>
                  <a:srgbClr val="FFFFFF"/>
                </a:solidFill>
              </a:rPr>
              <a:t>Maïga</a:t>
            </a:r>
            <a:r>
              <a:rPr lang="en-US" dirty="0">
                <a:solidFill>
                  <a:srgbClr val="FFFFFF"/>
                </a:solidFill>
              </a:rPr>
              <a:t> 101532327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815EE9-D9C4-665A-D1E8-1CC3DB12A363}"/>
              </a:ext>
            </a:extLst>
          </p:cNvPr>
          <p:cNvSpPr txBox="1"/>
          <p:nvPr/>
        </p:nvSpPr>
        <p:spPr>
          <a:xfrm>
            <a:off x="9681713" y="6221247"/>
            <a:ext cx="16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June 13, 2024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C5051-DFB6-5C4F-A24E-D2EA1FEC02AD}"/>
              </a:ext>
            </a:extLst>
          </p:cNvPr>
          <p:cNvSpPr txBox="1"/>
          <p:nvPr/>
        </p:nvSpPr>
        <p:spPr>
          <a:xfrm>
            <a:off x="381001" y="5785155"/>
            <a:ext cx="60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Course: Mathematical Concepts for Deep Learning</a:t>
            </a:r>
          </a:p>
          <a:p>
            <a:r>
              <a:rPr lang="en-CA" dirty="0"/>
              <a:t>Professor: Dr. </a:t>
            </a:r>
            <a:r>
              <a:rPr lang="en-CA" dirty="0" err="1"/>
              <a:t>Mahdieh</a:t>
            </a:r>
            <a:r>
              <a:rPr lang="en-CA" dirty="0"/>
              <a:t> </a:t>
            </a:r>
            <a:r>
              <a:rPr lang="en-CA" dirty="0" err="1"/>
              <a:t>Khalilinezhad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6E95-419A-CB26-84AF-75DB6777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7BEA03DE-11F2-92BA-330C-0D0480E3B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7. Model Training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2390774"/>
            <a:ext cx="1933575" cy="353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Baseline model: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FFFFFF"/>
                </a:solidFill>
              </a:rPr>
              <a:t>Tuned</a:t>
            </a:r>
            <a:r>
              <a:rPr lang="fr-FR" dirty="0">
                <a:solidFill>
                  <a:srgbClr val="FFFFFF"/>
                </a:solidFill>
              </a:rPr>
              <a:t> model: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CD32-DAB1-FDC4-2169-1A21632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3D6F2-761A-E8FF-62F6-8F7AB8FD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64" y="1807145"/>
            <a:ext cx="6096000" cy="2400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B5DBBE-B010-726A-46E7-AB0357D25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4207250"/>
            <a:ext cx="4733924" cy="25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692CD-14CD-C4CD-C6DB-73442F21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8. Model Evaluation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FFFFFF"/>
                </a:solidFill>
              </a:rPr>
              <a:t> </a:t>
            </a:r>
            <a:r>
              <a:rPr lang="en-CA" sz="1800" b="1" dirty="0">
                <a:solidFill>
                  <a:srgbClr val="FFFFFF"/>
                </a:solidFill>
              </a:rPr>
              <a:t>Evaluation Metrics</a:t>
            </a:r>
            <a:r>
              <a:rPr lang="en-CA" sz="1800" dirty="0">
                <a:solidFill>
                  <a:srgbClr val="FFFFFF"/>
                </a:solidFill>
              </a:rPr>
              <a:t>: Loss and Accuracy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C4A1-594A-7A59-DC27-0C7A64FA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8428F-8D9A-9D4C-3590-B320C720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79173"/>
            <a:ext cx="10456179" cy="24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3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EA4CF-9167-2A26-B8CF-F721553BD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9. Results and Discussion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084832"/>
            <a:ext cx="10774680" cy="422452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FFFFFF"/>
                </a:solidFill>
              </a:rPr>
              <a:t> </a:t>
            </a:r>
            <a:r>
              <a:rPr lang="en-CA" sz="2100" b="1" dirty="0"/>
              <a:t>Key Findings</a:t>
            </a:r>
            <a:r>
              <a:rPr lang="en-CA" sz="2100" dirty="0"/>
              <a:t>: Hyperparameter tuning led to a improvement in both loss and accuracy. The tuned model demonstrated better generalization and performance on the test set compared to the initial model.</a:t>
            </a:r>
          </a:p>
          <a:p>
            <a:r>
              <a:rPr lang="en-CA" sz="2100" b="1" dirty="0"/>
              <a:t>Comparison with Baseline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b="1" dirty="0"/>
              <a:t>Baseline Model</a:t>
            </a:r>
            <a:r>
              <a:rPr lang="en-CA" sz="2100" dirty="0"/>
              <a:t>: The initial model served as the baseline with a straightforward architecture. The baseline model's performance provided a reference point for evaluating the effectiveness of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b="1" dirty="0"/>
              <a:t>Performance Improvement</a:t>
            </a:r>
            <a:r>
              <a:rPr lang="en-CA" sz="2100" dirty="0"/>
              <a:t>: The accuracy improved from 84.79% (initial model) to 86.39% (tuned model). The loss reduced from 0.5018 to 0.3843, indicating better model predictions and lower error rates.</a:t>
            </a:r>
          </a:p>
          <a:p>
            <a:r>
              <a:rPr lang="en-CA" sz="2100" b="1" dirty="0"/>
              <a:t>Strengths and Weaknesses of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b="1" dirty="0"/>
              <a:t>Strengths</a:t>
            </a:r>
            <a:r>
              <a:rPr lang="en-CA" sz="2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100" b="1" dirty="0"/>
              <a:t>Robust Architecture</a:t>
            </a:r>
            <a:r>
              <a:rPr lang="en-CA" sz="2100" dirty="0"/>
              <a:t>: The use of LSTM layers allows the model to capture sequential dependencies in the text data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100" b="1" dirty="0"/>
              <a:t>Regularization Techniques</a:t>
            </a:r>
            <a:r>
              <a:rPr lang="en-CA" sz="2100" dirty="0"/>
              <a:t>: Batch normalization and dropout layers help in preventing overfitting and stabilizing the training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100" b="1" dirty="0"/>
              <a:t>Improved Performance</a:t>
            </a:r>
            <a:r>
              <a:rPr lang="en-CA" sz="2100" dirty="0"/>
              <a:t>: Hyperparameter tuning significantly enhanced the model's accuracy and reduced the loss, demonstrating the value of optimization.</a:t>
            </a:r>
          </a:p>
          <a:p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2847-EF4F-0EDC-1769-9411F3D5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6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EA4CF-9167-2A26-B8CF-F721553BD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Results and Discussion (Cont.)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28800"/>
            <a:ext cx="10652758" cy="491622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900" b="1" dirty="0"/>
              <a:t>Weaknesses</a:t>
            </a:r>
            <a:r>
              <a:rPr lang="en-CA" sz="2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900" b="1" dirty="0"/>
              <a:t>Training Time</a:t>
            </a:r>
            <a:r>
              <a:rPr lang="en-CA" sz="2900" dirty="0"/>
              <a:t>: The tuned model's training time increased due to the added complexity and additional layers, making it computationally expensive.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900" b="1" dirty="0"/>
              <a:t>Data Dependency</a:t>
            </a:r>
            <a:r>
              <a:rPr lang="en-CA" sz="2900" dirty="0"/>
              <a:t>: The model's performance is heavily reliant on the quality and quantity of the training data. Any biases in the data can affect the model's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900" b="1" dirty="0"/>
              <a:t>Complexity</a:t>
            </a:r>
            <a:r>
              <a:rPr lang="en-CA" sz="2900" dirty="0"/>
              <a:t>: Increased model complexity can make it harder to interpret and understand the underlying decision-making process.</a:t>
            </a:r>
          </a:p>
          <a:p>
            <a:r>
              <a:rPr lang="en-CA" sz="2900" b="1" dirty="0"/>
              <a:t>Potential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900" b="1" dirty="0"/>
              <a:t> Transformer Models</a:t>
            </a:r>
            <a:r>
              <a:rPr lang="en-CA" sz="2900" dirty="0"/>
              <a:t>: Implement transformer-based models like BERT for potentially better performance in capturing contextual information.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900" b="1" dirty="0"/>
              <a:t> Bidirectional LSTMs</a:t>
            </a:r>
            <a:r>
              <a:rPr lang="en-CA" sz="2900" dirty="0"/>
              <a:t>: Use bidirectional LSTM layers to capture dependencies from both directions in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900" b="1" dirty="0"/>
              <a:t> Diverse Data Sources</a:t>
            </a:r>
            <a:r>
              <a:rPr lang="en-CA" sz="2900" dirty="0"/>
              <a:t>: Incorporate reviews from multiple sources to provide a more comprehensive understanding of customer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900" b="1" dirty="0"/>
              <a:t>Deploying the Model</a:t>
            </a:r>
            <a:r>
              <a:rPr lang="en-CA" sz="2900" dirty="0"/>
              <a:t>: Implement real-time sentiment analysis by deploying the model as a service, allowing for immediate feedback on customer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900" b="1" dirty="0"/>
              <a:t>Continuous Learning</a:t>
            </a:r>
            <a:r>
              <a:rPr lang="en-CA" sz="2900" dirty="0"/>
              <a:t>: Set up a pipeline for continuous model training and updating as new data comes in to keep the model up-to-date.</a:t>
            </a:r>
          </a:p>
          <a:p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2847-EF4F-0EDC-1769-9411F3D5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90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C1634-765C-FF7C-5356-EB427D891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10. Conclusion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600" b="1" dirty="0">
                <a:solidFill>
                  <a:srgbClr val="FFFFFF"/>
                </a:solidFill>
              </a:rPr>
              <a:t>The improvement in model performance after hyperparameter tuning highlights the importance of this step in building robust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600" b="1" dirty="0">
                <a:solidFill>
                  <a:srgbClr val="FFFFFF"/>
                </a:solidFill>
              </a:rPr>
              <a:t>Regular evaluation and comparison of different models are crucial in understanding their strengths and weaknesses, guiding the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600" b="1" dirty="0">
                <a:solidFill>
                  <a:srgbClr val="FFFFFF"/>
                </a:solidFill>
              </a:rPr>
              <a:t>Efficient use of computational resources, such as TPUs, can drastically reduce training times and enable the exploration of more complex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600" b="1" dirty="0">
                <a:solidFill>
                  <a:srgbClr val="FFFFFF"/>
                </a:solidFill>
              </a:rPr>
              <a:t>Airlines that consistently receive high recommendations often excel in areas such as customer service, in-flight experience, and punctuality. Other airlines can learn from their practices to improve their own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600" b="1" dirty="0">
                <a:solidFill>
                  <a:srgbClr val="FFFFFF"/>
                </a:solidFill>
              </a:rPr>
              <a:t>Customer reviews are a valuable source of feedback and can significantly influence the reputation and perceived quality of an airline. Maintaining a high standard of service to garner positive reviews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600" b="1" dirty="0">
                <a:solidFill>
                  <a:srgbClr val="FFFFFF"/>
                </a:solidFill>
              </a:rPr>
              <a:t>Airlines can use this ranking to benchmark their services against competitors, identifying areas where they can improve or innovate.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D4EE-0B48-9F11-947A-67AB121F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6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C45A8-A87F-D0D1-6437-6D0DF856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Table of Contents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038A-13E2-ED24-CD90-CBAE649C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CA" sz="1800" b="1" dirty="0">
                <a:solidFill>
                  <a:srgbClr val="FFFFFF"/>
                </a:solidFill>
              </a:rPr>
              <a:t>1. Introduction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2. Dataset Description</a:t>
            </a:r>
          </a:p>
          <a:p>
            <a:r>
              <a:rPr lang="en-CA" sz="1800" b="1" dirty="0">
                <a:solidFill>
                  <a:srgbClr val="FFFFFF"/>
                </a:solidFill>
              </a:rPr>
              <a:t>3. Exploratory Data Analysis (EDA)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4. Data Preprocessing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5. Model Design and Architecture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6. Hyperparameter Tuning with Random Search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7. Model Training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8. Model Evaluation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9. Results and Discussion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b="1" dirty="0">
                <a:solidFill>
                  <a:srgbClr val="FFFFFF"/>
                </a:solidFill>
              </a:rPr>
              <a:t>10. Conclusion</a:t>
            </a:r>
            <a:r>
              <a:rPr lang="en-CA" sz="1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17087-F939-B855-A2C2-22029B1C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F4D64B-621E-BBBA-7CF0-03F3AB102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chemeClr val="accent1"/>
                </a:solidFill>
              </a:rPr>
              <a:t>1. Introduction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1CA20-8E10-FF35-13A3-710F3A07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56604"/>
            <a:ext cx="9720073" cy="41527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Project Overview</a:t>
            </a:r>
            <a:endParaRPr lang="en-CA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The aim of this project is to perform sentiment analysis on airline customer reviews to determine the likelihood of recommending a particular airline. By analyzing the textual feedback provided by passengers, I aim to understand their sentiments and derive actionable insights. Using deep learning techniques, I assess whether reviews are positive or negative, providing a basis for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Objectives</a:t>
            </a:r>
            <a:endParaRPr lang="en-CA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1. Sentiment Analysis: Develop a neural network model using </a:t>
            </a:r>
            <a:r>
              <a:rPr lang="en-CA" sz="1800" dirty="0" err="1">
                <a:solidFill>
                  <a:srgbClr val="FFFFFF"/>
                </a:solidFill>
              </a:rPr>
              <a:t>Keras</a:t>
            </a:r>
            <a:r>
              <a:rPr lang="en-CA" sz="1800" dirty="0">
                <a:solidFill>
                  <a:srgbClr val="FFFFFF"/>
                </a:solidFill>
              </a:rPr>
              <a:t> to classify customer reviews as positive or negative.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2. Model Improvement: Enhance the initial model's performance through hyperparameter tuning to achieve higher accuracy and reliability.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3. Recommendation System: Develop a system to recommend airlines based on the sentiment of customer reviews.</a:t>
            </a:r>
          </a:p>
          <a:p>
            <a:endParaRPr lang="en-CA" sz="19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FA58-3722-FC6E-15BE-32C658AD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62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F7C839BD-A20E-A682-11E9-5C7CE01D6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2. Dataset Description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C7BA9-B2DA-ACB0-2B76-09998EAA1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  <a:latin typeface="Tw Cen MT (Body)"/>
              </a:rPr>
              <a:t> Source of Data</a:t>
            </a:r>
            <a:r>
              <a:rPr lang="en-CA" sz="1800" dirty="0">
                <a:solidFill>
                  <a:srgbClr val="FFFFFF"/>
                </a:solidFill>
                <a:latin typeface="Tw Cen MT (Body)"/>
              </a:rPr>
              <a:t>: The dataset used in this project was sourced from a public repository on GitHub, specifically from the following URL: </a:t>
            </a:r>
            <a:r>
              <a:rPr lang="en-CA" sz="1800" b="0" i="0" dirty="0">
                <a:solidFill>
                  <a:srgbClr val="FFFFFF"/>
                </a:solidFill>
                <a:effectLst/>
                <a:latin typeface="Tw Cen MT (Body)"/>
                <a:hlinkClick r:id="rId3"/>
              </a:rPr>
              <a:t>https://github.com/Juhibhojani/Airline-Reviews-</a:t>
            </a:r>
            <a:r>
              <a:rPr lang="en-CA" sz="1800" dirty="0">
                <a:solidFill>
                  <a:srgbClr val="FFFFFF"/>
                </a:solidFill>
                <a:latin typeface="Tw Cen MT (Body)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  <a:latin typeface="Tw Cen MT (Body)"/>
              </a:rPr>
              <a:t> Key Features</a:t>
            </a:r>
            <a:r>
              <a:rPr lang="en-CA" sz="1800" dirty="0">
                <a:solidFill>
                  <a:srgbClr val="FFFFFF"/>
                </a:solidFill>
                <a:latin typeface="Tw Cen MT (Body)"/>
              </a:rPr>
              <a:t>:  The project will utilize a dataset containing customer reviews of various airlines. The primary focus will be on the Airline Name, Review, and Recommended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  <a:latin typeface="Tw Cen MT (Body)"/>
              </a:rPr>
              <a:t> Target Distribution</a:t>
            </a:r>
            <a:r>
              <a:rPr lang="en-CA" sz="1800" dirty="0">
                <a:solidFill>
                  <a:srgbClr val="FFFFFF"/>
                </a:solidFill>
                <a:latin typeface="Tw Cen MT (Body)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800" dirty="0">
              <a:solidFill>
                <a:srgbClr val="FFFFFF"/>
              </a:solidFill>
              <a:latin typeface="Tw Cen MT (Body)"/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0FC1-0BB8-F800-B6A9-79574FC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5025D-34B2-5C64-24DD-38348958A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4" y="3677241"/>
            <a:ext cx="4495801" cy="26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4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F7C839BD-A20E-A682-11E9-5C7CE01D6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Dataset Description (Cont.)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C7BA9-B2DA-ACB0-2B76-09998EAA1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  <a:latin typeface="Tw Cen MT (Body)"/>
              </a:rPr>
              <a:t> Initial Observations</a:t>
            </a:r>
            <a:r>
              <a:rPr lang="en-CA" sz="1800" dirty="0">
                <a:solidFill>
                  <a:srgbClr val="FFFFFF"/>
                </a:solidFill>
                <a:latin typeface="Tw Cen MT (Body)"/>
              </a:rPr>
              <a:t>: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1. Imbalanced Data: The target variable is slightly imbalance between positive and negative reviews, which can affect the performance of the sentiment analysis model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2. Textual Variability: The reviews are text data, which can vary significantly in length and content.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3. Proper text preprocessing (cleaning, tokenization, and padding) is essential to standardize the input for the model.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4. Missing Values: Some columns, such as aircraft type or inflight entertainment ratings, contain missing values.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FFFFF"/>
                </a:solidFill>
              </a:rPr>
              <a:t>5. Feature Relevance: While the primary focus is on the Airline Name, Review, and Recommended columns, other features like </a:t>
            </a:r>
            <a:r>
              <a:rPr lang="en-CA" sz="1800" dirty="0" err="1">
                <a:solidFill>
                  <a:srgbClr val="FFFFFF"/>
                </a:solidFill>
              </a:rPr>
              <a:t>Overall_Rating</a:t>
            </a:r>
            <a:r>
              <a:rPr lang="en-CA" sz="1800" dirty="0">
                <a:solidFill>
                  <a:srgbClr val="FFFFFF"/>
                </a:solidFill>
              </a:rPr>
              <a:t> and Type Of Traveller could provide additional context and may be explored in further analysis.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0FC1-0BB8-F800-B6A9-79574FC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E75E7A66-819A-28C9-3845-A3727BF5F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3. Exploratory Data Analysis (EDA)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Dataset Size: The dataset contains 23,171 reviews across 497 distinct airlines.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Ratings Distribution: The overall ratings are skewed towards higher values, indicating general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Sentiment Distribution: There are more positive recommendations than negative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Review Frequency: Certain airlines receive significantly more reviews, suggesting higher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Common Review Terms: Words like "service", "flight", "good", and "time" are frequently mentioned, highlighting key aspects of customer experiences.</a:t>
            </a:r>
            <a:endParaRPr lang="en-CA" sz="18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0D02-470C-5165-B597-0BD14B7B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0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B848B509-DB5F-430D-74EC-74A9BD696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l="5277" r="26278" b="-1"/>
          <a:stretch/>
        </p:blipFill>
        <p:spPr>
          <a:xfrm>
            <a:off x="20" y="863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4. Data Preprocessing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BF4DB-5A63-2714-95FC-81A0FE75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Data Cleaning: Removed irrelevant columns that were not needed for sentiment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Handling Missing Values: Decided to drop rows with missing values in the Review and Recommended columns as these are critical for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Text Preprocessing: Converted the Review text to lowercase to standardize the text data. Removed non-alphabetic characters from the Review text to clean the data. Tokenized the Review text using </a:t>
            </a:r>
            <a:r>
              <a:rPr lang="en-CA" sz="1800" b="1" dirty="0" err="1">
                <a:solidFill>
                  <a:srgbClr val="FFFFFF"/>
                </a:solidFill>
              </a:rPr>
              <a:t>Keras</a:t>
            </a:r>
            <a:r>
              <a:rPr lang="en-CA" sz="1800" b="1" dirty="0">
                <a:solidFill>
                  <a:srgbClr val="FFFFFF"/>
                </a:solidFill>
              </a:rPr>
              <a:t> Tokenizer, converting the text into sequences of integers. Padded the tokenized sequences to ensure they are of the same length, making the data suitable for input into the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Mapping Sentiment Labels: Mapped the Recommended column to numerical values (yes = 1, no = 0) for binary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Splitting the Data: Split the dataset into training and test sets using </a:t>
            </a:r>
            <a:r>
              <a:rPr lang="en-CA" sz="1800" b="1" dirty="0" err="1">
                <a:solidFill>
                  <a:srgbClr val="FFFFFF"/>
                </a:solidFill>
              </a:rPr>
              <a:t>train_test_split</a:t>
            </a:r>
            <a:r>
              <a:rPr lang="en-CA" sz="1800" b="1" dirty="0">
                <a:solidFill>
                  <a:srgbClr val="FFFFFF"/>
                </a:solidFill>
              </a:rPr>
              <a:t> from Scikit-learn. The split was done to ensure that the model could be trained and then evaluated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FFFFFF"/>
                </a:solidFill>
              </a:rPr>
              <a:t> Normalization: Normalized the input data for consistent scaling.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040C-4753-3253-61E0-9EDD09A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670EAB45-6395-D039-6CA1-4CE7652FB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95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5. Model Design and Architecture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15" y="4057078"/>
            <a:ext cx="2319147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088D-0899-5C49-8E7C-88C9C154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F8317-A211-F048-1868-3DABEB4B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45" y="2084832"/>
            <a:ext cx="8301038" cy="40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5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61926D49-9073-05E0-A3C5-0544FEEED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277" r="262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6. Hyperparameter Tuning with Random Search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5C7-205D-D939-C687-DA9940A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28" y="3401578"/>
            <a:ext cx="1976247" cy="384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1D54-9484-AC6E-0716-A2E23D3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37C0A1-7B43-7D97-E0AA-0A8E0141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60" y="2222396"/>
            <a:ext cx="6302879" cy="41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437</TotalTime>
  <Words>1295</Words>
  <Application>Microsoft Office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(Body)</vt:lpstr>
      <vt:lpstr>Tw Cen MT Condensed</vt:lpstr>
      <vt:lpstr>Wingdings 3</vt:lpstr>
      <vt:lpstr>Integral</vt:lpstr>
      <vt:lpstr>Sentiment Analysis On Airline Customer Feedback</vt:lpstr>
      <vt:lpstr>Table of Contents</vt:lpstr>
      <vt:lpstr>1. Introduction</vt:lpstr>
      <vt:lpstr>2. Dataset Description</vt:lpstr>
      <vt:lpstr>Dataset Description (Cont.)</vt:lpstr>
      <vt:lpstr>3. Exploratory Data Analysis (EDA)</vt:lpstr>
      <vt:lpstr>4. Data Preprocessing</vt:lpstr>
      <vt:lpstr>5. Model Design and Architecture</vt:lpstr>
      <vt:lpstr>6. Hyperparameter Tuning with Random Search</vt:lpstr>
      <vt:lpstr>7. Model Training</vt:lpstr>
      <vt:lpstr>8. Model Evaluation</vt:lpstr>
      <vt:lpstr>9. Results and Discussion</vt:lpstr>
      <vt:lpstr>Results and Discussion (Cont.)</vt:lpstr>
      <vt:lpstr>10.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 Maiga</dc:creator>
  <cp:lastModifiedBy>Ibrahim  Maiga</cp:lastModifiedBy>
  <cp:revision>2</cp:revision>
  <dcterms:created xsi:type="dcterms:W3CDTF">2024-06-13T23:12:43Z</dcterms:created>
  <dcterms:modified xsi:type="dcterms:W3CDTF">2024-06-14T06:38:50Z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