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Scripter" charset="1" panose="00000000000000000000"/>
      <p:regular r:id="rId27"/>
    </p:embeddedFont>
    <p:embeddedFont>
      <p:font typeface="Antic" charset="1" panose="00000000000000000000"/>
      <p:regular r:id="rId28"/>
    </p:embeddedFont>
    <p:embeddedFont>
      <p:font typeface="Antic Bold" charset="1" panose="000000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5F5DC"/>
        </a:solidFill>
      </p:bgPr>
    </p:bg>
    <p:spTree>
      <p:nvGrpSpPr>
        <p:cNvPr id="1" name=""/>
        <p:cNvGrpSpPr/>
        <p:nvPr/>
      </p:nvGrpSpPr>
      <p:grpSpPr>
        <a:xfrm>
          <a:off x="0" y="0"/>
          <a:ext cx="0" cy="0"/>
          <a:chOff x="0" y="0"/>
          <a:chExt cx="0" cy="0"/>
        </a:xfrm>
      </p:grpSpPr>
      <p:grpSp>
        <p:nvGrpSpPr>
          <p:cNvPr name="Group 2" id="2"/>
          <p:cNvGrpSpPr/>
          <p:nvPr/>
        </p:nvGrpSpPr>
        <p:grpSpPr>
          <a:xfrm rot="0">
            <a:off x="-646579" y="2762745"/>
            <a:ext cx="19581159" cy="4745890"/>
            <a:chOff x="0" y="0"/>
            <a:chExt cx="5157178" cy="1249946"/>
          </a:xfrm>
        </p:grpSpPr>
        <p:sp>
          <p:nvSpPr>
            <p:cNvPr name="Freeform 3" id="3"/>
            <p:cNvSpPr/>
            <p:nvPr/>
          </p:nvSpPr>
          <p:spPr>
            <a:xfrm flipH="false" flipV="false" rot="0">
              <a:off x="0" y="0"/>
              <a:ext cx="5157177" cy="1249946"/>
            </a:xfrm>
            <a:custGeom>
              <a:avLst/>
              <a:gdLst/>
              <a:ahLst/>
              <a:cxnLst/>
              <a:rect r="r" b="b" t="t" l="l"/>
              <a:pathLst>
                <a:path h="1249946" w="5157177">
                  <a:moveTo>
                    <a:pt x="0" y="0"/>
                  </a:moveTo>
                  <a:lnTo>
                    <a:pt x="5157177" y="0"/>
                  </a:lnTo>
                  <a:lnTo>
                    <a:pt x="5157177" y="1249946"/>
                  </a:lnTo>
                  <a:lnTo>
                    <a:pt x="0" y="1249946"/>
                  </a:lnTo>
                  <a:close/>
                </a:path>
              </a:pathLst>
            </a:custGeom>
            <a:solidFill>
              <a:srgbClr val="3D4984"/>
            </a:solidFill>
          </p:spPr>
        </p:sp>
        <p:sp>
          <p:nvSpPr>
            <p:cNvPr name="TextBox 4" id="4"/>
            <p:cNvSpPr txBox="true"/>
            <p:nvPr/>
          </p:nvSpPr>
          <p:spPr>
            <a:xfrm>
              <a:off x="0" y="-47625"/>
              <a:ext cx="5157178" cy="1297571"/>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348889" y="2603083"/>
            <a:ext cx="13590222" cy="4812072"/>
          </a:xfrm>
          <a:prstGeom prst="rect">
            <a:avLst/>
          </a:prstGeom>
        </p:spPr>
        <p:txBody>
          <a:bodyPr anchor="t" rtlCol="false" tIns="0" lIns="0" bIns="0" rIns="0">
            <a:spAutoFit/>
          </a:bodyPr>
          <a:lstStyle/>
          <a:p>
            <a:pPr algn="ctr">
              <a:lnSpc>
                <a:spcPts val="18792"/>
              </a:lnSpc>
            </a:pPr>
            <a:r>
              <a:rPr lang="en-US" sz="13423">
                <a:solidFill>
                  <a:srgbClr val="FFFFFF"/>
                </a:solidFill>
                <a:latin typeface="Scripter"/>
                <a:ea typeface="Scripter"/>
                <a:cs typeface="Scripter"/>
                <a:sym typeface="Scripter"/>
              </a:rPr>
              <a:t>Using a* to solve a rubik’s cube</a:t>
            </a:r>
          </a:p>
        </p:txBody>
      </p:sp>
      <p:sp>
        <p:nvSpPr>
          <p:cNvPr name="Freeform 6" id="6"/>
          <p:cNvSpPr/>
          <p:nvPr/>
        </p:nvSpPr>
        <p:spPr>
          <a:xfrm flipH="true" flipV="false" rot="0">
            <a:off x="2501993" y="8856325"/>
            <a:ext cx="1458698" cy="4135485"/>
          </a:xfrm>
          <a:custGeom>
            <a:avLst/>
            <a:gdLst/>
            <a:ahLst/>
            <a:cxnLst/>
            <a:rect r="r" b="b" t="t" l="l"/>
            <a:pathLst>
              <a:path h="4135485" w="1458698">
                <a:moveTo>
                  <a:pt x="1458698" y="0"/>
                </a:moveTo>
                <a:lnTo>
                  <a:pt x="0" y="0"/>
                </a:lnTo>
                <a:lnTo>
                  <a:pt x="0" y="4135484"/>
                </a:lnTo>
                <a:lnTo>
                  <a:pt x="1458698" y="4135484"/>
                </a:lnTo>
                <a:lnTo>
                  <a:pt x="145869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166918" y="8065692"/>
            <a:ext cx="3463913" cy="4114800"/>
          </a:xfrm>
          <a:custGeom>
            <a:avLst/>
            <a:gdLst/>
            <a:ahLst/>
            <a:cxnLst/>
            <a:rect r="r" b="b" t="t" l="l"/>
            <a:pathLst>
              <a:path h="4114800" w="3463913">
                <a:moveTo>
                  <a:pt x="0" y="0"/>
                </a:moveTo>
                <a:lnTo>
                  <a:pt x="3463913" y="0"/>
                </a:lnTo>
                <a:lnTo>
                  <a:pt x="346391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5768689" y="-1352055"/>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5018448">
            <a:off x="13099502" y="-2438006"/>
            <a:ext cx="4683794" cy="4114800"/>
          </a:xfrm>
          <a:custGeom>
            <a:avLst/>
            <a:gdLst/>
            <a:ahLst/>
            <a:cxnLst/>
            <a:rect r="r" b="b" t="t" l="l"/>
            <a:pathLst>
              <a:path h="4114800" w="4683794">
                <a:moveTo>
                  <a:pt x="0" y="0"/>
                </a:moveTo>
                <a:lnTo>
                  <a:pt x="4683795" y="0"/>
                </a:lnTo>
                <a:lnTo>
                  <a:pt x="4683795"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5F5DC"/>
        </a:solidFill>
      </p:bgPr>
    </p:bg>
    <p:spTree>
      <p:nvGrpSpPr>
        <p:cNvPr id="1" name=""/>
        <p:cNvGrpSpPr/>
        <p:nvPr/>
      </p:nvGrpSpPr>
      <p:grpSpPr>
        <a:xfrm>
          <a:off x="0" y="0"/>
          <a:ext cx="0" cy="0"/>
          <a:chOff x="0" y="0"/>
          <a:chExt cx="0" cy="0"/>
        </a:xfrm>
      </p:grpSpPr>
      <p:sp>
        <p:nvSpPr>
          <p:cNvPr name="Freeform 2" id="2"/>
          <p:cNvSpPr/>
          <p:nvPr/>
        </p:nvSpPr>
        <p:spPr>
          <a:xfrm flipH="false" flipV="false" rot="0">
            <a:off x="12084727" y="2563428"/>
            <a:ext cx="5174573" cy="5692030"/>
          </a:xfrm>
          <a:custGeom>
            <a:avLst/>
            <a:gdLst/>
            <a:ahLst/>
            <a:cxnLst/>
            <a:rect r="r" b="b" t="t" l="l"/>
            <a:pathLst>
              <a:path h="5692030" w="5174573">
                <a:moveTo>
                  <a:pt x="0" y="0"/>
                </a:moveTo>
                <a:lnTo>
                  <a:pt x="5174573" y="0"/>
                </a:lnTo>
                <a:lnTo>
                  <a:pt x="5174573" y="5692030"/>
                </a:lnTo>
                <a:lnTo>
                  <a:pt x="0" y="56920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2833845"/>
            <a:ext cx="9132894" cy="4495486"/>
          </a:xfrm>
          <a:prstGeom prst="rect">
            <a:avLst/>
          </a:prstGeom>
        </p:spPr>
        <p:txBody>
          <a:bodyPr anchor="t" rtlCol="false" tIns="0" lIns="0" bIns="0" rIns="0">
            <a:spAutoFit/>
          </a:bodyPr>
          <a:lstStyle/>
          <a:p>
            <a:pPr algn="just">
              <a:lnSpc>
                <a:spcPts val="8942"/>
              </a:lnSpc>
            </a:pPr>
            <a:r>
              <a:rPr lang="en-US" sz="6387">
                <a:solidFill>
                  <a:srgbClr val="000000"/>
                </a:solidFill>
                <a:latin typeface="Antic Bold"/>
                <a:ea typeface="Antic Bold"/>
                <a:cs typeface="Antic Bold"/>
                <a:sym typeface="Antic Bold"/>
              </a:rPr>
              <a:t>Heuristic in Rubik’s Cube: We need an estimate for how "far" a scrambled cube is from being solved.</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5F5DC"/>
        </a:solidFill>
      </p:bgPr>
    </p:bg>
    <p:spTree>
      <p:nvGrpSpPr>
        <p:cNvPr id="1" name=""/>
        <p:cNvGrpSpPr/>
        <p:nvPr/>
      </p:nvGrpSpPr>
      <p:grpSpPr>
        <a:xfrm>
          <a:off x="0" y="0"/>
          <a:ext cx="0" cy="0"/>
          <a:chOff x="0" y="0"/>
          <a:chExt cx="0" cy="0"/>
        </a:xfrm>
      </p:grpSpPr>
      <p:sp>
        <p:nvSpPr>
          <p:cNvPr name="TextBox 2" id="2"/>
          <p:cNvSpPr txBox="true"/>
          <p:nvPr/>
        </p:nvSpPr>
        <p:spPr>
          <a:xfrm rot="0">
            <a:off x="2225286" y="310164"/>
            <a:ext cx="13837428" cy="3574993"/>
          </a:xfrm>
          <a:prstGeom prst="rect">
            <a:avLst/>
          </a:prstGeom>
        </p:spPr>
        <p:txBody>
          <a:bodyPr anchor="t" rtlCol="false" tIns="0" lIns="0" bIns="0" rIns="0">
            <a:spAutoFit/>
          </a:bodyPr>
          <a:lstStyle/>
          <a:p>
            <a:pPr algn="ctr">
              <a:lnSpc>
                <a:spcPts val="14003"/>
              </a:lnSpc>
            </a:pPr>
            <a:r>
              <a:rPr lang="en-US" sz="10002">
                <a:solidFill>
                  <a:srgbClr val="000000"/>
                </a:solidFill>
                <a:latin typeface="Scripter"/>
                <a:ea typeface="Scripter"/>
                <a:cs typeface="Scripter"/>
                <a:sym typeface="Scripter"/>
              </a:rPr>
              <a:t>Examples of Rubik's Cube heuristics</a:t>
            </a:r>
          </a:p>
        </p:txBody>
      </p:sp>
      <p:sp>
        <p:nvSpPr>
          <p:cNvPr name="TextBox 3" id="3"/>
          <p:cNvSpPr txBox="true"/>
          <p:nvPr/>
        </p:nvSpPr>
        <p:spPr>
          <a:xfrm rot="0">
            <a:off x="1028700" y="4224404"/>
            <a:ext cx="16923053" cy="5997568"/>
          </a:xfrm>
          <a:prstGeom prst="rect">
            <a:avLst/>
          </a:prstGeom>
        </p:spPr>
        <p:txBody>
          <a:bodyPr anchor="t" rtlCol="false" tIns="0" lIns="0" bIns="0" rIns="0">
            <a:spAutoFit/>
          </a:bodyPr>
          <a:lstStyle/>
          <a:p>
            <a:pPr algn="l" marL="1006864" indent="-503432" lvl="1">
              <a:lnSpc>
                <a:spcPts val="8021"/>
              </a:lnSpc>
              <a:buFont typeface="Arial"/>
              <a:buChar char="•"/>
            </a:pPr>
            <a:r>
              <a:rPr lang="en-US" sz="4663">
                <a:solidFill>
                  <a:srgbClr val="000000"/>
                </a:solidFill>
                <a:latin typeface="Antic"/>
                <a:ea typeface="Antic"/>
                <a:cs typeface="Antic"/>
                <a:sym typeface="Antic"/>
              </a:rPr>
              <a:t>Manhattan Distance: Measures how many face moves are needed to bring each piece to its goal position.</a:t>
            </a:r>
          </a:p>
          <a:p>
            <a:pPr algn="l" marL="1006864" indent="-503432" lvl="1">
              <a:lnSpc>
                <a:spcPts val="8021"/>
              </a:lnSpc>
              <a:buFont typeface="Arial"/>
              <a:buChar char="•"/>
            </a:pPr>
            <a:r>
              <a:rPr lang="en-US" sz="4663">
                <a:solidFill>
                  <a:srgbClr val="000000"/>
                </a:solidFill>
                <a:latin typeface="Antic"/>
                <a:ea typeface="Antic"/>
                <a:cs typeface="Antic"/>
                <a:sym typeface="Antic"/>
              </a:rPr>
              <a:t>Pattern Database: Precomputes and stores solutions for specific parts of the cube, allowing us to quickly check how many moves are needed for these subsets.</a:t>
            </a:r>
          </a:p>
          <a:p>
            <a:pPr algn="l">
              <a:lnSpc>
                <a:spcPts val="8021"/>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5F5DC"/>
        </a:solidFill>
      </p:bgPr>
    </p:bg>
    <p:spTree>
      <p:nvGrpSpPr>
        <p:cNvPr id="1" name=""/>
        <p:cNvGrpSpPr/>
        <p:nvPr/>
      </p:nvGrpSpPr>
      <p:grpSpPr>
        <a:xfrm>
          <a:off x="0" y="0"/>
          <a:ext cx="0" cy="0"/>
          <a:chOff x="0" y="0"/>
          <a:chExt cx="0" cy="0"/>
        </a:xfrm>
      </p:grpSpPr>
      <p:grpSp>
        <p:nvGrpSpPr>
          <p:cNvPr name="Group 2" id="2"/>
          <p:cNvGrpSpPr/>
          <p:nvPr/>
        </p:nvGrpSpPr>
        <p:grpSpPr>
          <a:xfrm rot="0">
            <a:off x="-646579" y="2762745"/>
            <a:ext cx="19581159" cy="4745890"/>
            <a:chOff x="0" y="0"/>
            <a:chExt cx="5157178" cy="1249946"/>
          </a:xfrm>
        </p:grpSpPr>
        <p:sp>
          <p:nvSpPr>
            <p:cNvPr name="Freeform 3" id="3"/>
            <p:cNvSpPr/>
            <p:nvPr/>
          </p:nvSpPr>
          <p:spPr>
            <a:xfrm flipH="false" flipV="false" rot="0">
              <a:off x="0" y="0"/>
              <a:ext cx="5157177" cy="1249946"/>
            </a:xfrm>
            <a:custGeom>
              <a:avLst/>
              <a:gdLst/>
              <a:ahLst/>
              <a:cxnLst/>
              <a:rect r="r" b="b" t="t" l="l"/>
              <a:pathLst>
                <a:path h="1249946" w="5157177">
                  <a:moveTo>
                    <a:pt x="0" y="0"/>
                  </a:moveTo>
                  <a:lnTo>
                    <a:pt x="5157177" y="0"/>
                  </a:lnTo>
                  <a:lnTo>
                    <a:pt x="5157177" y="1249946"/>
                  </a:lnTo>
                  <a:lnTo>
                    <a:pt x="0" y="1249946"/>
                  </a:lnTo>
                  <a:close/>
                </a:path>
              </a:pathLst>
            </a:custGeom>
            <a:solidFill>
              <a:srgbClr val="3D4984"/>
            </a:solidFill>
          </p:spPr>
        </p:sp>
        <p:sp>
          <p:nvSpPr>
            <p:cNvPr name="TextBox 4" id="4"/>
            <p:cNvSpPr txBox="true"/>
            <p:nvPr/>
          </p:nvSpPr>
          <p:spPr>
            <a:xfrm>
              <a:off x="0" y="-47625"/>
              <a:ext cx="5157178" cy="1297571"/>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348889" y="3016554"/>
            <a:ext cx="13590222" cy="3939567"/>
          </a:xfrm>
          <a:prstGeom prst="rect">
            <a:avLst/>
          </a:prstGeom>
        </p:spPr>
        <p:txBody>
          <a:bodyPr anchor="t" rtlCol="false" tIns="0" lIns="0" bIns="0" rIns="0">
            <a:spAutoFit/>
          </a:bodyPr>
          <a:lstStyle/>
          <a:p>
            <a:pPr algn="ctr">
              <a:lnSpc>
                <a:spcPts val="15433"/>
              </a:lnSpc>
            </a:pPr>
            <a:r>
              <a:rPr lang="en-US" sz="11023">
                <a:solidFill>
                  <a:srgbClr val="FFFFFF"/>
                </a:solidFill>
                <a:latin typeface="Scripter"/>
                <a:ea typeface="Scripter"/>
                <a:cs typeface="Scripter"/>
                <a:sym typeface="Scripter"/>
              </a:rPr>
              <a:t>Solving the Rubik's Cube Using A*</a:t>
            </a:r>
          </a:p>
        </p:txBody>
      </p:sp>
      <p:sp>
        <p:nvSpPr>
          <p:cNvPr name="Freeform 6" id="6"/>
          <p:cNvSpPr/>
          <p:nvPr/>
        </p:nvSpPr>
        <p:spPr>
          <a:xfrm flipH="true" flipV="false" rot="0">
            <a:off x="2501993" y="8856325"/>
            <a:ext cx="1458698" cy="4135485"/>
          </a:xfrm>
          <a:custGeom>
            <a:avLst/>
            <a:gdLst/>
            <a:ahLst/>
            <a:cxnLst/>
            <a:rect r="r" b="b" t="t" l="l"/>
            <a:pathLst>
              <a:path h="4135485" w="1458698">
                <a:moveTo>
                  <a:pt x="1458698" y="0"/>
                </a:moveTo>
                <a:lnTo>
                  <a:pt x="0" y="0"/>
                </a:lnTo>
                <a:lnTo>
                  <a:pt x="0" y="4135484"/>
                </a:lnTo>
                <a:lnTo>
                  <a:pt x="1458698" y="4135484"/>
                </a:lnTo>
                <a:lnTo>
                  <a:pt x="145869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166918" y="8065692"/>
            <a:ext cx="3463913" cy="4114800"/>
          </a:xfrm>
          <a:custGeom>
            <a:avLst/>
            <a:gdLst/>
            <a:ahLst/>
            <a:cxnLst/>
            <a:rect r="r" b="b" t="t" l="l"/>
            <a:pathLst>
              <a:path h="4114800" w="3463913">
                <a:moveTo>
                  <a:pt x="0" y="0"/>
                </a:moveTo>
                <a:lnTo>
                  <a:pt x="3463913" y="0"/>
                </a:lnTo>
                <a:lnTo>
                  <a:pt x="346391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5768689" y="-1352055"/>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5018448">
            <a:off x="13099502" y="-2438006"/>
            <a:ext cx="4683794" cy="4114800"/>
          </a:xfrm>
          <a:custGeom>
            <a:avLst/>
            <a:gdLst/>
            <a:ahLst/>
            <a:cxnLst/>
            <a:rect r="r" b="b" t="t" l="l"/>
            <a:pathLst>
              <a:path h="4114800" w="4683794">
                <a:moveTo>
                  <a:pt x="0" y="0"/>
                </a:moveTo>
                <a:lnTo>
                  <a:pt x="4683795" y="0"/>
                </a:lnTo>
                <a:lnTo>
                  <a:pt x="4683795"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5F5DC"/>
        </a:solidFill>
      </p:bgPr>
    </p:bg>
    <p:spTree>
      <p:nvGrpSpPr>
        <p:cNvPr id="1" name=""/>
        <p:cNvGrpSpPr/>
        <p:nvPr/>
      </p:nvGrpSpPr>
      <p:grpSpPr>
        <a:xfrm>
          <a:off x="0" y="0"/>
          <a:ext cx="0" cy="0"/>
          <a:chOff x="0" y="0"/>
          <a:chExt cx="0" cy="0"/>
        </a:xfrm>
      </p:grpSpPr>
      <p:sp>
        <p:nvSpPr>
          <p:cNvPr name="Freeform 2" id="2"/>
          <p:cNvSpPr/>
          <p:nvPr/>
        </p:nvSpPr>
        <p:spPr>
          <a:xfrm flipH="false" flipV="false" rot="0">
            <a:off x="11352320" y="1897602"/>
            <a:ext cx="5174573" cy="5692030"/>
          </a:xfrm>
          <a:custGeom>
            <a:avLst/>
            <a:gdLst/>
            <a:ahLst/>
            <a:cxnLst/>
            <a:rect r="r" b="b" t="t" l="l"/>
            <a:pathLst>
              <a:path h="5692030" w="5174573">
                <a:moveTo>
                  <a:pt x="0" y="0"/>
                </a:moveTo>
                <a:lnTo>
                  <a:pt x="5174572" y="0"/>
                </a:lnTo>
                <a:lnTo>
                  <a:pt x="5174572" y="5692030"/>
                </a:lnTo>
                <a:lnTo>
                  <a:pt x="0" y="56920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62875" y="838200"/>
            <a:ext cx="9132894" cy="9951058"/>
          </a:xfrm>
          <a:prstGeom prst="rect">
            <a:avLst/>
          </a:prstGeom>
        </p:spPr>
        <p:txBody>
          <a:bodyPr anchor="t" rtlCol="false" tIns="0" lIns="0" bIns="0" rIns="0">
            <a:spAutoFit/>
          </a:bodyPr>
          <a:lstStyle/>
          <a:p>
            <a:pPr algn="l" marL="1076780" indent="-538390" lvl="1">
              <a:lnSpc>
                <a:spcPts val="7880"/>
              </a:lnSpc>
              <a:buFont typeface="Arial"/>
              <a:buChar char="•"/>
            </a:pPr>
            <a:r>
              <a:rPr lang="en-US" sz="4987">
                <a:solidFill>
                  <a:srgbClr val="000000"/>
                </a:solidFill>
                <a:latin typeface="Antic Bold"/>
                <a:ea typeface="Antic Bold"/>
                <a:cs typeface="Antic Bold"/>
                <a:sym typeface="Antic Bold"/>
              </a:rPr>
              <a:t>Initial Setup: Start with a scrambled cube configuration, represented as a string.</a:t>
            </a:r>
          </a:p>
          <a:p>
            <a:pPr algn="l" marL="1076780" indent="-538390" lvl="1">
              <a:lnSpc>
                <a:spcPts val="7880"/>
              </a:lnSpc>
              <a:buFont typeface="Arial"/>
              <a:buChar char="•"/>
            </a:pPr>
            <a:r>
              <a:rPr lang="en-US" sz="4987">
                <a:solidFill>
                  <a:srgbClr val="000000"/>
                </a:solidFill>
                <a:latin typeface="Antic Bold"/>
                <a:ea typeface="Antic Bold"/>
                <a:cs typeface="Antic Bold"/>
                <a:sym typeface="Antic Bold"/>
              </a:rPr>
              <a:t>Goal: Transform this scrambled configuration into the solved configuration (e.g., "WWWWWWWWWYYYYYYYYYBBBBBBBBBGGGGGGGGGRRRRRRRRROOOOOOOOO").</a:t>
            </a:r>
          </a:p>
          <a:p>
            <a:pPr algn="l">
              <a:lnSpc>
                <a:spcPts val="7880"/>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5F5DC"/>
        </a:solidFill>
      </p:bgPr>
    </p:bg>
    <p:spTree>
      <p:nvGrpSpPr>
        <p:cNvPr id="1" name=""/>
        <p:cNvGrpSpPr/>
        <p:nvPr/>
      </p:nvGrpSpPr>
      <p:grpSpPr>
        <a:xfrm>
          <a:off x="0" y="0"/>
          <a:ext cx="0" cy="0"/>
          <a:chOff x="0" y="0"/>
          <a:chExt cx="0" cy="0"/>
        </a:xfrm>
      </p:grpSpPr>
      <p:sp>
        <p:nvSpPr>
          <p:cNvPr name="Freeform 2" id="2"/>
          <p:cNvSpPr/>
          <p:nvPr/>
        </p:nvSpPr>
        <p:spPr>
          <a:xfrm flipH="false" flipV="false" rot="0">
            <a:off x="11352320" y="1897602"/>
            <a:ext cx="5174573" cy="5692030"/>
          </a:xfrm>
          <a:custGeom>
            <a:avLst/>
            <a:gdLst/>
            <a:ahLst/>
            <a:cxnLst/>
            <a:rect r="r" b="b" t="t" l="l"/>
            <a:pathLst>
              <a:path h="5692030" w="5174573">
                <a:moveTo>
                  <a:pt x="0" y="0"/>
                </a:moveTo>
                <a:lnTo>
                  <a:pt x="5174572" y="0"/>
                </a:lnTo>
                <a:lnTo>
                  <a:pt x="5174572" y="5692030"/>
                </a:lnTo>
                <a:lnTo>
                  <a:pt x="0" y="56920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62875" y="828675"/>
            <a:ext cx="9132894" cy="973682"/>
          </a:xfrm>
          <a:prstGeom prst="rect">
            <a:avLst/>
          </a:prstGeom>
        </p:spPr>
        <p:txBody>
          <a:bodyPr anchor="t" rtlCol="false" tIns="0" lIns="0" bIns="0" rIns="0">
            <a:spAutoFit/>
          </a:bodyPr>
          <a:lstStyle/>
          <a:p>
            <a:pPr algn="l">
              <a:lnSpc>
                <a:spcPts val="8038"/>
              </a:lnSpc>
            </a:pPr>
            <a:r>
              <a:rPr lang="en-US" sz="5087">
                <a:solidFill>
                  <a:srgbClr val="000000"/>
                </a:solidFill>
                <a:latin typeface="Antic Bold"/>
                <a:ea typeface="Antic Bold"/>
                <a:cs typeface="Antic Bold"/>
                <a:sym typeface="Antic Bold"/>
              </a:rPr>
              <a:t>Define the Initial State:</a:t>
            </a:r>
          </a:p>
        </p:txBody>
      </p:sp>
      <p:sp>
        <p:nvSpPr>
          <p:cNvPr name="TextBox 4" id="4"/>
          <p:cNvSpPr txBox="true"/>
          <p:nvPr/>
        </p:nvSpPr>
        <p:spPr>
          <a:xfrm rot="0">
            <a:off x="362875" y="2113850"/>
            <a:ext cx="9844691" cy="1261110"/>
          </a:xfrm>
          <a:prstGeom prst="rect">
            <a:avLst/>
          </a:prstGeom>
        </p:spPr>
        <p:txBody>
          <a:bodyPr anchor="t" rtlCol="false" tIns="0" lIns="0" bIns="0" rIns="0">
            <a:spAutoFit/>
          </a:bodyPr>
          <a:lstStyle/>
          <a:p>
            <a:pPr algn="l">
              <a:lnSpc>
                <a:spcPts val="5039"/>
              </a:lnSpc>
            </a:pPr>
            <a:r>
              <a:rPr lang="en-US" sz="3599">
                <a:solidFill>
                  <a:srgbClr val="000000"/>
                </a:solidFill>
                <a:latin typeface="Antic"/>
                <a:ea typeface="Antic"/>
                <a:cs typeface="Antic"/>
                <a:sym typeface="Antic"/>
              </a:rPr>
              <a:t>Start with the scrambled cube configuration, which we’ll call initialConfig.</a:t>
            </a:r>
          </a:p>
        </p:txBody>
      </p:sp>
      <p:sp>
        <p:nvSpPr>
          <p:cNvPr name="TextBox 5" id="5"/>
          <p:cNvSpPr txBox="true"/>
          <p:nvPr/>
        </p:nvSpPr>
        <p:spPr>
          <a:xfrm rot="0">
            <a:off x="362875" y="3565461"/>
            <a:ext cx="9132894" cy="973682"/>
          </a:xfrm>
          <a:prstGeom prst="rect">
            <a:avLst/>
          </a:prstGeom>
        </p:spPr>
        <p:txBody>
          <a:bodyPr anchor="t" rtlCol="false" tIns="0" lIns="0" bIns="0" rIns="0">
            <a:spAutoFit/>
          </a:bodyPr>
          <a:lstStyle/>
          <a:p>
            <a:pPr algn="l">
              <a:lnSpc>
                <a:spcPts val="8038"/>
              </a:lnSpc>
            </a:pPr>
            <a:r>
              <a:rPr lang="en-US" sz="5087">
                <a:solidFill>
                  <a:srgbClr val="000000"/>
                </a:solidFill>
                <a:latin typeface="Antic Bold"/>
                <a:ea typeface="Antic Bold"/>
                <a:cs typeface="Antic Bold"/>
                <a:sym typeface="Antic Bold"/>
              </a:rPr>
              <a:t>Set the Goal State:</a:t>
            </a:r>
          </a:p>
        </p:txBody>
      </p:sp>
      <p:sp>
        <p:nvSpPr>
          <p:cNvPr name="TextBox 6" id="6"/>
          <p:cNvSpPr txBox="true"/>
          <p:nvPr/>
        </p:nvSpPr>
        <p:spPr>
          <a:xfrm rot="0">
            <a:off x="362875" y="4667417"/>
            <a:ext cx="9844691" cy="1261110"/>
          </a:xfrm>
          <a:prstGeom prst="rect">
            <a:avLst/>
          </a:prstGeom>
        </p:spPr>
        <p:txBody>
          <a:bodyPr anchor="t" rtlCol="false" tIns="0" lIns="0" bIns="0" rIns="0">
            <a:spAutoFit/>
          </a:bodyPr>
          <a:lstStyle/>
          <a:p>
            <a:pPr algn="l">
              <a:lnSpc>
                <a:spcPts val="5039"/>
              </a:lnSpc>
            </a:pPr>
            <a:r>
              <a:rPr lang="en-US" sz="3599">
                <a:solidFill>
                  <a:srgbClr val="000000"/>
                </a:solidFill>
                <a:latin typeface="Antic"/>
                <a:ea typeface="Antic"/>
                <a:cs typeface="Antic"/>
                <a:sym typeface="Antic"/>
              </a:rPr>
              <a:t>Define the solved cube configuration, solvedConfig.</a:t>
            </a:r>
          </a:p>
        </p:txBody>
      </p:sp>
      <p:sp>
        <p:nvSpPr>
          <p:cNvPr name="TextBox 7" id="7"/>
          <p:cNvSpPr txBox="true"/>
          <p:nvPr/>
        </p:nvSpPr>
        <p:spPr>
          <a:xfrm rot="0">
            <a:off x="362875" y="5928528"/>
            <a:ext cx="9132894" cy="973682"/>
          </a:xfrm>
          <a:prstGeom prst="rect">
            <a:avLst/>
          </a:prstGeom>
        </p:spPr>
        <p:txBody>
          <a:bodyPr anchor="t" rtlCol="false" tIns="0" lIns="0" bIns="0" rIns="0">
            <a:spAutoFit/>
          </a:bodyPr>
          <a:lstStyle/>
          <a:p>
            <a:pPr algn="l">
              <a:lnSpc>
                <a:spcPts val="8038"/>
              </a:lnSpc>
            </a:pPr>
            <a:r>
              <a:rPr lang="en-US" sz="5087">
                <a:solidFill>
                  <a:srgbClr val="000000"/>
                </a:solidFill>
                <a:latin typeface="Antic Bold"/>
                <a:ea typeface="Antic Bold"/>
                <a:cs typeface="Antic Bold"/>
                <a:sym typeface="Antic Bold"/>
              </a:rPr>
              <a:t>Initialize Priority Queue:</a:t>
            </a:r>
          </a:p>
        </p:txBody>
      </p:sp>
      <p:sp>
        <p:nvSpPr>
          <p:cNvPr name="TextBox 8" id="8"/>
          <p:cNvSpPr txBox="true"/>
          <p:nvPr/>
        </p:nvSpPr>
        <p:spPr>
          <a:xfrm rot="0">
            <a:off x="362875" y="7026035"/>
            <a:ext cx="9844691" cy="1899285"/>
          </a:xfrm>
          <a:prstGeom prst="rect">
            <a:avLst/>
          </a:prstGeom>
        </p:spPr>
        <p:txBody>
          <a:bodyPr anchor="t" rtlCol="false" tIns="0" lIns="0" bIns="0" rIns="0">
            <a:spAutoFit/>
          </a:bodyPr>
          <a:lstStyle/>
          <a:p>
            <a:pPr algn="l">
              <a:lnSpc>
                <a:spcPts val="5039"/>
              </a:lnSpc>
            </a:pPr>
            <a:r>
              <a:rPr lang="en-US" sz="3599">
                <a:solidFill>
                  <a:srgbClr val="000000"/>
                </a:solidFill>
                <a:latin typeface="Antic"/>
                <a:ea typeface="Antic"/>
                <a:cs typeface="Antic"/>
                <a:sym typeface="Antic"/>
              </a:rPr>
              <a:t>Insert initialConfig into a priority queue with g=0 (starting moves) and h= calculated by our heuristic.</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5F5DC"/>
        </a:solidFill>
      </p:bgPr>
    </p:bg>
    <p:spTree>
      <p:nvGrpSpPr>
        <p:cNvPr id="1" name=""/>
        <p:cNvGrpSpPr/>
        <p:nvPr/>
      </p:nvGrpSpPr>
      <p:grpSpPr>
        <a:xfrm>
          <a:off x="0" y="0"/>
          <a:ext cx="0" cy="0"/>
          <a:chOff x="0" y="0"/>
          <a:chExt cx="0" cy="0"/>
        </a:xfrm>
      </p:grpSpPr>
      <p:sp>
        <p:nvSpPr>
          <p:cNvPr name="Freeform 2" id="2"/>
          <p:cNvSpPr/>
          <p:nvPr/>
        </p:nvSpPr>
        <p:spPr>
          <a:xfrm flipH="false" flipV="false" rot="0">
            <a:off x="11352320" y="1897602"/>
            <a:ext cx="5174573" cy="5692030"/>
          </a:xfrm>
          <a:custGeom>
            <a:avLst/>
            <a:gdLst/>
            <a:ahLst/>
            <a:cxnLst/>
            <a:rect r="r" b="b" t="t" l="l"/>
            <a:pathLst>
              <a:path h="5692030" w="5174573">
                <a:moveTo>
                  <a:pt x="0" y="0"/>
                </a:moveTo>
                <a:lnTo>
                  <a:pt x="5174572" y="0"/>
                </a:lnTo>
                <a:lnTo>
                  <a:pt x="5174572" y="5692030"/>
                </a:lnTo>
                <a:lnTo>
                  <a:pt x="0" y="56920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62875" y="330276"/>
            <a:ext cx="9132894" cy="1168247"/>
          </a:xfrm>
          <a:prstGeom prst="rect">
            <a:avLst/>
          </a:prstGeom>
        </p:spPr>
        <p:txBody>
          <a:bodyPr anchor="t" rtlCol="false" tIns="0" lIns="0" bIns="0" rIns="0">
            <a:spAutoFit/>
          </a:bodyPr>
          <a:lstStyle/>
          <a:p>
            <a:pPr algn="l">
              <a:lnSpc>
                <a:spcPts val="9776"/>
              </a:lnSpc>
            </a:pPr>
            <a:r>
              <a:rPr lang="en-US" sz="6187">
                <a:solidFill>
                  <a:srgbClr val="000000"/>
                </a:solidFill>
                <a:latin typeface="Antic Bold"/>
                <a:ea typeface="Antic Bold"/>
                <a:cs typeface="Antic Bold"/>
                <a:sym typeface="Antic Bold"/>
              </a:rPr>
              <a:t>Main A Loop*</a:t>
            </a:r>
          </a:p>
        </p:txBody>
      </p:sp>
      <p:sp>
        <p:nvSpPr>
          <p:cNvPr name="TextBox 4" id="4"/>
          <p:cNvSpPr txBox="true"/>
          <p:nvPr/>
        </p:nvSpPr>
        <p:spPr>
          <a:xfrm rot="0">
            <a:off x="362875" y="2113850"/>
            <a:ext cx="9844691" cy="1296670"/>
          </a:xfrm>
          <a:prstGeom prst="rect">
            <a:avLst/>
          </a:prstGeom>
        </p:spPr>
        <p:txBody>
          <a:bodyPr anchor="t" rtlCol="false" tIns="0" lIns="0" bIns="0" rIns="0">
            <a:spAutoFit/>
          </a:bodyPr>
          <a:lstStyle/>
          <a:p>
            <a:pPr algn="l">
              <a:lnSpc>
                <a:spcPts val="5179"/>
              </a:lnSpc>
            </a:pPr>
            <a:r>
              <a:rPr lang="en-US" sz="3699">
                <a:solidFill>
                  <a:srgbClr val="000000"/>
                </a:solidFill>
                <a:latin typeface="Antic Bold"/>
                <a:ea typeface="Antic Bold"/>
                <a:cs typeface="Antic Bold"/>
                <a:sym typeface="Antic Bold"/>
              </a:rPr>
              <a:t>Pop State from Queue:</a:t>
            </a:r>
            <a:r>
              <a:rPr lang="en-US" sz="3699">
                <a:solidFill>
                  <a:srgbClr val="000000"/>
                </a:solidFill>
                <a:latin typeface="Antic"/>
                <a:ea typeface="Antic"/>
                <a:cs typeface="Antic"/>
                <a:sym typeface="Antic"/>
              </a:rPr>
              <a:t> Take the state with the lowest f(n)f(n)f(n) value.</a:t>
            </a:r>
          </a:p>
        </p:txBody>
      </p:sp>
      <p:sp>
        <p:nvSpPr>
          <p:cNvPr name="TextBox 5" id="5"/>
          <p:cNvSpPr txBox="true"/>
          <p:nvPr/>
        </p:nvSpPr>
        <p:spPr>
          <a:xfrm rot="0">
            <a:off x="362875" y="3602520"/>
            <a:ext cx="9844691" cy="3231515"/>
          </a:xfrm>
          <a:prstGeom prst="rect">
            <a:avLst/>
          </a:prstGeom>
        </p:spPr>
        <p:txBody>
          <a:bodyPr anchor="t" rtlCol="false" tIns="0" lIns="0" bIns="0" rIns="0">
            <a:spAutoFit/>
          </a:bodyPr>
          <a:lstStyle/>
          <a:p>
            <a:pPr algn="l">
              <a:lnSpc>
                <a:spcPts val="5179"/>
              </a:lnSpc>
            </a:pPr>
            <a:r>
              <a:rPr lang="en-US" sz="3699">
                <a:solidFill>
                  <a:srgbClr val="000000"/>
                </a:solidFill>
                <a:latin typeface="Antic Bold"/>
                <a:ea typeface="Antic Bold"/>
                <a:cs typeface="Antic Bold"/>
                <a:sym typeface="Antic Bold"/>
              </a:rPr>
              <a:t>Goal Test:</a:t>
            </a:r>
            <a:r>
              <a:rPr lang="en-US" sz="3699">
                <a:solidFill>
                  <a:srgbClr val="000000"/>
                </a:solidFill>
                <a:latin typeface="Antic"/>
                <a:ea typeface="Antic"/>
                <a:cs typeface="Antic"/>
                <a:sym typeface="Antic"/>
              </a:rPr>
              <a:t> Check if this state matches solvedConfig. If yes, backtrack to reconstruct the sequence of moves.</a:t>
            </a:r>
          </a:p>
          <a:p>
            <a:pPr algn="l">
              <a:lnSpc>
                <a:spcPts val="5039"/>
              </a:lnSpc>
            </a:pPr>
          </a:p>
          <a:p>
            <a:pPr algn="l">
              <a:lnSpc>
                <a:spcPts val="5039"/>
              </a:lnSpc>
            </a:pPr>
          </a:p>
        </p:txBody>
      </p:sp>
      <p:sp>
        <p:nvSpPr>
          <p:cNvPr name="TextBox 6" id="6"/>
          <p:cNvSpPr txBox="true"/>
          <p:nvPr/>
        </p:nvSpPr>
        <p:spPr>
          <a:xfrm rot="0">
            <a:off x="362875" y="5794258"/>
            <a:ext cx="9844691" cy="1296670"/>
          </a:xfrm>
          <a:prstGeom prst="rect">
            <a:avLst/>
          </a:prstGeom>
        </p:spPr>
        <p:txBody>
          <a:bodyPr anchor="t" rtlCol="false" tIns="0" lIns="0" bIns="0" rIns="0">
            <a:spAutoFit/>
          </a:bodyPr>
          <a:lstStyle/>
          <a:p>
            <a:pPr algn="l">
              <a:lnSpc>
                <a:spcPts val="5179"/>
              </a:lnSpc>
            </a:pPr>
            <a:r>
              <a:rPr lang="en-US" sz="3699">
                <a:solidFill>
                  <a:srgbClr val="000000"/>
                </a:solidFill>
                <a:latin typeface="Antic Bold"/>
                <a:ea typeface="Antic Bold"/>
                <a:cs typeface="Antic Bold"/>
                <a:sym typeface="Antic Bold"/>
              </a:rPr>
              <a:t>Generate Successors: For the current configuration:</a:t>
            </a:r>
          </a:p>
        </p:txBody>
      </p:sp>
      <p:sp>
        <p:nvSpPr>
          <p:cNvPr name="TextBox 7" id="7"/>
          <p:cNvSpPr txBox="true"/>
          <p:nvPr/>
        </p:nvSpPr>
        <p:spPr>
          <a:xfrm rot="0">
            <a:off x="362875" y="7281428"/>
            <a:ext cx="9844691" cy="1953895"/>
          </a:xfrm>
          <a:prstGeom prst="rect">
            <a:avLst/>
          </a:prstGeom>
        </p:spPr>
        <p:txBody>
          <a:bodyPr anchor="t" rtlCol="false" tIns="0" lIns="0" bIns="0" rIns="0">
            <a:spAutoFit/>
          </a:bodyPr>
          <a:lstStyle/>
          <a:p>
            <a:pPr algn="l">
              <a:lnSpc>
                <a:spcPts val="5179"/>
              </a:lnSpc>
            </a:pPr>
            <a:r>
              <a:rPr lang="en-US" sz="3699">
                <a:solidFill>
                  <a:srgbClr val="000000"/>
                </a:solidFill>
                <a:latin typeface="Antic"/>
                <a:ea typeface="Antic"/>
                <a:cs typeface="Antic"/>
                <a:sym typeface="Antic"/>
              </a:rPr>
              <a:t>Apply each of the 12 possible moves (e.g., U, U', R, R', etc.) to create new configurations or "successors."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5F5DC"/>
        </a:solidFill>
      </p:bgPr>
    </p:bg>
    <p:spTree>
      <p:nvGrpSpPr>
        <p:cNvPr id="1" name=""/>
        <p:cNvGrpSpPr/>
        <p:nvPr/>
      </p:nvGrpSpPr>
      <p:grpSpPr>
        <a:xfrm>
          <a:off x="0" y="0"/>
          <a:ext cx="0" cy="0"/>
          <a:chOff x="0" y="0"/>
          <a:chExt cx="0" cy="0"/>
        </a:xfrm>
      </p:grpSpPr>
      <p:sp>
        <p:nvSpPr>
          <p:cNvPr name="Freeform 2" id="2"/>
          <p:cNvSpPr/>
          <p:nvPr/>
        </p:nvSpPr>
        <p:spPr>
          <a:xfrm flipH="false" flipV="false" rot="0">
            <a:off x="11718523" y="1897602"/>
            <a:ext cx="5174573" cy="5692030"/>
          </a:xfrm>
          <a:custGeom>
            <a:avLst/>
            <a:gdLst/>
            <a:ahLst/>
            <a:cxnLst/>
            <a:rect r="r" b="b" t="t" l="l"/>
            <a:pathLst>
              <a:path h="5692030" w="5174573">
                <a:moveTo>
                  <a:pt x="0" y="0"/>
                </a:moveTo>
                <a:lnTo>
                  <a:pt x="5174573" y="0"/>
                </a:lnTo>
                <a:lnTo>
                  <a:pt x="5174573" y="5692030"/>
                </a:lnTo>
                <a:lnTo>
                  <a:pt x="0" y="56920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62875" y="330276"/>
            <a:ext cx="9132894" cy="1168247"/>
          </a:xfrm>
          <a:prstGeom prst="rect">
            <a:avLst/>
          </a:prstGeom>
        </p:spPr>
        <p:txBody>
          <a:bodyPr anchor="t" rtlCol="false" tIns="0" lIns="0" bIns="0" rIns="0">
            <a:spAutoFit/>
          </a:bodyPr>
          <a:lstStyle/>
          <a:p>
            <a:pPr algn="l">
              <a:lnSpc>
                <a:spcPts val="9776"/>
              </a:lnSpc>
            </a:pPr>
            <a:r>
              <a:rPr lang="en-US" sz="6187">
                <a:solidFill>
                  <a:srgbClr val="000000"/>
                </a:solidFill>
                <a:latin typeface="Antic Bold"/>
                <a:ea typeface="Antic Bold"/>
                <a:cs typeface="Antic Bold"/>
                <a:sym typeface="Antic Bold"/>
              </a:rPr>
              <a:t>Main A Loop*</a:t>
            </a:r>
          </a:p>
        </p:txBody>
      </p:sp>
      <p:sp>
        <p:nvSpPr>
          <p:cNvPr name="TextBox 4" id="4"/>
          <p:cNvSpPr txBox="true"/>
          <p:nvPr/>
        </p:nvSpPr>
        <p:spPr>
          <a:xfrm rot="0">
            <a:off x="362875" y="1875155"/>
            <a:ext cx="11145265" cy="3268345"/>
          </a:xfrm>
          <a:prstGeom prst="rect">
            <a:avLst/>
          </a:prstGeom>
        </p:spPr>
        <p:txBody>
          <a:bodyPr anchor="t" rtlCol="false" tIns="0" lIns="0" bIns="0" rIns="0">
            <a:spAutoFit/>
          </a:bodyPr>
          <a:lstStyle/>
          <a:p>
            <a:pPr algn="l">
              <a:lnSpc>
                <a:spcPts val="5179"/>
              </a:lnSpc>
            </a:pPr>
            <a:r>
              <a:rPr lang="en-US" sz="3699">
                <a:solidFill>
                  <a:srgbClr val="000000"/>
                </a:solidFill>
                <a:latin typeface="Antic Bold"/>
                <a:ea typeface="Antic Bold"/>
                <a:cs typeface="Antic Bold"/>
                <a:sym typeface="Antic Bold"/>
              </a:rPr>
              <a:t>For each successor:</a:t>
            </a:r>
          </a:p>
          <a:p>
            <a:pPr algn="l" marL="798828" indent="-399414" lvl="1">
              <a:lnSpc>
                <a:spcPts val="5179"/>
              </a:lnSpc>
              <a:buFont typeface="Arial"/>
              <a:buChar char="•"/>
            </a:pPr>
            <a:r>
              <a:rPr lang="en-US" sz="3699">
                <a:solidFill>
                  <a:srgbClr val="000000"/>
                </a:solidFill>
                <a:latin typeface="Antic"/>
                <a:ea typeface="Antic"/>
                <a:cs typeface="Antic"/>
                <a:sym typeface="Antic"/>
              </a:rPr>
              <a:t>Calculate g(successor)=g(current)+1</a:t>
            </a:r>
          </a:p>
          <a:p>
            <a:pPr algn="l" marL="798828" indent="-399414" lvl="1">
              <a:lnSpc>
                <a:spcPts val="5179"/>
              </a:lnSpc>
              <a:buFont typeface="Arial"/>
              <a:buChar char="•"/>
            </a:pPr>
            <a:r>
              <a:rPr lang="en-US" sz="3699">
                <a:solidFill>
                  <a:srgbClr val="000000"/>
                </a:solidFill>
                <a:latin typeface="Antic"/>
                <a:ea typeface="Antic"/>
                <a:cs typeface="Antic"/>
                <a:sym typeface="Antic"/>
              </a:rPr>
              <a:t>Compute h(successor)</a:t>
            </a:r>
          </a:p>
          <a:p>
            <a:pPr algn="l" marL="798828" indent="-399414" lvl="1">
              <a:lnSpc>
                <a:spcPts val="5179"/>
              </a:lnSpc>
              <a:buFont typeface="Arial"/>
              <a:buChar char="•"/>
            </a:pPr>
            <a:r>
              <a:rPr lang="en-US" sz="3699">
                <a:solidFill>
                  <a:srgbClr val="000000"/>
                </a:solidFill>
                <a:latin typeface="Antic"/>
                <a:ea typeface="Antic"/>
                <a:cs typeface="Antic"/>
                <a:sym typeface="Antic"/>
              </a:rPr>
              <a:t>Set f(successor)=g(successor)+h(successor)</a:t>
            </a:r>
          </a:p>
          <a:p>
            <a:pPr algn="l">
              <a:lnSpc>
                <a:spcPts val="5179"/>
              </a:lnSpc>
            </a:pPr>
          </a:p>
        </p:txBody>
      </p:sp>
      <p:sp>
        <p:nvSpPr>
          <p:cNvPr name="TextBox 5" id="5"/>
          <p:cNvSpPr txBox="true"/>
          <p:nvPr/>
        </p:nvSpPr>
        <p:spPr>
          <a:xfrm rot="0">
            <a:off x="573258" y="4667417"/>
            <a:ext cx="11145265" cy="3925570"/>
          </a:xfrm>
          <a:prstGeom prst="rect">
            <a:avLst/>
          </a:prstGeom>
        </p:spPr>
        <p:txBody>
          <a:bodyPr anchor="t" rtlCol="false" tIns="0" lIns="0" bIns="0" rIns="0">
            <a:spAutoFit/>
          </a:bodyPr>
          <a:lstStyle/>
          <a:p>
            <a:pPr algn="l">
              <a:lnSpc>
                <a:spcPts val="5179"/>
              </a:lnSpc>
            </a:pPr>
            <a:r>
              <a:rPr lang="en-US" sz="3699">
                <a:solidFill>
                  <a:srgbClr val="000000"/>
                </a:solidFill>
                <a:latin typeface="Antic Bold"/>
                <a:ea typeface="Antic Bold"/>
                <a:cs typeface="Antic Bold"/>
                <a:sym typeface="Antic Bold"/>
              </a:rPr>
              <a:t>Add Successors to Queue:</a:t>
            </a:r>
          </a:p>
          <a:p>
            <a:pPr algn="l" marL="798828" indent="-399414" lvl="1">
              <a:lnSpc>
                <a:spcPts val="5179"/>
              </a:lnSpc>
              <a:buFont typeface="Arial"/>
              <a:buChar char="•"/>
            </a:pPr>
            <a:r>
              <a:rPr lang="en-US" sz="3699">
                <a:solidFill>
                  <a:srgbClr val="000000"/>
                </a:solidFill>
                <a:latin typeface="Antic"/>
                <a:ea typeface="Antic"/>
                <a:cs typeface="Antic"/>
                <a:sym typeface="Antic"/>
              </a:rPr>
              <a:t>Only add successors that improve the path or haven’t been visited yet.</a:t>
            </a:r>
          </a:p>
          <a:p>
            <a:pPr algn="l" marL="798828" indent="-399414" lvl="1">
              <a:lnSpc>
                <a:spcPts val="5179"/>
              </a:lnSpc>
              <a:buFont typeface="Arial"/>
              <a:buChar char="•"/>
            </a:pPr>
            <a:r>
              <a:rPr lang="en-US" sz="3699">
                <a:solidFill>
                  <a:srgbClr val="000000"/>
                </a:solidFill>
                <a:latin typeface="Antic"/>
                <a:ea typeface="Antic"/>
                <a:cs typeface="Antic"/>
                <a:sym typeface="Antic"/>
              </a:rPr>
              <a:t>Ke</a:t>
            </a:r>
            <a:r>
              <a:rPr lang="en-US" sz="3699">
                <a:solidFill>
                  <a:srgbClr val="000000"/>
                </a:solidFill>
                <a:latin typeface="Antic"/>
                <a:ea typeface="Antic"/>
                <a:cs typeface="Antic"/>
                <a:sym typeface="Antic"/>
              </a:rPr>
              <a:t>ep track of each state’s g(n)g(n)g(n) value to ensure minimum path cost.</a:t>
            </a:r>
          </a:p>
          <a:p>
            <a:pPr algn="l">
              <a:lnSpc>
                <a:spcPts val="5179"/>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5F5DC"/>
        </a:solidFill>
      </p:bgPr>
    </p:bg>
    <p:spTree>
      <p:nvGrpSpPr>
        <p:cNvPr id="1" name=""/>
        <p:cNvGrpSpPr/>
        <p:nvPr/>
      </p:nvGrpSpPr>
      <p:grpSpPr>
        <a:xfrm>
          <a:off x="0" y="0"/>
          <a:ext cx="0" cy="0"/>
          <a:chOff x="0" y="0"/>
          <a:chExt cx="0" cy="0"/>
        </a:xfrm>
      </p:grpSpPr>
      <p:sp>
        <p:nvSpPr>
          <p:cNvPr name="Freeform 2" id="2"/>
          <p:cNvSpPr/>
          <p:nvPr/>
        </p:nvSpPr>
        <p:spPr>
          <a:xfrm flipH="false" flipV="false" rot="0">
            <a:off x="11718523" y="1897602"/>
            <a:ext cx="5174573" cy="5692030"/>
          </a:xfrm>
          <a:custGeom>
            <a:avLst/>
            <a:gdLst/>
            <a:ahLst/>
            <a:cxnLst/>
            <a:rect r="r" b="b" t="t" l="l"/>
            <a:pathLst>
              <a:path h="5692030" w="5174573">
                <a:moveTo>
                  <a:pt x="0" y="0"/>
                </a:moveTo>
                <a:lnTo>
                  <a:pt x="5174573" y="0"/>
                </a:lnTo>
                <a:lnTo>
                  <a:pt x="5174573" y="5692030"/>
                </a:lnTo>
                <a:lnTo>
                  <a:pt x="0" y="56920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62875" y="301701"/>
            <a:ext cx="9132894" cy="1282167"/>
          </a:xfrm>
          <a:prstGeom prst="rect">
            <a:avLst/>
          </a:prstGeom>
        </p:spPr>
        <p:txBody>
          <a:bodyPr anchor="t" rtlCol="false" tIns="0" lIns="0" bIns="0" rIns="0">
            <a:spAutoFit/>
          </a:bodyPr>
          <a:lstStyle/>
          <a:p>
            <a:pPr algn="l">
              <a:lnSpc>
                <a:spcPts val="10724"/>
              </a:lnSpc>
            </a:pPr>
            <a:r>
              <a:rPr lang="en-US" sz="6787">
                <a:solidFill>
                  <a:srgbClr val="000000"/>
                </a:solidFill>
                <a:latin typeface="Antic Bold"/>
                <a:ea typeface="Antic Bold"/>
                <a:cs typeface="Antic Bold"/>
                <a:sym typeface="Antic Bold"/>
              </a:rPr>
              <a:t>Main A Loop*</a:t>
            </a:r>
          </a:p>
        </p:txBody>
      </p:sp>
      <p:sp>
        <p:nvSpPr>
          <p:cNvPr name="TextBox 4" id="4"/>
          <p:cNvSpPr txBox="true"/>
          <p:nvPr/>
        </p:nvSpPr>
        <p:spPr>
          <a:xfrm rot="0">
            <a:off x="362875" y="3078356"/>
            <a:ext cx="9992525" cy="5596833"/>
          </a:xfrm>
          <a:prstGeom prst="rect">
            <a:avLst/>
          </a:prstGeom>
        </p:spPr>
        <p:txBody>
          <a:bodyPr anchor="t" rtlCol="false" tIns="0" lIns="0" bIns="0" rIns="0">
            <a:spAutoFit/>
          </a:bodyPr>
          <a:lstStyle/>
          <a:p>
            <a:pPr algn="l">
              <a:lnSpc>
                <a:spcPts val="7390"/>
              </a:lnSpc>
            </a:pPr>
            <a:r>
              <a:rPr lang="en-US" sz="5278">
                <a:solidFill>
                  <a:srgbClr val="000000"/>
                </a:solidFill>
                <a:latin typeface="Antic Bold"/>
                <a:ea typeface="Antic Bold"/>
                <a:cs typeface="Antic Bold"/>
                <a:sym typeface="Antic Bold"/>
              </a:rPr>
              <a:t>End Condition:</a:t>
            </a:r>
          </a:p>
          <a:p>
            <a:pPr algn="l" marL="1139721" indent="-569861" lvl="1">
              <a:lnSpc>
                <a:spcPts val="7390"/>
              </a:lnSpc>
              <a:buFont typeface="Arial"/>
              <a:buChar char="•"/>
            </a:pPr>
            <a:r>
              <a:rPr lang="en-US" sz="5278">
                <a:solidFill>
                  <a:srgbClr val="000000"/>
                </a:solidFill>
                <a:latin typeface="Antic Bold"/>
                <a:ea typeface="Antic Bold"/>
                <a:cs typeface="Antic Bold"/>
                <a:sym typeface="Antic Bold"/>
              </a:rPr>
              <a:t>The algorithm ends when we find a path to the solved state, displaying the move sequence required to solve the cube.</a:t>
            </a:r>
          </a:p>
          <a:p>
            <a:pPr algn="l">
              <a:lnSpc>
                <a:spcPts val="7390"/>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5F5DC"/>
        </a:solidFill>
      </p:bgPr>
    </p:bg>
    <p:spTree>
      <p:nvGrpSpPr>
        <p:cNvPr id="1" name=""/>
        <p:cNvGrpSpPr/>
        <p:nvPr/>
      </p:nvGrpSpPr>
      <p:grpSpPr>
        <a:xfrm>
          <a:off x="0" y="0"/>
          <a:ext cx="0" cy="0"/>
          <a:chOff x="0" y="0"/>
          <a:chExt cx="0" cy="0"/>
        </a:xfrm>
      </p:grpSpPr>
      <p:grpSp>
        <p:nvGrpSpPr>
          <p:cNvPr name="Group 2" id="2"/>
          <p:cNvGrpSpPr/>
          <p:nvPr/>
        </p:nvGrpSpPr>
        <p:grpSpPr>
          <a:xfrm rot="0">
            <a:off x="-646579" y="2762745"/>
            <a:ext cx="19581159" cy="4745890"/>
            <a:chOff x="0" y="0"/>
            <a:chExt cx="5157178" cy="1249946"/>
          </a:xfrm>
        </p:grpSpPr>
        <p:sp>
          <p:nvSpPr>
            <p:cNvPr name="Freeform 3" id="3"/>
            <p:cNvSpPr/>
            <p:nvPr/>
          </p:nvSpPr>
          <p:spPr>
            <a:xfrm flipH="false" flipV="false" rot="0">
              <a:off x="0" y="0"/>
              <a:ext cx="5157177" cy="1249946"/>
            </a:xfrm>
            <a:custGeom>
              <a:avLst/>
              <a:gdLst/>
              <a:ahLst/>
              <a:cxnLst/>
              <a:rect r="r" b="b" t="t" l="l"/>
              <a:pathLst>
                <a:path h="1249946" w="5157177">
                  <a:moveTo>
                    <a:pt x="0" y="0"/>
                  </a:moveTo>
                  <a:lnTo>
                    <a:pt x="5157177" y="0"/>
                  </a:lnTo>
                  <a:lnTo>
                    <a:pt x="5157177" y="1249946"/>
                  </a:lnTo>
                  <a:lnTo>
                    <a:pt x="0" y="1249946"/>
                  </a:lnTo>
                  <a:close/>
                </a:path>
              </a:pathLst>
            </a:custGeom>
            <a:solidFill>
              <a:srgbClr val="3D4984"/>
            </a:solidFill>
          </p:spPr>
        </p:sp>
        <p:sp>
          <p:nvSpPr>
            <p:cNvPr name="TextBox 4" id="4"/>
            <p:cNvSpPr txBox="true"/>
            <p:nvPr/>
          </p:nvSpPr>
          <p:spPr>
            <a:xfrm>
              <a:off x="0" y="-47625"/>
              <a:ext cx="5157178" cy="1297571"/>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348889" y="3016554"/>
            <a:ext cx="13590222" cy="3939567"/>
          </a:xfrm>
          <a:prstGeom prst="rect">
            <a:avLst/>
          </a:prstGeom>
        </p:spPr>
        <p:txBody>
          <a:bodyPr anchor="t" rtlCol="false" tIns="0" lIns="0" bIns="0" rIns="0">
            <a:spAutoFit/>
          </a:bodyPr>
          <a:lstStyle/>
          <a:p>
            <a:pPr algn="ctr">
              <a:lnSpc>
                <a:spcPts val="15433"/>
              </a:lnSpc>
            </a:pPr>
            <a:r>
              <a:rPr lang="en-US" sz="11023">
                <a:solidFill>
                  <a:srgbClr val="FFFFFF"/>
                </a:solidFill>
                <a:latin typeface="Scripter"/>
                <a:ea typeface="Scripter"/>
                <a:cs typeface="Scripter"/>
                <a:sym typeface="Scripter"/>
              </a:rPr>
              <a:t>c++ topics which we haven’t covered yet</a:t>
            </a:r>
          </a:p>
        </p:txBody>
      </p:sp>
      <p:sp>
        <p:nvSpPr>
          <p:cNvPr name="Freeform 6" id="6"/>
          <p:cNvSpPr/>
          <p:nvPr/>
        </p:nvSpPr>
        <p:spPr>
          <a:xfrm flipH="true" flipV="false" rot="0">
            <a:off x="2501993" y="8856325"/>
            <a:ext cx="1458698" cy="4135485"/>
          </a:xfrm>
          <a:custGeom>
            <a:avLst/>
            <a:gdLst/>
            <a:ahLst/>
            <a:cxnLst/>
            <a:rect r="r" b="b" t="t" l="l"/>
            <a:pathLst>
              <a:path h="4135485" w="1458698">
                <a:moveTo>
                  <a:pt x="1458698" y="0"/>
                </a:moveTo>
                <a:lnTo>
                  <a:pt x="0" y="0"/>
                </a:lnTo>
                <a:lnTo>
                  <a:pt x="0" y="4135484"/>
                </a:lnTo>
                <a:lnTo>
                  <a:pt x="1458698" y="4135484"/>
                </a:lnTo>
                <a:lnTo>
                  <a:pt x="145869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166918" y="8065692"/>
            <a:ext cx="3463913" cy="4114800"/>
          </a:xfrm>
          <a:custGeom>
            <a:avLst/>
            <a:gdLst/>
            <a:ahLst/>
            <a:cxnLst/>
            <a:rect r="r" b="b" t="t" l="l"/>
            <a:pathLst>
              <a:path h="4114800" w="3463913">
                <a:moveTo>
                  <a:pt x="0" y="0"/>
                </a:moveTo>
                <a:lnTo>
                  <a:pt x="3463913" y="0"/>
                </a:lnTo>
                <a:lnTo>
                  <a:pt x="346391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5768689" y="-1352055"/>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5018448">
            <a:off x="13099502" y="-2438006"/>
            <a:ext cx="4683794" cy="4114800"/>
          </a:xfrm>
          <a:custGeom>
            <a:avLst/>
            <a:gdLst/>
            <a:ahLst/>
            <a:cxnLst/>
            <a:rect r="r" b="b" t="t" l="l"/>
            <a:pathLst>
              <a:path h="4114800" w="4683794">
                <a:moveTo>
                  <a:pt x="0" y="0"/>
                </a:moveTo>
                <a:lnTo>
                  <a:pt x="4683795" y="0"/>
                </a:lnTo>
                <a:lnTo>
                  <a:pt x="4683795"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p:cSld>
    <p:bg>
      <p:bgPr>
        <a:solidFill>
          <a:srgbClr val="F5F5DC"/>
        </a:solidFill>
      </p:bgPr>
    </p:bg>
    <p:spTree>
      <p:nvGrpSpPr>
        <p:cNvPr id="1" name=""/>
        <p:cNvGrpSpPr/>
        <p:nvPr/>
      </p:nvGrpSpPr>
      <p:grpSpPr>
        <a:xfrm>
          <a:off x="0" y="0"/>
          <a:ext cx="0" cy="0"/>
          <a:chOff x="0" y="0"/>
          <a:chExt cx="0" cy="0"/>
        </a:xfrm>
      </p:grpSpPr>
      <p:sp>
        <p:nvSpPr>
          <p:cNvPr name="TextBox 2" id="2"/>
          <p:cNvSpPr txBox="true"/>
          <p:nvPr/>
        </p:nvSpPr>
        <p:spPr>
          <a:xfrm rot="0">
            <a:off x="682473" y="771525"/>
            <a:ext cx="16923053" cy="10222846"/>
          </a:xfrm>
          <a:prstGeom prst="rect">
            <a:avLst/>
          </a:prstGeom>
        </p:spPr>
        <p:txBody>
          <a:bodyPr anchor="t" rtlCol="false" tIns="0" lIns="0" bIns="0" rIns="0">
            <a:spAutoFit/>
          </a:bodyPr>
          <a:lstStyle/>
          <a:p>
            <a:pPr algn="l" marL="769380" indent="-384690" lvl="1">
              <a:lnSpc>
                <a:spcPts val="6806"/>
              </a:lnSpc>
              <a:buFont typeface="Arial"/>
              <a:buChar char="•"/>
            </a:pPr>
            <a:r>
              <a:rPr lang="en-US" sz="3563">
                <a:solidFill>
                  <a:srgbClr val="000000"/>
                </a:solidFill>
                <a:latin typeface="Antic Bold"/>
                <a:ea typeface="Antic Bold"/>
                <a:cs typeface="Antic Bold"/>
                <a:sym typeface="Antic Bold"/>
              </a:rPr>
              <a:t>Structures (struct): Used to define the CubeState structure, which holds each cube configuration, the cost so far, heuristic, and total cost for A*.</a:t>
            </a:r>
          </a:p>
          <a:p>
            <a:pPr algn="l" marL="769380" indent="-384690" lvl="1">
              <a:lnSpc>
                <a:spcPts val="6806"/>
              </a:lnSpc>
              <a:buFont typeface="Arial"/>
              <a:buChar char="•"/>
            </a:pPr>
            <a:r>
              <a:rPr lang="en-US" sz="3563">
                <a:solidFill>
                  <a:srgbClr val="000000"/>
                </a:solidFill>
                <a:latin typeface="Antic Bold"/>
                <a:ea typeface="Antic Bold"/>
                <a:cs typeface="Antic Bold"/>
                <a:sym typeface="Antic Bold"/>
              </a:rPr>
              <a:t>Priority Queue (priority_queue): Manages the open set, storing cube states sorted by their f values (for selecting the most promising state).</a:t>
            </a:r>
          </a:p>
          <a:p>
            <a:pPr algn="l" marL="769380" indent="-384690" lvl="1">
              <a:lnSpc>
                <a:spcPts val="6806"/>
              </a:lnSpc>
              <a:buFont typeface="Arial"/>
              <a:buChar char="•"/>
            </a:pPr>
            <a:r>
              <a:rPr lang="en-US" sz="3563">
                <a:solidFill>
                  <a:srgbClr val="000000"/>
                </a:solidFill>
                <a:latin typeface="Antic Bold"/>
                <a:ea typeface="Antic Bold"/>
                <a:cs typeface="Antic Bold"/>
                <a:sym typeface="Antic Bold"/>
              </a:rPr>
              <a:t>Unordered Map (unordered_map): Used to store the minimum g scores and paths for each configuration, supporting fast lookups.</a:t>
            </a:r>
          </a:p>
          <a:p>
            <a:pPr algn="l" marL="769380" indent="-384690" lvl="1">
              <a:lnSpc>
                <a:spcPts val="6806"/>
              </a:lnSpc>
              <a:buFont typeface="Arial"/>
              <a:buChar char="•"/>
            </a:pPr>
            <a:r>
              <a:rPr lang="en-US" sz="3563">
                <a:solidFill>
                  <a:srgbClr val="000000"/>
                </a:solidFill>
                <a:latin typeface="Antic Bold"/>
                <a:ea typeface="Antic Bold"/>
                <a:cs typeface="Antic Bold"/>
                <a:sym typeface="Antic Bold"/>
              </a:rPr>
              <a:t>Standard Template Library (STL): Using containers like priority_queue, unordered_map, and vector, and algorithms such as std::reverse.</a:t>
            </a:r>
          </a:p>
          <a:p>
            <a:pPr algn="l" marL="769380" indent="-384690" lvl="1">
              <a:lnSpc>
                <a:spcPts val="6806"/>
              </a:lnSpc>
              <a:buFont typeface="Arial"/>
              <a:buChar char="•"/>
            </a:pPr>
            <a:r>
              <a:rPr lang="en-US" sz="3563">
                <a:solidFill>
                  <a:srgbClr val="000000"/>
                </a:solidFill>
                <a:latin typeface="Antic Bold"/>
                <a:ea typeface="Antic Bold"/>
                <a:cs typeface="Antic Bold"/>
                <a:sym typeface="Antic Bold"/>
              </a:rPr>
              <a:t>OOP</a:t>
            </a:r>
          </a:p>
          <a:p>
            <a:pPr algn="l" marL="769380" indent="-384690" lvl="1">
              <a:lnSpc>
                <a:spcPts val="6806"/>
              </a:lnSpc>
              <a:buFont typeface="Arial"/>
              <a:buChar char="•"/>
            </a:pPr>
            <a:r>
              <a:rPr lang="en-US" sz="3563">
                <a:solidFill>
                  <a:srgbClr val="000000"/>
                </a:solidFill>
                <a:latin typeface="Antic Bold"/>
                <a:ea typeface="Antic Bold"/>
                <a:cs typeface="Antic Bold"/>
                <a:sym typeface="Antic Bold"/>
              </a:rPr>
              <a:t>Dynamic Memory Allocation (Implicit): The STL containers manage memory allocation and deallocation dynamically as they grow.</a:t>
            </a:r>
          </a:p>
          <a:p>
            <a:pPr algn="l">
              <a:lnSpc>
                <a:spcPts val="6806"/>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5F5DC"/>
        </a:solidFill>
      </p:bgPr>
    </p:bg>
    <p:spTree>
      <p:nvGrpSpPr>
        <p:cNvPr id="1" name=""/>
        <p:cNvGrpSpPr/>
        <p:nvPr/>
      </p:nvGrpSpPr>
      <p:grpSpPr>
        <a:xfrm>
          <a:off x="0" y="0"/>
          <a:ext cx="0" cy="0"/>
          <a:chOff x="0" y="0"/>
          <a:chExt cx="0" cy="0"/>
        </a:xfrm>
      </p:grpSpPr>
      <p:grpSp>
        <p:nvGrpSpPr>
          <p:cNvPr name="Group 2" id="2"/>
          <p:cNvGrpSpPr/>
          <p:nvPr/>
        </p:nvGrpSpPr>
        <p:grpSpPr>
          <a:xfrm rot="0">
            <a:off x="-646579" y="2762745"/>
            <a:ext cx="19581159" cy="4745890"/>
            <a:chOff x="0" y="0"/>
            <a:chExt cx="5157178" cy="1249946"/>
          </a:xfrm>
        </p:grpSpPr>
        <p:sp>
          <p:nvSpPr>
            <p:cNvPr name="Freeform 3" id="3"/>
            <p:cNvSpPr/>
            <p:nvPr/>
          </p:nvSpPr>
          <p:spPr>
            <a:xfrm flipH="false" flipV="false" rot="0">
              <a:off x="0" y="0"/>
              <a:ext cx="5157177" cy="1249946"/>
            </a:xfrm>
            <a:custGeom>
              <a:avLst/>
              <a:gdLst/>
              <a:ahLst/>
              <a:cxnLst/>
              <a:rect r="r" b="b" t="t" l="l"/>
              <a:pathLst>
                <a:path h="1249946" w="5157177">
                  <a:moveTo>
                    <a:pt x="0" y="0"/>
                  </a:moveTo>
                  <a:lnTo>
                    <a:pt x="5157177" y="0"/>
                  </a:lnTo>
                  <a:lnTo>
                    <a:pt x="5157177" y="1249946"/>
                  </a:lnTo>
                  <a:lnTo>
                    <a:pt x="0" y="1249946"/>
                  </a:lnTo>
                  <a:close/>
                </a:path>
              </a:pathLst>
            </a:custGeom>
            <a:solidFill>
              <a:srgbClr val="3D4984"/>
            </a:solidFill>
          </p:spPr>
        </p:sp>
        <p:sp>
          <p:nvSpPr>
            <p:cNvPr name="TextBox 4" id="4"/>
            <p:cNvSpPr txBox="true"/>
            <p:nvPr/>
          </p:nvSpPr>
          <p:spPr>
            <a:xfrm>
              <a:off x="0" y="-47625"/>
              <a:ext cx="5157178" cy="1297571"/>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348889" y="3008744"/>
            <a:ext cx="13590222" cy="3939567"/>
          </a:xfrm>
          <a:prstGeom prst="rect">
            <a:avLst/>
          </a:prstGeom>
        </p:spPr>
        <p:txBody>
          <a:bodyPr anchor="t" rtlCol="false" tIns="0" lIns="0" bIns="0" rIns="0">
            <a:spAutoFit/>
          </a:bodyPr>
          <a:lstStyle/>
          <a:p>
            <a:pPr algn="ctr">
              <a:lnSpc>
                <a:spcPts val="15433"/>
              </a:lnSpc>
            </a:pPr>
            <a:r>
              <a:rPr lang="en-US" sz="11023">
                <a:solidFill>
                  <a:srgbClr val="FFFFFF"/>
                </a:solidFill>
                <a:latin typeface="Scripter"/>
                <a:ea typeface="Scripter"/>
                <a:cs typeface="Scripter"/>
                <a:sym typeface="Scripter"/>
              </a:rPr>
              <a:t>Introduction to the Rubik's Cube Structure</a:t>
            </a:r>
          </a:p>
        </p:txBody>
      </p:sp>
      <p:sp>
        <p:nvSpPr>
          <p:cNvPr name="Freeform 6" id="6"/>
          <p:cNvSpPr/>
          <p:nvPr/>
        </p:nvSpPr>
        <p:spPr>
          <a:xfrm flipH="true" flipV="false" rot="0">
            <a:off x="2501993" y="8856325"/>
            <a:ext cx="1458698" cy="4135485"/>
          </a:xfrm>
          <a:custGeom>
            <a:avLst/>
            <a:gdLst/>
            <a:ahLst/>
            <a:cxnLst/>
            <a:rect r="r" b="b" t="t" l="l"/>
            <a:pathLst>
              <a:path h="4135485" w="1458698">
                <a:moveTo>
                  <a:pt x="1458698" y="0"/>
                </a:moveTo>
                <a:lnTo>
                  <a:pt x="0" y="0"/>
                </a:lnTo>
                <a:lnTo>
                  <a:pt x="0" y="4135484"/>
                </a:lnTo>
                <a:lnTo>
                  <a:pt x="1458698" y="4135484"/>
                </a:lnTo>
                <a:lnTo>
                  <a:pt x="145869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166918" y="8065692"/>
            <a:ext cx="3463913" cy="4114800"/>
          </a:xfrm>
          <a:custGeom>
            <a:avLst/>
            <a:gdLst/>
            <a:ahLst/>
            <a:cxnLst/>
            <a:rect r="r" b="b" t="t" l="l"/>
            <a:pathLst>
              <a:path h="4114800" w="3463913">
                <a:moveTo>
                  <a:pt x="0" y="0"/>
                </a:moveTo>
                <a:lnTo>
                  <a:pt x="3463913" y="0"/>
                </a:lnTo>
                <a:lnTo>
                  <a:pt x="346391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5768689" y="-1352055"/>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5018448">
            <a:off x="13099502" y="-2438006"/>
            <a:ext cx="4683794" cy="4114800"/>
          </a:xfrm>
          <a:custGeom>
            <a:avLst/>
            <a:gdLst/>
            <a:ahLst/>
            <a:cxnLst/>
            <a:rect r="r" b="b" t="t" l="l"/>
            <a:pathLst>
              <a:path h="4114800" w="4683794">
                <a:moveTo>
                  <a:pt x="0" y="0"/>
                </a:moveTo>
                <a:lnTo>
                  <a:pt x="4683795" y="0"/>
                </a:lnTo>
                <a:lnTo>
                  <a:pt x="4683795"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5F5DC"/>
        </a:solidFill>
      </p:bgPr>
    </p:bg>
    <p:spTree>
      <p:nvGrpSpPr>
        <p:cNvPr id="1" name=""/>
        <p:cNvGrpSpPr/>
        <p:nvPr/>
      </p:nvGrpSpPr>
      <p:grpSpPr>
        <a:xfrm>
          <a:off x="0" y="0"/>
          <a:ext cx="0" cy="0"/>
          <a:chOff x="0" y="0"/>
          <a:chExt cx="0" cy="0"/>
        </a:xfrm>
      </p:grpSpPr>
      <p:sp>
        <p:nvSpPr>
          <p:cNvPr name="TextBox 2" id="2"/>
          <p:cNvSpPr txBox="true"/>
          <p:nvPr/>
        </p:nvSpPr>
        <p:spPr>
          <a:xfrm rot="0">
            <a:off x="2158859" y="3104005"/>
            <a:ext cx="14792835" cy="4402528"/>
          </a:xfrm>
          <a:prstGeom prst="rect">
            <a:avLst/>
          </a:prstGeom>
        </p:spPr>
        <p:txBody>
          <a:bodyPr anchor="t" rtlCol="false" tIns="0" lIns="0" bIns="0" rIns="0">
            <a:spAutoFit/>
          </a:bodyPr>
          <a:lstStyle/>
          <a:p>
            <a:pPr algn="ctr">
              <a:lnSpc>
                <a:spcPts val="16021"/>
              </a:lnSpc>
            </a:pPr>
            <a:r>
              <a:rPr lang="en-US" sz="17801">
                <a:solidFill>
                  <a:srgbClr val="000000"/>
                </a:solidFill>
                <a:latin typeface="Scripter"/>
                <a:ea typeface="Scripter"/>
                <a:cs typeface="Scripter"/>
                <a:sym typeface="Scripter"/>
              </a:rPr>
              <a:t>let’s solve a </a:t>
            </a:r>
          </a:p>
          <a:p>
            <a:pPr algn="ctr">
              <a:lnSpc>
                <a:spcPts val="16021"/>
              </a:lnSpc>
            </a:pPr>
            <a:r>
              <a:rPr lang="en-US" sz="17801">
                <a:solidFill>
                  <a:srgbClr val="000000"/>
                </a:solidFill>
                <a:latin typeface="Scripter"/>
                <a:ea typeface="Scripter"/>
                <a:cs typeface="Scripter"/>
                <a:sym typeface="Scripter"/>
              </a:rPr>
              <a:t>rubik’s cube ;)</a:t>
            </a:r>
          </a:p>
        </p:txBody>
      </p:sp>
      <p:sp>
        <p:nvSpPr>
          <p:cNvPr name="Freeform 3" id="3"/>
          <p:cNvSpPr/>
          <p:nvPr/>
        </p:nvSpPr>
        <p:spPr>
          <a:xfrm flipH="true" flipV="false" rot="0">
            <a:off x="2762974" y="7991533"/>
            <a:ext cx="1458698" cy="4135485"/>
          </a:xfrm>
          <a:custGeom>
            <a:avLst/>
            <a:gdLst/>
            <a:ahLst/>
            <a:cxnLst/>
            <a:rect r="r" b="b" t="t" l="l"/>
            <a:pathLst>
              <a:path h="4135485" w="1458698">
                <a:moveTo>
                  <a:pt x="1458699" y="0"/>
                </a:moveTo>
                <a:lnTo>
                  <a:pt x="0" y="0"/>
                </a:lnTo>
                <a:lnTo>
                  <a:pt x="0" y="4135484"/>
                </a:lnTo>
                <a:lnTo>
                  <a:pt x="1458699" y="4135484"/>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4702591">
            <a:off x="-2156185" y="5098488"/>
            <a:ext cx="3549007" cy="3255080"/>
          </a:xfrm>
          <a:custGeom>
            <a:avLst/>
            <a:gdLst/>
            <a:ahLst/>
            <a:cxnLst/>
            <a:rect r="r" b="b" t="t" l="l"/>
            <a:pathLst>
              <a:path h="3255080" w="3549007">
                <a:moveTo>
                  <a:pt x="0" y="3255080"/>
                </a:moveTo>
                <a:lnTo>
                  <a:pt x="3549007" y="3255080"/>
                </a:lnTo>
                <a:lnTo>
                  <a:pt x="3549007" y="0"/>
                </a:lnTo>
                <a:lnTo>
                  <a:pt x="0" y="0"/>
                </a:lnTo>
                <a:lnTo>
                  <a:pt x="0" y="325508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5768689" y="-1352055"/>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018448">
            <a:off x="13099502" y="-2438006"/>
            <a:ext cx="4683794" cy="4114800"/>
          </a:xfrm>
          <a:custGeom>
            <a:avLst/>
            <a:gdLst/>
            <a:ahLst/>
            <a:cxnLst/>
            <a:rect r="r" b="b" t="t" l="l"/>
            <a:pathLst>
              <a:path h="4114800" w="4683794">
                <a:moveTo>
                  <a:pt x="0" y="0"/>
                </a:moveTo>
                <a:lnTo>
                  <a:pt x="4683795" y="0"/>
                </a:lnTo>
                <a:lnTo>
                  <a:pt x="4683795"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true" flipV="true" rot="2343022">
            <a:off x="17680160" y="702888"/>
            <a:ext cx="1458698" cy="4135485"/>
          </a:xfrm>
          <a:custGeom>
            <a:avLst/>
            <a:gdLst/>
            <a:ahLst/>
            <a:cxnLst/>
            <a:rect r="r" b="b" t="t" l="l"/>
            <a:pathLst>
              <a:path h="4135485" w="1458698">
                <a:moveTo>
                  <a:pt x="1458698" y="4135485"/>
                </a:moveTo>
                <a:lnTo>
                  <a:pt x="0" y="4135485"/>
                </a:lnTo>
                <a:lnTo>
                  <a:pt x="0" y="0"/>
                </a:lnTo>
                <a:lnTo>
                  <a:pt x="1458698" y="0"/>
                </a:lnTo>
                <a:lnTo>
                  <a:pt x="1458698" y="4135485"/>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5F5DC"/>
        </a:solidFill>
      </p:bgPr>
    </p:bg>
    <p:spTree>
      <p:nvGrpSpPr>
        <p:cNvPr id="1" name=""/>
        <p:cNvGrpSpPr/>
        <p:nvPr/>
      </p:nvGrpSpPr>
      <p:grpSpPr>
        <a:xfrm>
          <a:off x="0" y="0"/>
          <a:ext cx="0" cy="0"/>
          <a:chOff x="0" y="0"/>
          <a:chExt cx="0" cy="0"/>
        </a:xfrm>
      </p:grpSpPr>
      <p:sp>
        <p:nvSpPr>
          <p:cNvPr name="TextBox 2" id="2"/>
          <p:cNvSpPr txBox="true"/>
          <p:nvPr/>
        </p:nvSpPr>
        <p:spPr>
          <a:xfrm rot="0">
            <a:off x="1747583" y="3104005"/>
            <a:ext cx="14792835" cy="4402528"/>
          </a:xfrm>
          <a:prstGeom prst="rect">
            <a:avLst/>
          </a:prstGeom>
        </p:spPr>
        <p:txBody>
          <a:bodyPr anchor="t" rtlCol="false" tIns="0" lIns="0" bIns="0" rIns="0">
            <a:spAutoFit/>
          </a:bodyPr>
          <a:lstStyle/>
          <a:p>
            <a:pPr algn="ctr">
              <a:lnSpc>
                <a:spcPts val="16021"/>
              </a:lnSpc>
            </a:pPr>
            <a:r>
              <a:rPr lang="en-US" sz="17801">
                <a:solidFill>
                  <a:srgbClr val="000000"/>
                </a:solidFill>
                <a:latin typeface="Scripter"/>
                <a:ea typeface="Scripter"/>
                <a:cs typeface="Scripter"/>
                <a:sym typeface="Scripter"/>
              </a:rPr>
              <a:t>Thank</a:t>
            </a:r>
          </a:p>
          <a:p>
            <a:pPr algn="ctr">
              <a:lnSpc>
                <a:spcPts val="16021"/>
              </a:lnSpc>
            </a:pPr>
            <a:r>
              <a:rPr lang="en-US" sz="17801">
                <a:solidFill>
                  <a:srgbClr val="000000"/>
                </a:solidFill>
                <a:latin typeface="Scripter"/>
                <a:ea typeface="Scripter"/>
                <a:cs typeface="Scripter"/>
                <a:sym typeface="Scripter"/>
              </a:rPr>
              <a:t>You</a:t>
            </a:r>
          </a:p>
        </p:txBody>
      </p:sp>
      <p:sp>
        <p:nvSpPr>
          <p:cNvPr name="Freeform 3" id="3"/>
          <p:cNvSpPr/>
          <p:nvPr/>
        </p:nvSpPr>
        <p:spPr>
          <a:xfrm flipH="true" flipV="false" rot="0">
            <a:off x="2762974" y="7991533"/>
            <a:ext cx="1458698" cy="4135485"/>
          </a:xfrm>
          <a:custGeom>
            <a:avLst/>
            <a:gdLst/>
            <a:ahLst/>
            <a:cxnLst/>
            <a:rect r="r" b="b" t="t" l="l"/>
            <a:pathLst>
              <a:path h="4135485" w="1458698">
                <a:moveTo>
                  <a:pt x="1458699" y="0"/>
                </a:moveTo>
                <a:lnTo>
                  <a:pt x="0" y="0"/>
                </a:lnTo>
                <a:lnTo>
                  <a:pt x="0" y="4135484"/>
                </a:lnTo>
                <a:lnTo>
                  <a:pt x="1458699" y="4135484"/>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4702591">
            <a:off x="-2156185" y="5098488"/>
            <a:ext cx="3549007" cy="3255080"/>
          </a:xfrm>
          <a:custGeom>
            <a:avLst/>
            <a:gdLst/>
            <a:ahLst/>
            <a:cxnLst/>
            <a:rect r="r" b="b" t="t" l="l"/>
            <a:pathLst>
              <a:path h="3255080" w="3549007">
                <a:moveTo>
                  <a:pt x="0" y="3255080"/>
                </a:moveTo>
                <a:lnTo>
                  <a:pt x="3549007" y="3255080"/>
                </a:lnTo>
                <a:lnTo>
                  <a:pt x="3549007" y="0"/>
                </a:lnTo>
                <a:lnTo>
                  <a:pt x="0" y="0"/>
                </a:lnTo>
                <a:lnTo>
                  <a:pt x="0" y="325508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5768689" y="-1352055"/>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018448">
            <a:off x="13099502" y="-2438006"/>
            <a:ext cx="4683794" cy="4114800"/>
          </a:xfrm>
          <a:custGeom>
            <a:avLst/>
            <a:gdLst/>
            <a:ahLst/>
            <a:cxnLst/>
            <a:rect r="r" b="b" t="t" l="l"/>
            <a:pathLst>
              <a:path h="4114800" w="4683794">
                <a:moveTo>
                  <a:pt x="0" y="0"/>
                </a:moveTo>
                <a:lnTo>
                  <a:pt x="4683795" y="0"/>
                </a:lnTo>
                <a:lnTo>
                  <a:pt x="4683795"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true" flipV="true" rot="2343022">
            <a:off x="17680160" y="702888"/>
            <a:ext cx="1458698" cy="4135485"/>
          </a:xfrm>
          <a:custGeom>
            <a:avLst/>
            <a:gdLst/>
            <a:ahLst/>
            <a:cxnLst/>
            <a:rect r="r" b="b" t="t" l="l"/>
            <a:pathLst>
              <a:path h="4135485" w="1458698">
                <a:moveTo>
                  <a:pt x="1458698" y="4135485"/>
                </a:moveTo>
                <a:lnTo>
                  <a:pt x="0" y="4135485"/>
                </a:lnTo>
                <a:lnTo>
                  <a:pt x="0" y="0"/>
                </a:lnTo>
                <a:lnTo>
                  <a:pt x="1458698" y="0"/>
                </a:lnTo>
                <a:lnTo>
                  <a:pt x="1458698" y="4135485"/>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5F5DC"/>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214174" y="1179805"/>
            <a:ext cx="10757320" cy="8078495"/>
          </a:xfrm>
          <a:custGeom>
            <a:avLst/>
            <a:gdLst/>
            <a:ahLst/>
            <a:cxnLst/>
            <a:rect r="r" b="b" t="t" l="l"/>
            <a:pathLst>
              <a:path h="8078495" w="10757320">
                <a:moveTo>
                  <a:pt x="0" y="0"/>
                </a:moveTo>
                <a:lnTo>
                  <a:pt x="10757320" y="0"/>
                </a:lnTo>
                <a:lnTo>
                  <a:pt x="10757320" y="8078495"/>
                </a:lnTo>
                <a:lnTo>
                  <a:pt x="0" y="8078495"/>
                </a:lnTo>
                <a:lnTo>
                  <a:pt x="0" y="0"/>
                </a:lnTo>
                <a:close/>
              </a:path>
            </a:pathLst>
          </a:custGeom>
          <a:blipFill>
            <a:blip r:embed="rId8"/>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5F5DC"/>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045275" y="1028700"/>
            <a:ext cx="14111654" cy="7902526"/>
          </a:xfrm>
          <a:custGeom>
            <a:avLst/>
            <a:gdLst/>
            <a:ahLst/>
            <a:cxnLst/>
            <a:rect r="r" b="b" t="t" l="l"/>
            <a:pathLst>
              <a:path h="7902526" w="14111654">
                <a:moveTo>
                  <a:pt x="0" y="0"/>
                </a:moveTo>
                <a:lnTo>
                  <a:pt x="14111655" y="0"/>
                </a:lnTo>
                <a:lnTo>
                  <a:pt x="14111655" y="7902526"/>
                </a:lnTo>
                <a:lnTo>
                  <a:pt x="0" y="7902526"/>
                </a:lnTo>
                <a:lnTo>
                  <a:pt x="0" y="0"/>
                </a:lnTo>
                <a:close/>
              </a:path>
            </a:pathLst>
          </a:custGeom>
          <a:blipFill>
            <a:blip r:embed="rId8"/>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5F5DC"/>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28700" y="3193440"/>
            <a:ext cx="15994862" cy="910014"/>
          </a:xfrm>
          <a:custGeom>
            <a:avLst/>
            <a:gdLst/>
            <a:ahLst/>
            <a:cxnLst/>
            <a:rect r="r" b="b" t="t" l="l"/>
            <a:pathLst>
              <a:path h="910014" w="15994862">
                <a:moveTo>
                  <a:pt x="0" y="0"/>
                </a:moveTo>
                <a:lnTo>
                  <a:pt x="15994862" y="0"/>
                </a:lnTo>
                <a:lnTo>
                  <a:pt x="15994862" y="910014"/>
                </a:lnTo>
                <a:lnTo>
                  <a:pt x="0" y="910014"/>
                </a:lnTo>
                <a:lnTo>
                  <a:pt x="0" y="0"/>
                </a:lnTo>
                <a:close/>
              </a:path>
            </a:pathLst>
          </a:custGeom>
          <a:blipFill>
            <a:blip r:embed="rId8"/>
            <a:stretch>
              <a:fillRect l="0" t="-7123" r="0" b="-7123"/>
            </a:stretch>
          </a:blipFill>
        </p:spPr>
      </p:sp>
      <p:sp>
        <p:nvSpPr>
          <p:cNvPr name="TextBox 6" id="6"/>
          <p:cNvSpPr txBox="true"/>
          <p:nvPr/>
        </p:nvSpPr>
        <p:spPr>
          <a:xfrm rot="0">
            <a:off x="4197055" y="5560933"/>
            <a:ext cx="12217140" cy="2330123"/>
          </a:xfrm>
          <a:prstGeom prst="rect">
            <a:avLst/>
          </a:prstGeom>
        </p:spPr>
        <p:txBody>
          <a:bodyPr anchor="t" rtlCol="false" tIns="0" lIns="0" bIns="0" rIns="0">
            <a:spAutoFit/>
          </a:bodyPr>
          <a:lstStyle/>
          <a:p>
            <a:pPr algn="l" marL="964145" indent="-482072" lvl="1">
              <a:lnSpc>
                <a:spcPts val="6251"/>
              </a:lnSpc>
              <a:buFont typeface="Arial"/>
              <a:buChar char="•"/>
            </a:pPr>
            <a:r>
              <a:rPr lang="en-US" sz="4465">
                <a:solidFill>
                  <a:srgbClr val="000000"/>
                </a:solidFill>
                <a:latin typeface="Antic"/>
                <a:ea typeface="Antic"/>
                <a:cs typeface="Antic"/>
                <a:sym typeface="Antic"/>
              </a:rPr>
              <a:t>string solvedConfig = "WWWWWWWWWYYYYYYYYYBBBBBBBBBGGGGGGGGGRRRRRRRRROOOOOOOOO";</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5F5DC"/>
        </a:solidFill>
      </p:bgPr>
    </p:bg>
    <p:spTree>
      <p:nvGrpSpPr>
        <p:cNvPr id="1" name=""/>
        <p:cNvGrpSpPr/>
        <p:nvPr/>
      </p:nvGrpSpPr>
      <p:grpSpPr>
        <a:xfrm>
          <a:off x="0" y="0"/>
          <a:ext cx="0" cy="0"/>
          <a:chOff x="0" y="0"/>
          <a:chExt cx="0" cy="0"/>
        </a:xfrm>
      </p:grpSpPr>
      <p:grpSp>
        <p:nvGrpSpPr>
          <p:cNvPr name="Group 2" id="2"/>
          <p:cNvGrpSpPr/>
          <p:nvPr/>
        </p:nvGrpSpPr>
        <p:grpSpPr>
          <a:xfrm rot="0">
            <a:off x="-646579" y="2762745"/>
            <a:ext cx="19581159" cy="4745890"/>
            <a:chOff x="0" y="0"/>
            <a:chExt cx="5157178" cy="1249946"/>
          </a:xfrm>
        </p:grpSpPr>
        <p:sp>
          <p:nvSpPr>
            <p:cNvPr name="Freeform 3" id="3"/>
            <p:cNvSpPr/>
            <p:nvPr/>
          </p:nvSpPr>
          <p:spPr>
            <a:xfrm flipH="false" flipV="false" rot="0">
              <a:off x="0" y="0"/>
              <a:ext cx="5157177" cy="1249946"/>
            </a:xfrm>
            <a:custGeom>
              <a:avLst/>
              <a:gdLst/>
              <a:ahLst/>
              <a:cxnLst/>
              <a:rect r="r" b="b" t="t" l="l"/>
              <a:pathLst>
                <a:path h="1249946" w="5157177">
                  <a:moveTo>
                    <a:pt x="0" y="0"/>
                  </a:moveTo>
                  <a:lnTo>
                    <a:pt x="5157177" y="0"/>
                  </a:lnTo>
                  <a:lnTo>
                    <a:pt x="5157177" y="1249946"/>
                  </a:lnTo>
                  <a:lnTo>
                    <a:pt x="0" y="1249946"/>
                  </a:lnTo>
                  <a:close/>
                </a:path>
              </a:pathLst>
            </a:custGeom>
            <a:solidFill>
              <a:srgbClr val="3D4984"/>
            </a:solidFill>
          </p:spPr>
        </p:sp>
        <p:sp>
          <p:nvSpPr>
            <p:cNvPr name="TextBox 4" id="4"/>
            <p:cNvSpPr txBox="true"/>
            <p:nvPr/>
          </p:nvSpPr>
          <p:spPr>
            <a:xfrm>
              <a:off x="0" y="-47625"/>
              <a:ext cx="5157178" cy="1297571"/>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178466" y="3992867"/>
            <a:ext cx="13590222" cy="1986942"/>
          </a:xfrm>
          <a:prstGeom prst="rect">
            <a:avLst/>
          </a:prstGeom>
        </p:spPr>
        <p:txBody>
          <a:bodyPr anchor="t" rtlCol="false" tIns="0" lIns="0" bIns="0" rIns="0">
            <a:spAutoFit/>
          </a:bodyPr>
          <a:lstStyle/>
          <a:p>
            <a:pPr algn="ctr">
              <a:lnSpc>
                <a:spcPts val="15433"/>
              </a:lnSpc>
            </a:pPr>
            <a:r>
              <a:rPr lang="en-US" sz="11023">
                <a:solidFill>
                  <a:srgbClr val="FFFFFF"/>
                </a:solidFill>
                <a:latin typeface="Scripter"/>
                <a:ea typeface="Scripter"/>
                <a:cs typeface="Scripter"/>
                <a:sym typeface="Scripter"/>
              </a:rPr>
              <a:t>a* algorithm</a:t>
            </a:r>
          </a:p>
        </p:txBody>
      </p:sp>
      <p:sp>
        <p:nvSpPr>
          <p:cNvPr name="Freeform 6" id="6"/>
          <p:cNvSpPr/>
          <p:nvPr/>
        </p:nvSpPr>
        <p:spPr>
          <a:xfrm flipH="true" flipV="false" rot="0">
            <a:off x="2501993" y="8856325"/>
            <a:ext cx="1458698" cy="4135485"/>
          </a:xfrm>
          <a:custGeom>
            <a:avLst/>
            <a:gdLst/>
            <a:ahLst/>
            <a:cxnLst/>
            <a:rect r="r" b="b" t="t" l="l"/>
            <a:pathLst>
              <a:path h="4135485" w="1458698">
                <a:moveTo>
                  <a:pt x="1458698" y="0"/>
                </a:moveTo>
                <a:lnTo>
                  <a:pt x="0" y="0"/>
                </a:lnTo>
                <a:lnTo>
                  <a:pt x="0" y="4135484"/>
                </a:lnTo>
                <a:lnTo>
                  <a:pt x="1458698" y="4135484"/>
                </a:lnTo>
                <a:lnTo>
                  <a:pt x="145869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166918" y="8065692"/>
            <a:ext cx="3463913" cy="4114800"/>
          </a:xfrm>
          <a:custGeom>
            <a:avLst/>
            <a:gdLst/>
            <a:ahLst/>
            <a:cxnLst/>
            <a:rect r="r" b="b" t="t" l="l"/>
            <a:pathLst>
              <a:path h="4114800" w="3463913">
                <a:moveTo>
                  <a:pt x="0" y="0"/>
                </a:moveTo>
                <a:lnTo>
                  <a:pt x="3463913" y="0"/>
                </a:lnTo>
                <a:lnTo>
                  <a:pt x="346391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5768689" y="-1352055"/>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5018448">
            <a:off x="13099502" y="-2438006"/>
            <a:ext cx="4683794" cy="4114800"/>
          </a:xfrm>
          <a:custGeom>
            <a:avLst/>
            <a:gdLst/>
            <a:ahLst/>
            <a:cxnLst/>
            <a:rect r="r" b="b" t="t" l="l"/>
            <a:pathLst>
              <a:path h="4114800" w="4683794">
                <a:moveTo>
                  <a:pt x="0" y="0"/>
                </a:moveTo>
                <a:lnTo>
                  <a:pt x="4683795" y="0"/>
                </a:lnTo>
                <a:lnTo>
                  <a:pt x="4683795"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p:cSld>
    <p:bg>
      <p:bgPr>
        <a:solidFill>
          <a:srgbClr val="F5F5DC"/>
        </a:solidFill>
      </p:bgPr>
    </p:bg>
    <p:spTree>
      <p:nvGrpSpPr>
        <p:cNvPr id="1" name=""/>
        <p:cNvGrpSpPr/>
        <p:nvPr/>
      </p:nvGrpSpPr>
      <p:grpSpPr>
        <a:xfrm>
          <a:off x="0" y="0"/>
          <a:ext cx="0" cy="0"/>
          <a:chOff x="0" y="0"/>
          <a:chExt cx="0" cy="0"/>
        </a:xfrm>
      </p:grpSpPr>
      <p:sp>
        <p:nvSpPr>
          <p:cNvPr name="TextBox 2" id="2"/>
          <p:cNvSpPr txBox="true"/>
          <p:nvPr/>
        </p:nvSpPr>
        <p:spPr>
          <a:xfrm rot="0">
            <a:off x="3421872" y="723900"/>
            <a:ext cx="10771764" cy="1911932"/>
          </a:xfrm>
          <a:prstGeom prst="rect">
            <a:avLst/>
          </a:prstGeom>
        </p:spPr>
        <p:txBody>
          <a:bodyPr anchor="t" rtlCol="false" tIns="0" lIns="0" bIns="0" rIns="0">
            <a:spAutoFit/>
          </a:bodyPr>
          <a:lstStyle/>
          <a:p>
            <a:pPr algn="ctr">
              <a:lnSpc>
                <a:spcPts val="14842"/>
              </a:lnSpc>
            </a:pPr>
            <a:r>
              <a:rPr lang="en-US" sz="10602">
                <a:solidFill>
                  <a:srgbClr val="000000"/>
                </a:solidFill>
                <a:latin typeface="Scripter"/>
                <a:ea typeface="Scripter"/>
                <a:cs typeface="Scripter"/>
                <a:sym typeface="Scripter"/>
              </a:rPr>
              <a:t>A* Algorithm</a:t>
            </a:r>
          </a:p>
        </p:txBody>
      </p:sp>
      <p:sp>
        <p:nvSpPr>
          <p:cNvPr name="TextBox 3" id="3"/>
          <p:cNvSpPr txBox="true"/>
          <p:nvPr/>
        </p:nvSpPr>
        <p:spPr>
          <a:xfrm rot="0">
            <a:off x="1028700" y="3259809"/>
            <a:ext cx="15558107" cy="5998491"/>
          </a:xfrm>
          <a:prstGeom prst="rect">
            <a:avLst/>
          </a:prstGeom>
        </p:spPr>
        <p:txBody>
          <a:bodyPr anchor="t" rtlCol="false" tIns="0" lIns="0" bIns="0" rIns="0">
            <a:spAutoFit/>
          </a:bodyPr>
          <a:lstStyle/>
          <a:p>
            <a:pPr algn="l" marL="925654" indent="-462827" lvl="1">
              <a:lnSpc>
                <a:spcPts val="6002"/>
              </a:lnSpc>
              <a:buFont typeface="Arial"/>
              <a:buChar char="•"/>
            </a:pPr>
            <a:r>
              <a:rPr lang="en-US" sz="4287">
                <a:solidFill>
                  <a:srgbClr val="000000"/>
                </a:solidFill>
                <a:latin typeface="Antic"/>
                <a:ea typeface="Antic"/>
                <a:cs typeface="Antic"/>
                <a:sym typeface="Antic"/>
              </a:rPr>
              <a:t>A* (A-star) is a search algorithm that finds the shortest path to solve a problem by combining two factors:</a:t>
            </a:r>
          </a:p>
          <a:p>
            <a:pPr algn="l" marL="925654" indent="-462827" lvl="1">
              <a:lnSpc>
                <a:spcPts val="6002"/>
              </a:lnSpc>
              <a:buFont typeface="Arial"/>
              <a:buChar char="•"/>
            </a:pPr>
            <a:r>
              <a:rPr lang="en-US" sz="4287">
                <a:solidFill>
                  <a:srgbClr val="000000"/>
                </a:solidFill>
                <a:latin typeface="Antic"/>
                <a:ea typeface="Antic"/>
                <a:cs typeface="Antic"/>
                <a:sym typeface="Antic"/>
              </a:rPr>
              <a:t>g(n): The actual cost from the start to the current state.</a:t>
            </a:r>
          </a:p>
          <a:p>
            <a:pPr algn="l" marL="925654" indent="-462827" lvl="1">
              <a:lnSpc>
                <a:spcPts val="6002"/>
              </a:lnSpc>
              <a:buFont typeface="Arial"/>
              <a:buChar char="•"/>
            </a:pPr>
            <a:r>
              <a:rPr lang="en-US" sz="4287">
                <a:solidFill>
                  <a:srgbClr val="000000"/>
                </a:solidFill>
                <a:latin typeface="Antic"/>
                <a:ea typeface="Antic"/>
                <a:cs typeface="Antic"/>
                <a:sym typeface="Antic"/>
              </a:rPr>
              <a:t>h(n): A heuristic estimate of the cost from the current state to the goal.</a:t>
            </a:r>
          </a:p>
          <a:p>
            <a:pPr algn="l" marL="925654" indent="-462827" lvl="1">
              <a:lnSpc>
                <a:spcPts val="6002"/>
              </a:lnSpc>
              <a:buFont typeface="Arial"/>
              <a:buChar char="•"/>
            </a:pPr>
            <a:r>
              <a:rPr lang="en-US" sz="4287">
                <a:solidFill>
                  <a:srgbClr val="000000"/>
                </a:solidFill>
                <a:latin typeface="Antic"/>
                <a:ea typeface="Antic"/>
                <a:cs typeface="Antic"/>
                <a:sym typeface="Antic"/>
              </a:rPr>
              <a:t>f(n) = g(n) + h(n): The total estimated cost from the start to the goal.</a:t>
            </a:r>
          </a:p>
          <a:p>
            <a:pPr algn="l" marL="925654" indent="-462827" lvl="1">
              <a:lnSpc>
                <a:spcPts val="6002"/>
              </a:lnSpc>
              <a:buFont typeface="Arial"/>
              <a:buChar char="•"/>
            </a:pP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5F5DC"/>
        </a:solidFill>
      </p:bgPr>
    </p:bg>
    <p:spTree>
      <p:nvGrpSpPr>
        <p:cNvPr id="1" name=""/>
        <p:cNvGrpSpPr/>
        <p:nvPr/>
      </p:nvGrpSpPr>
      <p:grpSpPr>
        <a:xfrm>
          <a:off x="0" y="0"/>
          <a:ext cx="0" cy="0"/>
          <a:chOff x="0" y="0"/>
          <a:chExt cx="0" cy="0"/>
        </a:xfrm>
      </p:grpSpPr>
      <p:sp>
        <p:nvSpPr>
          <p:cNvPr name="TextBox 2" id="2"/>
          <p:cNvSpPr txBox="true"/>
          <p:nvPr/>
        </p:nvSpPr>
        <p:spPr>
          <a:xfrm rot="0">
            <a:off x="2225286" y="291114"/>
            <a:ext cx="13837428" cy="3788357"/>
          </a:xfrm>
          <a:prstGeom prst="rect">
            <a:avLst/>
          </a:prstGeom>
        </p:spPr>
        <p:txBody>
          <a:bodyPr anchor="t" rtlCol="false" tIns="0" lIns="0" bIns="0" rIns="0">
            <a:spAutoFit/>
          </a:bodyPr>
          <a:lstStyle/>
          <a:p>
            <a:pPr algn="ctr">
              <a:lnSpc>
                <a:spcPts val="14842"/>
              </a:lnSpc>
            </a:pPr>
            <a:r>
              <a:rPr lang="en-US" sz="10602">
                <a:solidFill>
                  <a:srgbClr val="000000"/>
                </a:solidFill>
                <a:latin typeface="Scripter"/>
                <a:ea typeface="Scripter"/>
                <a:cs typeface="Scripter"/>
                <a:sym typeface="Scripter"/>
              </a:rPr>
              <a:t>Why Use A for Rubik’s Cube?</a:t>
            </a:r>
          </a:p>
        </p:txBody>
      </p:sp>
      <p:sp>
        <p:nvSpPr>
          <p:cNvPr name="TextBox 3" id="3"/>
          <p:cNvSpPr txBox="true"/>
          <p:nvPr/>
        </p:nvSpPr>
        <p:spPr>
          <a:xfrm rot="0">
            <a:off x="1364947" y="5048250"/>
            <a:ext cx="15558107" cy="2992420"/>
          </a:xfrm>
          <a:prstGeom prst="rect">
            <a:avLst/>
          </a:prstGeom>
        </p:spPr>
        <p:txBody>
          <a:bodyPr anchor="t" rtlCol="false" tIns="0" lIns="0" bIns="0" rIns="0">
            <a:spAutoFit/>
          </a:bodyPr>
          <a:lstStyle/>
          <a:p>
            <a:pPr algn="l" marL="925654" indent="-462827" lvl="1">
              <a:lnSpc>
                <a:spcPts val="6002"/>
              </a:lnSpc>
              <a:buFont typeface="Arial"/>
              <a:buChar char="•"/>
            </a:pPr>
            <a:r>
              <a:rPr lang="en-US" sz="4287">
                <a:solidFill>
                  <a:srgbClr val="000000"/>
                </a:solidFill>
                <a:latin typeface="Antic"/>
                <a:ea typeface="Antic"/>
                <a:cs typeface="Antic"/>
                <a:sym typeface="Antic"/>
              </a:rPr>
              <a:t>A* is effective because it uses both the known and estimated moves to guide the search, narrowing down paths that are likely to lead to the solution more quickly than random or brute-force methods.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5F5DC"/>
        </a:solidFill>
      </p:bgPr>
    </p:bg>
    <p:spTree>
      <p:nvGrpSpPr>
        <p:cNvPr id="1" name=""/>
        <p:cNvGrpSpPr/>
        <p:nvPr/>
      </p:nvGrpSpPr>
      <p:grpSpPr>
        <a:xfrm>
          <a:off x="0" y="0"/>
          <a:ext cx="0" cy="0"/>
          <a:chOff x="0" y="0"/>
          <a:chExt cx="0" cy="0"/>
        </a:xfrm>
      </p:grpSpPr>
      <p:grpSp>
        <p:nvGrpSpPr>
          <p:cNvPr name="Group 2" id="2"/>
          <p:cNvGrpSpPr/>
          <p:nvPr/>
        </p:nvGrpSpPr>
        <p:grpSpPr>
          <a:xfrm rot="0">
            <a:off x="-646579" y="2762745"/>
            <a:ext cx="19581159" cy="4745890"/>
            <a:chOff x="0" y="0"/>
            <a:chExt cx="5157178" cy="1249946"/>
          </a:xfrm>
        </p:grpSpPr>
        <p:sp>
          <p:nvSpPr>
            <p:cNvPr name="Freeform 3" id="3"/>
            <p:cNvSpPr/>
            <p:nvPr/>
          </p:nvSpPr>
          <p:spPr>
            <a:xfrm flipH="false" flipV="false" rot="0">
              <a:off x="0" y="0"/>
              <a:ext cx="5157177" cy="1249946"/>
            </a:xfrm>
            <a:custGeom>
              <a:avLst/>
              <a:gdLst/>
              <a:ahLst/>
              <a:cxnLst/>
              <a:rect r="r" b="b" t="t" l="l"/>
              <a:pathLst>
                <a:path h="1249946" w="5157177">
                  <a:moveTo>
                    <a:pt x="0" y="0"/>
                  </a:moveTo>
                  <a:lnTo>
                    <a:pt x="5157177" y="0"/>
                  </a:lnTo>
                  <a:lnTo>
                    <a:pt x="5157177" y="1249946"/>
                  </a:lnTo>
                  <a:lnTo>
                    <a:pt x="0" y="1249946"/>
                  </a:lnTo>
                  <a:close/>
                </a:path>
              </a:pathLst>
            </a:custGeom>
            <a:solidFill>
              <a:srgbClr val="3D4984"/>
            </a:solidFill>
          </p:spPr>
        </p:sp>
        <p:sp>
          <p:nvSpPr>
            <p:cNvPr name="TextBox 4" id="4"/>
            <p:cNvSpPr txBox="true"/>
            <p:nvPr/>
          </p:nvSpPr>
          <p:spPr>
            <a:xfrm>
              <a:off x="0" y="-47625"/>
              <a:ext cx="5157178" cy="1297571"/>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348889" y="3016554"/>
            <a:ext cx="13590222" cy="3939567"/>
          </a:xfrm>
          <a:prstGeom prst="rect">
            <a:avLst/>
          </a:prstGeom>
        </p:spPr>
        <p:txBody>
          <a:bodyPr anchor="t" rtlCol="false" tIns="0" lIns="0" bIns="0" rIns="0">
            <a:spAutoFit/>
          </a:bodyPr>
          <a:lstStyle/>
          <a:p>
            <a:pPr algn="ctr">
              <a:lnSpc>
                <a:spcPts val="15433"/>
              </a:lnSpc>
            </a:pPr>
            <a:r>
              <a:rPr lang="en-US" sz="11023">
                <a:solidFill>
                  <a:srgbClr val="FFFFFF"/>
                </a:solidFill>
                <a:latin typeface="Scripter"/>
                <a:ea typeface="Scripter"/>
                <a:cs typeface="Scripter"/>
                <a:sym typeface="Scripter"/>
              </a:rPr>
              <a:t>understanding the heuristics</a:t>
            </a:r>
          </a:p>
        </p:txBody>
      </p:sp>
      <p:sp>
        <p:nvSpPr>
          <p:cNvPr name="Freeform 6" id="6"/>
          <p:cNvSpPr/>
          <p:nvPr/>
        </p:nvSpPr>
        <p:spPr>
          <a:xfrm flipH="true" flipV="false" rot="0">
            <a:off x="2501993" y="8856325"/>
            <a:ext cx="1458698" cy="4135485"/>
          </a:xfrm>
          <a:custGeom>
            <a:avLst/>
            <a:gdLst/>
            <a:ahLst/>
            <a:cxnLst/>
            <a:rect r="r" b="b" t="t" l="l"/>
            <a:pathLst>
              <a:path h="4135485" w="1458698">
                <a:moveTo>
                  <a:pt x="1458698" y="0"/>
                </a:moveTo>
                <a:lnTo>
                  <a:pt x="0" y="0"/>
                </a:lnTo>
                <a:lnTo>
                  <a:pt x="0" y="4135484"/>
                </a:lnTo>
                <a:lnTo>
                  <a:pt x="1458698" y="4135484"/>
                </a:lnTo>
                <a:lnTo>
                  <a:pt x="145869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166918" y="8065692"/>
            <a:ext cx="3463913" cy="4114800"/>
          </a:xfrm>
          <a:custGeom>
            <a:avLst/>
            <a:gdLst/>
            <a:ahLst/>
            <a:cxnLst/>
            <a:rect r="r" b="b" t="t" l="l"/>
            <a:pathLst>
              <a:path h="4114800" w="3463913">
                <a:moveTo>
                  <a:pt x="0" y="0"/>
                </a:moveTo>
                <a:lnTo>
                  <a:pt x="3463913" y="0"/>
                </a:lnTo>
                <a:lnTo>
                  <a:pt x="346391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5768689" y="-1352055"/>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5018448">
            <a:off x="13099502" y="-2438006"/>
            <a:ext cx="4683794" cy="4114800"/>
          </a:xfrm>
          <a:custGeom>
            <a:avLst/>
            <a:gdLst/>
            <a:ahLst/>
            <a:cxnLst/>
            <a:rect r="r" b="b" t="t" l="l"/>
            <a:pathLst>
              <a:path h="4114800" w="4683794">
                <a:moveTo>
                  <a:pt x="0" y="0"/>
                </a:moveTo>
                <a:lnTo>
                  <a:pt x="4683795" y="0"/>
                </a:lnTo>
                <a:lnTo>
                  <a:pt x="4683795"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DAGVkfVN4Kw</dc:identifier>
  <dcterms:modified xsi:type="dcterms:W3CDTF">2011-08-01T06:04:30Z</dcterms:modified>
  <cp:revision>1</cp:revision>
  <dc:title>Cream and Pink Leaves Project Presentation</dc:title>
</cp:coreProperties>
</file>