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305" r:id="rId2"/>
    <p:sldId id="352" r:id="rId3"/>
    <p:sldId id="350" r:id="rId4"/>
    <p:sldId id="351" r:id="rId5"/>
    <p:sldId id="339" r:id="rId6"/>
  </p:sldIdLst>
  <p:sldSz cx="15240000" cy="857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0" userDrawn="1">
          <p15:clr>
            <a:srgbClr val="A4A3A4"/>
          </p15:clr>
        </p15:guide>
        <p15:guide id="2" pos="4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8" y="96"/>
      </p:cViewPr>
      <p:guideLst>
        <p:guide orient="horz" pos="2700"/>
        <p:guide pos="4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F3D6E-A2C1-42A8-BCC7-6301B2F86E79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A49C4-3A60-4BBD-911E-70848BBF2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89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1464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42927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14390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85853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57317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28781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00244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71708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A49C4-3A60-4BBD-911E-70848BBF2FA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02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A49C4-3A60-4BBD-911E-70848BBF2FA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47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402954"/>
            <a:ext cx="11430000" cy="2984500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502547"/>
            <a:ext cx="11430000" cy="20697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09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0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06125" y="456406"/>
            <a:ext cx="3286125" cy="726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750" y="456406"/>
            <a:ext cx="9667875" cy="72647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19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07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813" y="2137173"/>
            <a:ext cx="13144500" cy="3565921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813" y="5736829"/>
            <a:ext cx="13144500" cy="1875234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37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7750" y="2282031"/>
            <a:ext cx="6477000" cy="54391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5250" y="2282031"/>
            <a:ext cx="6477000" cy="54391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77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5" y="456407"/>
            <a:ext cx="13144500" cy="16569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736" y="2101454"/>
            <a:ext cx="6447234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9736" y="3131344"/>
            <a:ext cx="6447234" cy="46057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15250" y="2101454"/>
            <a:ext cx="6478985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15250" y="3131344"/>
            <a:ext cx="6478985" cy="46057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22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33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5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6" y="571500"/>
            <a:ext cx="4915296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8985" y="1234282"/>
            <a:ext cx="7715250" cy="6092031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6" y="2571750"/>
            <a:ext cx="4915296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99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6" y="571500"/>
            <a:ext cx="4915296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78985" y="1234282"/>
            <a:ext cx="7715250" cy="6092031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6" y="2571750"/>
            <a:ext cx="4915296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18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7750" y="456407"/>
            <a:ext cx="13144500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750" y="2282031"/>
            <a:ext cx="13144500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750" y="7945438"/>
            <a:ext cx="34290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8250" y="7945438"/>
            <a:ext cx="51435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3250" y="7945438"/>
            <a:ext cx="34290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3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7579" y="2434155"/>
            <a:ext cx="13584842" cy="3704190"/>
          </a:xfrm>
        </p:spPr>
        <p:txBody>
          <a:bodyPr>
            <a:noAutofit/>
          </a:bodyPr>
          <a:lstStyle/>
          <a:p>
            <a:pPr marL="419092" indent="-419092">
              <a:lnSpc>
                <a:spcPts val="3177"/>
              </a:lnSpc>
              <a:spcBef>
                <a:spcPts val="733"/>
              </a:spcBef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This Experiment is related to color perception of </a:t>
            </a:r>
            <a:r>
              <a:rPr lang="en-US" sz="2200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Red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and </a:t>
            </a:r>
            <a:r>
              <a:rPr lang="en-US" sz="22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Blue.</a:t>
            </a: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will be presented with 8 circles in the middle in varying mixture of </a:t>
            </a:r>
            <a:r>
              <a:rPr lang="en-US" sz="2200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Red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and </a:t>
            </a:r>
            <a:r>
              <a:rPr lang="en-US" sz="22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Blue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colors</a:t>
            </a: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would like to ask you to choose whether the average of those colors is closer to </a:t>
            </a:r>
            <a:r>
              <a:rPr lang="en-US" sz="22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Blue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or </a:t>
            </a:r>
            <a:r>
              <a:rPr lang="en-US" sz="2200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Red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will se an example and further explanations in the next page.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04949" y="7738861"/>
            <a:ext cx="5300235" cy="656628"/>
            <a:chOff x="4520976" y="6129572"/>
            <a:chExt cx="4336556" cy="5372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520976" y="6212910"/>
              <a:ext cx="4336556" cy="29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11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                                          in order to continue</a:t>
              </a:r>
              <a:endParaRPr lang="pl-PL" sz="1283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823120"/>
              </p:ext>
            </p:extLst>
          </p:nvPr>
        </p:nvGraphicFramePr>
        <p:xfrm>
          <a:off x="1077922" y="177012"/>
          <a:ext cx="11860656" cy="650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0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0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Task: </a:t>
                      </a:r>
                      <a:r>
                        <a:rPr lang="en-US" sz="1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Squircle Task</a:t>
                      </a:r>
                      <a:endParaRPr lang="pl-PL" sz="19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11760" marR="111760" marT="55880" marB="5588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Gothic Std B" panose="020B0800000000000000" pitchFamily="34" charset="-128"/>
                        <a:ea typeface="Adobe Gothic Std B" panose="020B0800000000000000" pitchFamily="34" charset="-128"/>
                        <a:cs typeface="Segoe UI Semilight" panose="020B0402040204020203" pitchFamily="34" charset="0"/>
                      </a:endParaRPr>
                    </a:p>
                  </a:txBody>
                  <a:tcPr marL="111760" marR="111760" marT="55880" marB="55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265DA3-A836-925D-BF8E-C6006728AA80}"/>
              </a:ext>
            </a:extLst>
          </p:cNvPr>
          <p:cNvSpPr txBox="1"/>
          <p:nvPr/>
        </p:nvSpPr>
        <p:spPr>
          <a:xfrm>
            <a:off x="7059942" y="7789790"/>
            <a:ext cx="1050929" cy="355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11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Spacebar</a:t>
            </a:r>
            <a:endParaRPr lang="pl-PL" sz="1283" b="1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C5392-81E0-4D91-16CE-246CD0045996}"/>
              </a:ext>
            </a:extLst>
          </p:cNvPr>
          <p:cNvSpPr txBox="1"/>
          <p:nvPr/>
        </p:nvSpPr>
        <p:spPr>
          <a:xfrm>
            <a:off x="3810953" y="-243501"/>
            <a:ext cx="761809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b="1" dirty="0"/>
              <a:t>WELCOME TO THE EXPERIMENT!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480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878951-7526-DB6D-4099-F3A2544EBA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79" b="20425"/>
          <a:stretch/>
        </p:blipFill>
        <p:spPr>
          <a:xfrm>
            <a:off x="0" y="3737610"/>
            <a:ext cx="15156180" cy="483489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2962" y="-130211"/>
            <a:ext cx="13834076" cy="7920000"/>
          </a:xfrm>
        </p:spPr>
        <p:txBody>
          <a:bodyPr>
            <a:noAutofit/>
          </a:bodyPr>
          <a:lstStyle/>
          <a:p>
            <a:pPr marL="419092" indent="-419092">
              <a:lnSpc>
                <a:spcPts val="3177"/>
              </a:lnSpc>
              <a:spcBef>
                <a:spcPts val="733"/>
              </a:spcBef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will see the stimuli for a brief time, you will make your decision by moving your cursor to either the blue or the red box.</a:t>
            </a: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u="sn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do not need to click in any point in this experiment, just move your cursor and it will choose automatically.</a:t>
            </a: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After you choose the color, move the cursor back to the white box at the lower center of the screen. </a:t>
            </a: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the next page you will see a short clip as to how you should proceed.</a:t>
            </a: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en-US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None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en-GB" sz="1467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en-GB" sz="1467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499209" y="7738861"/>
            <a:ext cx="5239319" cy="656628"/>
            <a:chOff x="4352643" y="6129572"/>
            <a:chExt cx="4286716" cy="5372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352643" y="6244303"/>
              <a:ext cx="4286716" cy="29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11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in order to continue</a:t>
              </a:r>
              <a:endParaRPr lang="pl-PL" sz="1283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723190"/>
              </p:ext>
            </p:extLst>
          </p:nvPr>
        </p:nvGraphicFramePr>
        <p:xfrm>
          <a:off x="1077922" y="177012"/>
          <a:ext cx="11860656" cy="650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0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0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l-PL" sz="19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11760" marR="111760" marT="55880" marB="5588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Gothic Std B" panose="020B0800000000000000" pitchFamily="34" charset="-128"/>
                        <a:ea typeface="Adobe Gothic Std B" panose="020B0800000000000000" pitchFamily="34" charset="-128"/>
                        <a:cs typeface="Segoe UI Semilight" panose="020B0402040204020203" pitchFamily="34" charset="0"/>
                      </a:endParaRPr>
                    </a:p>
                  </a:txBody>
                  <a:tcPr marL="111760" marR="111760" marT="55880" marB="55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E84783B-698B-7919-33A3-94C60277EB26}"/>
              </a:ext>
            </a:extLst>
          </p:cNvPr>
          <p:cNvSpPr txBox="1"/>
          <p:nvPr/>
        </p:nvSpPr>
        <p:spPr>
          <a:xfrm>
            <a:off x="7059942" y="7789790"/>
            <a:ext cx="1050929" cy="355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11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Spacebar</a:t>
            </a:r>
            <a:endParaRPr lang="pl-PL" sz="1283" b="1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6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4B69FB2-4571-D8A5-CA5D-06588A5C6360}"/>
              </a:ext>
            </a:extLst>
          </p:cNvPr>
          <p:cNvGrpSpPr/>
          <p:nvPr/>
        </p:nvGrpSpPr>
        <p:grpSpPr>
          <a:xfrm>
            <a:off x="5499209" y="7738852"/>
            <a:ext cx="5361148" cy="693264"/>
            <a:chOff x="4352643" y="6129572"/>
            <a:chExt cx="4386394" cy="5672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DBDB27-7B12-935D-F44E-E1773AAD0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E337CB-9D2E-C714-25E9-BE734C2850E9}"/>
                </a:ext>
              </a:extLst>
            </p:cNvPr>
            <p:cNvSpPr txBox="1"/>
            <p:nvPr/>
          </p:nvSpPr>
          <p:spPr>
            <a:xfrm>
              <a:off x="4352643" y="6244303"/>
              <a:ext cx="4386394" cy="452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11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  in order to continue</a:t>
              </a:r>
            </a:p>
            <a:p>
              <a:endParaRPr lang="pl-PL" sz="1283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062F63-105D-7E7E-60B4-9E43AE4C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00" y="1138149"/>
            <a:ext cx="12852400" cy="53183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Only in the first block you will receive feedback as follows: </a:t>
            </a:r>
            <a:r>
              <a:rPr lang="en-US" sz="2800" b="1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Wrong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or </a:t>
            </a:r>
            <a:r>
              <a:rPr lang="en-US" sz="2800" b="1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Correct</a:t>
            </a:r>
            <a:endParaRPr lang="en-US" sz="28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will have </a:t>
            </a:r>
            <a:r>
              <a:rPr lang="en-US" sz="2400" u="sn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5 seconds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respond for each trial</a:t>
            </a:r>
          </a:p>
          <a:p>
            <a:pPr marL="0" indent="0" algn="ctr">
              <a:buNone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Please, try to be as fast as possible while trying to give correct answers.</a:t>
            </a:r>
            <a:endParaRPr lang="pl-P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/>
              <a:t>You can start the Experiment</a:t>
            </a:r>
          </a:p>
          <a:p>
            <a:pPr marL="0" indent="0" algn="ctr">
              <a:buNone/>
            </a:pPr>
            <a:r>
              <a:rPr lang="en-US" b="1" dirty="0"/>
              <a:t>Whenever you are ready</a:t>
            </a:r>
          </a:p>
          <a:p>
            <a:pPr marL="0" indent="0" algn="ctr">
              <a:buNone/>
            </a:pPr>
            <a:r>
              <a:rPr lang="en-US" sz="2933" b="1" dirty="0"/>
              <a:t>Good luck </a:t>
            </a:r>
            <a:r>
              <a:rPr lang="en-US" sz="2933" b="1" dirty="0">
                <a:sym typeface="Wingdings" panose="05000000000000000000" pitchFamily="2" charset="2"/>
              </a:rPr>
              <a:t></a:t>
            </a:r>
            <a:endParaRPr lang="en-US" sz="2933" dirty="0"/>
          </a:p>
          <a:p>
            <a:pPr marL="0" indent="0" algn="ctr">
              <a:buNone/>
            </a:pPr>
            <a:endParaRPr lang="en-US" sz="293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86237B-054A-EB73-6E80-89C4A6EBAE94}"/>
              </a:ext>
            </a:extLst>
          </p:cNvPr>
          <p:cNvSpPr txBox="1"/>
          <p:nvPr/>
        </p:nvSpPr>
        <p:spPr>
          <a:xfrm>
            <a:off x="7059942" y="7789790"/>
            <a:ext cx="1050929" cy="355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11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Spacebar</a:t>
            </a:r>
            <a:endParaRPr lang="pl-PL" sz="1283" b="1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31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4B69FB2-4571-D8A5-CA5D-06588A5C6360}"/>
              </a:ext>
            </a:extLst>
          </p:cNvPr>
          <p:cNvGrpSpPr/>
          <p:nvPr/>
        </p:nvGrpSpPr>
        <p:grpSpPr>
          <a:xfrm>
            <a:off x="5499209" y="7738852"/>
            <a:ext cx="5361148" cy="693264"/>
            <a:chOff x="4352643" y="6129572"/>
            <a:chExt cx="4386394" cy="5672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DBDB27-7B12-935D-F44E-E1773AAD0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E337CB-9D2E-C714-25E9-BE734C2850E9}"/>
                </a:ext>
              </a:extLst>
            </p:cNvPr>
            <p:cNvSpPr txBox="1"/>
            <p:nvPr/>
          </p:nvSpPr>
          <p:spPr>
            <a:xfrm>
              <a:off x="4352643" y="6244303"/>
              <a:ext cx="4386394" cy="452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11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  in order to continue</a:t>
              </a:r>
            </a:p>
            <a:p>
              <a:endParaRPr lang="pl-PL" sz="1283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062F63-105D-7E7E-60B4-9E43AE4C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00" y="1138149"/>
            <a:ext cx="12852400" cy="53183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Break Time!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Break :</a:t>
            </a:r>
          </a:p>
          <a:p>
            <a:pPr marL="0" indent="0" algn="ctr">
              <a:buNone/>
            </a:pPr>
            <a:r>
              <a:rPr lang="en-US" dirty="0"/>
              <a:t>Out of </a:t>
            </a:r>
            <a:r>
              <a:rPr lang="en-US" b="1" i="1" u="sng" dirty="0"/>
              <a:t>9 breaks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933" dirty="0"/>
              <a:t>Your Cumulative Average Accuracy</a:t>
            </a:r>
          </a:p>
          <a:p>
            <a:pPr marL="0" indent="0" algn="ctr">
              <a:buNone/>
            </a:pPr>
            <a:endParaRPr lang="en-US" sz="2933" dirty="0"/>
          </a:p>
          <a:p>
            <a:pPr marL="0" indent="0" algn="ctr">
              <a:buNone/>
            </a:pPr>
            <a:r>
              <a:rPr lang="en-US" sz="2933" dirty="0"/>
              <a:t>Your Cumulative Average Reaction Time</a:t>
            </a:r>
          </a:p>
          <a:p>
            <a:pPr marL="0" indent="0" algn="ctr">
              <a:buNone/>
            </a:pPr>
            <a:endParaRPr lang="en-US" sz="293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286086-CDBF-C328-F140-F2D69034AEDF}"/>
              </a:ext>
            </a:extLst>
          </p:cNvPr>
          <p:cNvSpPr txBox="1"/>
          <p:nvPr/>
        </p:nvSpPr>
        <p:spPr>
          <a:xfrm>
            <a:off x="7059942" y="7789790"/>
            <a:ext cx="1050929" cy="355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11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Spacebar</a:t>
            </a:r>
            <a:endParaRPr lang="pl-PL" sz="1283" b="1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40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4B69FB2-4571-D8A5-CA5D-06588A5C6360}"/>
              </a:ext>
            </a:extLst>
          </p:cNvPr>
          <p:cNvGrpSpPr/>
          <p:nvPr/>
        </p:nvGrpSpPr>
        <p:grpSpPr>
          <a:xfrm>
            <a:off x="5499210" y="7738861"/>
            <a:ext cx="4748801" cy="656628"/>
            <a:chOff x="4352643" y="6129572"/>
            <a:chExt cx="3885383" cy="5372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DBDB27-7B12-935D-F44E-E1773AAD0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E337CB-9D2E-C714-25E9-BE734C2850E9}"/>
                </a:ext>
              </a:extLst>
            </p:cNvPr>
            <p:cNvSpPr txBox="1"/>
            <p:nvPr/>
          </p:nvSpPr>
          <p:spPr>
            <a:xfrm>
              <a:off x="4352643" y="6244303"/>
              <a:ext cx="3885383" cy="29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11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in order to exit</a:t>
              </a:r>
              <a:endParaRPr lang="pl-PL" sz="1283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062F63-105D-7E7E-60B4-9E43AE4C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00" y="1109183"/>
            <a:ext cx="12852400" cy="5318302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This task has been completed and finished successfully.</a:t>
            </a:r>
          </a:p>
          <a:p>
            <a:pPr marL="0" indent="0" algn="ctr">
              <a:buNone/>
            </a:pPr>
            <a:r>
              <a:rPr lang="en-US" dirty="0"/>
              <a:t>Everything is now finished.</a:t>
            </a:r>
          </a:p>
          <a:p>
            <a:pPr marL="0" indent="0" algn="ctr">
              <a:buNone/>
            </a:pPr>
            <a:r>
              <a:rPr lang="en-US" dirty="0"/>
              <a:t>an assistant will inform you with details.</a:t>
            </a:r>
          </a:p>
          <a:p>
            <a:pPr marL="0" indent="0" algn="ctr">
              <a:buNone/>
            </a:pPr>
            <a:r>
              <a:rPr lang="en-US" b="1" i="1" u="sng" dirty="0"/>
              <a:t>Thank you for your participation!</a:t>
            </a:r>
            <a:endParaRPr lang="en-GB" b="1" i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9082D6-B6CF-9F27-89D6-9D6B009B20D7}"/>
              </a:ext>
            </a:extLst>
          </p:cNvPr>
          <p:cNvSpPr txBox="1"/>
          <p:nvPr/>
        </p:nvSpPr>
        <p:spPr>
          <a:xfrm>
            <a:off x="7059942" y="7789790"/>
            <a:ext cx="1050929" cy="355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11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Spacebar</a:t>
            </a:r>
            <a:endParaRPr lang="pl-PL" sz="1283" b="1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49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</TotalTime>
  <Words>300</Words>
  <Application>Microsoft Office PowerPoint</Application>
  <PresentationFormat>Custom</PresentationFormat>
  <Paragraphs>57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Adobe Gothic Std B</vt:lpstr>
      <vt:lpstr>Arial</vt:lpstr>
      <vt:lpstr>Calibri</vt:lpstr>
      <vt:lpstr>Calibri Light</vt:lpstr>
      <vt:lpstr>Open Sans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DirtyOldDwarf</dc:creator>
  <cp:lastModifiedBy>Ibrahim Vefa Arslan</cp:lastModifiedBy>
  <cp:revision>134</cp:revision>
  <dcterms:created xsi:type="dcterms:W3CDTF">2014-10-27T12:52:06Z</dcterms:created>
  <dcterms:modified xsi:type="dcterms:W3CDTF">2023-12-10T11:54:16Z</dcterms:modified>
</cp:coreProperties>
</file>