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05" r:id="rId2"/>
    <p:sldId id="352" r:id="rId3"/>
    <p:sldId id="351" r:id="rId4"/>
    <p:sldId id="350" r:id="rId5"/>
    <p:sldId id="339" r:id="rId6"/>
  </p:sldIdLst>
  <p:sldSz cx="15240000" cy="857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 userDrawn="1">
          <p15:clr>
            <a:srgbClr val="A4A3A4"/>
          </p15:clr>
        </p15:guide>
        <p15:guide id="2" pos="4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8" y="96"/>
      </p:cViewPr>
      <p:guideLst>
        <p:guide orient="horz" pos="270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F3D6E-A2C1-42A8-BCC7-6301B2F86E79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A49C4-3A60-4BBD-911E-70848BBF2F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6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2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390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53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17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781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44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08" algn="l" defTabSz="1142927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A49C4-3A60-4BBD-911E-70848BBF2F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7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02954"/>
            <a:ext cx="11430000" cy="298450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02547"/>
            <a:ext cx="11430000" cy="206970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56406"/>
            <a:ext cx="3286125" cy="726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56406"/>
            <a:ext cx="9667875" cy="726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137173"/>
            <a:ext cx="13144500" cy="3565921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5736829"/>
            <a:ext cx="13144500" cy="1875234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282031"/>
            <a:ext cx="6477000" cy="54391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7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56407"/>
            <a:ext cx="13144500" cy="1656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101454"/>
            <a:ext cx="6447234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131344"/>
            <a:ext cx="6447234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101454"/>
            <a:ext cx="6478985" cy="1029890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131344"/>
            <a:ext cx="6478985" cy="4605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3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234282"/>
            <a:ext cx="7715250" cy="6092031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9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571500"/>
            <a:ext cx="4915296" cy="20002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234282"/>
            <a:ext cx="7715250" cy="6092031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571750"/>
            <a:ext cx="4915296" cy="4764485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8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56407"/>
            <a:ext cx="13144500" cy="1656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282031"/>
            <a:ext cx="13144500" cy="543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393-C788-437A-8148-F617618EFF8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7945438"/>
            <a:ext cx="51435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7945438"/>
            <a:ext cx="3429000" cy="4564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1303-B39A-4888-A766-0924E83863A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579" y="2434155"/>
            <a:ext cx="13584842" cy="370419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this task you will be presented with 8 circles in varying red and blue colors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We would like to ask you to choose whether the average circle color is more blue or more red.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Please, try to be as fast as possible while trying to give correct answers.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block you will receive feedback as follows: </a:t>
            </a:r>
            <a:r>
              <a:rPr lang="en-US" sz="2200" b="1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Wrong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or </a:t>
            </a:r>
            <a:r>
              <a:rPr lang="en-US" sz="2200" b="1" dirty="0">
                <a:solidFill>
                  <a:srgbClr val="92D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Correct</a:t>
            </a:r>
            <a:endParaRPr lang="en-US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04949" y="7738861"/>
            <a:ext cx="5300235" cy="656628"/>
            <a:chOff x="4520976" y="6129572"/>
            <a:chExt cx="433655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520976" y="6212910"/>
              <a:ext cx="433655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 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823120"/>
              </p:ext>
            </p:extLst>
          </p:nvPr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265DA3-A836-925D-BF8E-C6006728AA80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80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667" y="221698"/>
            <a:ext cx="13834076" cy="7920000"/>
          </a:xfrm>
        </p:spPr>
        <p:txBody>
          <a:bodyPr>
            <a:noAutofit/>
          </a:bodyPr>
          <a:lstStyle/>
          <a:p>
            <a:pPr marL="419092" indent="-419092">
              <a:lnSpc>
                <a:spcPts val="3177"/>
              </a:lnSpc>
              <a:spcBef>
                <a:spcPts val="733"/>
              </a:spcBef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will see the stimuli for a brief time, you will make your decision by moving your cursor to either the blue or the red box.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u="sng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do not need to click on the box after you move your cursor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you choose the color, move the cursor back to the box at the lower center of the screen.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next page you will see a short clip of how you should be responding to the stimulus.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After you familiarize yourself with the trial procedure you can press spacebar to start with the training block.</a:t>
            </a: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None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endParaRPr lang="en-GB" sz="1467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GB" sz="1467" dirty="0">
                <a:solidFill>
                  <a:srgbClr val="000000"/>
                </a:solidFill>
                <a:latin typeface="Open Sans" panose="020B0606030504020204" pitchFamily="34" charset="0"/>
              </a:rPr>
              <a:t>Press the above-mentioned keys to respond: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First 40 trial will have feedback on the correctness of the given answer. </a:t>
            </a:r>
            <a:endParaRPr lang="en-US" sz="22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procedure should take around XX – XX minutes.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419092" indent="-419092">
              <a:lnSpc>
                <a:spcPts val="3177"/>
              </a:lnSpc>
              <a:spcBef>
                <a:spcPts val="733"/>
              </a:spcBef>
              <a:buClr>
                <a:schemeClr val="tx1">
                  <a:lumMod val="50000"/>
                  <a:lumOff val="50000"/>
                </a:schemeClr>
              </a:buClr>
              <a:buSzPct val="75000"/>
              <a:buFont typeface="+mj-lt"/>
              <a:buAutoNum type="arabicPeriod"/>
            </a:pP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You can click on “spacebar” whenever you are ready, and the procedure will begin.</a:t>
            </a:r>
            <a:endParaRPr lang="pl-PL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9209" y="7738861"/>
            <a:ext cx="5239319" cy="656628"/>
            <a:chOff x="4352643" y="6129572"/>
            <a:chExt cx="4286716" cy="5372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352643" y="6244303"/>
              <a:ext cx="428671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7922" y="177012"/>
          <a:ext cx="11860656" cy="650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Task: </a:t>
                      </a:r>
                      <a:r>
                        <a:rPr lang="en-US" sz="1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Segoe UI Semilight" panose="020B0402040204020203" pitchFamily="34" charset="0"/>
                        </a:rPr>
                        <a:t>Squircle Task</a:t>
                      </a:r>
                      <a:endParaRPr lang="pl-PL" sz="1900" dirty="0"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dobe Gothic Std B" panose="020B0800000000000000" pitchFamily="34" charset="-128"/>
                        <a:ea typeface="Adobe Gothic Std B" panose="020B0800000000000000" pitchFamily="34" charset="-128"/>
                        <a:cs typeface="Segoe UI Semilight" panose="020B0402040204020203" pitchFamily="34" charset="0"/>
                      </a:endParaRPr>
                    </a:p>
                  </a:txBody>
                  <a:tcPr marL="111760" marR="111760" marT="55880" marB="55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2878951-7526-DB6D-4099-F3A2544EB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79" b="20425"/>
          <a:stretch/>
        </p:blipFill>
        <p:spPr>
          <a:xfrm>
            <a:off x="0" y="3737610"/>
            <a:ext cx="15156180" cy="48348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7DDB0B-A3FA-CE02-A1AF-0C32F9B569D5}"/>
              </a:ext>
            </a:extLst>
          </p:cNvPr>
          <p:cNvGrpSpPr/>
          <p:nvPr/>
        </p:nvGrpSpPr>
        <p:grpSpPr>
          <a:xfrm>
            <a:off x="5727809" y="7738861"/>
            <a:ext cx="5300235" cy="656628"/>
            <a:chOff x="4539679" y="6129572"/>
            <a:chExt cx="4336556" cy="5372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83F801-98CB-07BF-F485-2E0177266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059250-4505-052D-D1FF-8F36EFB368DA}"/>
                </a:ext>
              </a:extLst>
            </p:cNvPr>
            <p:cNvSpPr txBox="1"/>
            <p:nvPr/>
          </p:nvSpPr>
          <p:spPr>
            <a:xfrm>
              <a:off x="4539679" y="6235743"/>
              <a:ext cx="4336556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                                         in order to continue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84783B-698B-7919-33A3-94C60277EB26}"/>
              </a:ext>
            </a:extLst>
          </p:cNvPr>
          <p:cNvSpPr txBox="1"/>
          <p:nvPr/>
        </p:nvSpPr>
        <p:spPr>
          <a:xfrm>
            <a:off x="7059942" y="7789790"/>
            <a:ext cx="1050929" cy="355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11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Spacebar</a:t>
            </a:r>
            <a:endParaRPr lang="pl-PL" sz="1283" b="1" dirty="0">
              <a:solidFill>
                <a:prstClr val="black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6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Break Time!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Break :</a:t>
            </a:r>
          </a:p>
          <a:p>
            <a:pPr marL="0" indent="0" algn="ctr">
              <a:buNone/>
            </a:pPr>
            <a:r>
              <a:rPr lang="en-US" dirty="0"/>
              <a:t>Out of </a:t>
            </a:r>
            <a:r>
              <a:rPr lang="en-US" b="1" i="1" u="sng" dirty="0"/>
              <a:t>9 breaks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933" dirty="0"/>
              <a:t>Your Cumulative Average Accuracy</a:t>
            </a:r>
          </a:p>
          <a:p>
            <a:pPr marL="0" indent="0" algn="ctr">
              <a:buNone/>
            </a:pPr>
            <a:endParaRPr lang="en-US" sz="2933" dirty="0"/>
          </a:p>
          <a:p>
            <a:pPr marL="0" indent="0" algn="ctr">
              <a:buNone/>
            </a:pPr>
            <a:r>
              <a:rPr lang="en-US" sz="2933" dirty="0"/>
              <a:t>Your Cumulative Average Reaction Time</a:t>
            </a:r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3140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09" y="7738852"/>
            <a:ext cx="5361148" cy="693264"/>
            <a:chOff x="4352643" y="6129572"/>
            <a:chExt cx="4386394" cy="5672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4386394" cy="452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  in order to continue</a:t>
              </a:r>
            </a:p>
            <a:p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38149"/>
            <a:ext cx="12852400" cy="5318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Whenever you are ready</a:t>
            </a:r>
          </a:p>
          <a:p>
            <a:pPr marL="0" indent="0" algn="ctr">
              <a:buNone/>
            </a:pPr>
            <a:r>
              <a:rPr lang="en-US" sz="2933" b="1" dirty="0"/>
              <a:t>You can start the Experiment</a:t>
            </a:r>
          </a:p>
          <a:p>
            <a:pPr marL="0" indent="0" algn="ctr">
              <a:buNone/>
            </a:pPr>
            <a:r>
              <a:rPr lang="en-US" sz="2933" b="1" dirty="0"/>
              <a:t>Good luck </a:t>
            </a:r>
            <a:r>
              <a:rPr lang="en-US" sz="2933" b="1" dirty="0">
                <a:sym typeface="Wingdings" panose="05000000000000000000" pitchFamily="2" charset="2"/>
              </a:rPr>
              <a:t></a:t>
            </a:r>
            <a:endParaRPr lang="en-US" sz="2933" dirty="0"/>
          </a:p>
          <a:p>
            <a:pPr marL="0" indent="0" algn="ctr">
              <a:buNone/>
            </a:pPr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149631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B69FB2-4571-D8A5-CA5D-06588A5C6360}"/>
              </a:ext>
            </a:extLst>
          </p:cNvPr>
          <p:cNvGrpSpPr/>
          <p:nvPr/>
        </p:nvGrpSpPr>
        <p:grpSpPr>
          <a:xfrm>
            <a:off x="5499210" y="7738861"/>
            <a:ext cx="4748801" cy="656628"/>
            <a:chOff x="4352643" y="6129572"/>
            <a:chExt cx="3885383" cy="537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DBDB27-7B12-935D-F44E-E1773AAD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132" y="6129572"/>
              <a:ext cx="1860802" cy="5372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E337CB-9D2E-C714-25E9-BE734C2850E9}"/>
                </a:ext>
              </a:extLst>
            </p:cNvPr>
            <p:cNvSpPr txBox="1"/>
            <p:nvPr/>
          </p:nvSpPr>
          <p:spPr>
            <a:xfrm>
              <a:off x="4352643" y="6244303"/>
              <a:ext cx="3885383" cy="29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11" b="1" dirty="0">
                  <a:solidFill>
                    <a:prstClr val="black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Press to                                        in order to exit</a:t>
              </a:r>
              <a:endParaRPr lang="pl-PL" sz="1283" b="1" dirty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62F63-105D-7E7E-60B4-9E43AE4C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800" y="1109183"/>
            <a:ext cx="12852400" cy="5318302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task has been completed and finished successfully.</a:t>
            </a:r>
          </a:p>
          <a:p>
            <a:pPr marL="0" indent="0" algn="ctr">
              <a:buNone/>
            </a:pPr>
            <a:r>
              <a:rPr lang="en-US" dirty="0"/>
              <a:t>Everything is now finished.</a:t>
            </a:r>
          </a:p>
          <a:p>
            <a:pPr marL="0" indent="0" algn="ctr">
              <a:buNone/>
            </a:pPr>
            <a:r>
              <a:rPr lang="en-US" dirty="0"/>
              <a:t>Assistant will inform you with details.</a:t>
            </a:r>
          </a:p>
          <a:p>
            <a:pPr marL="0" indent="0" algn="ctr">
              <a:buNone/>
            </a:pPr>
            <a:r>
              <a:rPr lang="en-US" b="1" i="1" u="sng" dirty="0"/>
              <a:t>Thank you for your participation!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285949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320</Words>
  <Application>Microsoft Office PowerPoint</Application>
  <PresentationFormat>Custom</PresentationFormat>
  <Paragraphs>56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Open Sans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DirtyOldDwarf</dc:creator>
  <cp:lastModifiedBy>Ibrahim Vefa Arslan</cp:lastModifiedBy>
  <cp:revision>130</cp:revision>
  <dcterms:created xsi:type="dcterms:W3CDTF">2014-10-27T12:52:06Z</dcterms:created>
  <dcterms:modified xsi:type="dcterms:W3CDTF">2023-11-27T12:35:16Z</dcterms:modified>
</cp:coreProperties>
</file>