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3771732-E5DB-4B7D-924D-61A4329041BE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7DA00AEF-E212-4CA5-892A-CEA0736E13CF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9027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6980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1593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2D3D-8F80-F11C-48C8-4F68FE339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E8343-D344-43A2-EEAF-488816209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BB4FE9-AB53-7D51-226C-5F87D3EF8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10418-377F-F478-362F-E09D4DB35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78953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F00A9-AEEA-DCC4-8352-E0B594A1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E03A1-BB3A-2E61-E72B-CA195E777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E3082-ECE9-F891-3018-DF33A54DC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E5677-9095-980E-9C42-AA1ADE73D7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67905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1A0DD-13EC-1A1A-F3DD-9FFCA71EF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2ECE1-1A13-3F10-F0BF-15F4CDE3F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1B945-5B2F-F974-2D2D-922CB6D7E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2BEC5-99B0-A4B6-FFCE-E182D774C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12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12819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00AEF-E212-4CA5-892A-CEA0736E13CF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75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B334-922F-B63A-B450-81A4E69F2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20DBC-1DC3-3CA4-E38F-CFE97228E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6CE4-FE12-156D-E962-4A6FFE2D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8431A-302D-8BB5-D706-C099326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FCAC0-5C4C-9FE0-4E06-FFEC4560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4936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EA21-927C-0A17-F4BF-F6DE5B38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0FEEB8-07C8-F726-8D6A-92FDB2D98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009C5-626C-B840-AC8D-F5121314A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07AD-E594-6313-1B23-9B687EE1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7F8A6-0252-A986-9CF0-C987D6BB8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262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00246-6FE4-80A7-10E3-EB087A0B6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5B843-4119-1BE6-3AC9-274904C1F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DD705-BDB9-B81C-D1E1-5A24F594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704D-5FF5-4656-FE25-FFB44DF3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47A4-9874-52B0-79D2-D047421A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813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D8C8-8DBB-69A8-9472-22433347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438B-7300-77F3-A716-6DCE011C1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E76D7-5F4C-78DB-3001-6EB441D1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D5DAE-E772-157F-332F-54682473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63E6F-2F1F-917D-ED05-B44C7CA6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0121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FA52-6828-EE8B-24D1-FC4AD251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EC6F5-BB37-E2DE-3548-5966AD9D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D4A1-B10C-65CF-559E-A89B5B65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F8774-9FF0-B9D0-AEAA-1EC4F5E52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A572-0E76-1E39-5A5B-0DFF67CE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9226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0227-5A19-41DC-A5D7-54CC4BCCA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DAEE-FCC4-36BF-B6AD-CA5001942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7F1AF-55ED-72C8-2C6B-A7A2909AA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28A8-95AC-070A-4BE6-286E7E71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3F49-241A-8502-18D0-28559574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05C9-4F20-1A70-0244-9C37D494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039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A41E-ADB0-994E-B951-D1392A17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E001-AC65-D759-CAC7-3FD46AF50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51464-B226-9A35-24EA-54A14D46E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F19CF-DBDF-9F63-A11B-1BC634289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F076D-0FF0-D9A5-3B8F-71326A46B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272638-67AE-8375-31CD-0CF61AD7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0F7C0-96C8-F9EF-7010-B43158C8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538C68-D36F-83FA-BA2F-A67808BD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69970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8DAE-E60A-F953-A55E-44C8ACD8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19BFF-F17A-AF8F-C2E0-F20209B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831A1-484C-5956-C7DE-6A3B3F3D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AD30E-991A-6D08-93B1-6C1E0AB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01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57BC6-EE23-17D7-BA16-D53775E8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27F79-F291-09B7-4522-F914ED7E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B1F8-8A31-8FB8-764F-7110963A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046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198-7D94-9F93-B746-9E4AF9E1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FF33-7EE2-3FE8-B9A1-79D227264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7CDFD-AE8F-1816-947D-425CB0F9E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A3CA5-4A6A-E2AC-D9D2-98431511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64651-AF1E-0D77-FDCF-A06F4B0D1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8CAB7-D85C-22D6-E4A0-E5798073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1261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FC4A-8061-8914-CC9B-B07BFC2CB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7E18E-2754-6488-1ECB-D1C8D6DC8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E5E07-4CFE-4775-B19B-A49147A81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44691-D280-0232-3CC5-BE79F6CB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57BD8-6071-CCB5-15C1-16216AB9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63FA7-4892-B07F-133F-E9F778C6C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90598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8BB0E-3DA4-4628-44FE-F61B8632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33DF-F4E2-51CB-FE4A-046027552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25BC-92A3-1067-25AE-624F7A840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14F55-EE97-4EB0-A6AD-DA2C7B7D372B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CD443-C4DE-8D13-F5C8-6DEB4E1A7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BF346-F66B-E6F2-B123-666738884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B4731-41CD-4111-848B-97A85FEB67F6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9672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F206E-F11C-4BDE-54E0-D3A7B5A3B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707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Heart Disease Prediction Using Machine Learning</a:t>
            </a:r>
            <a:endParaRPr lang="ar-SA" b="1" dirty="0">
              <a:solidFill>
                <a:srgbClr val="0085A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272C6-D47A-C488-38AC-C1DDEDF89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82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A Data Science Approach for Clinical Risk Screening</a:t>
            </a:r>
            <a:endParaRPr lang="en-US" dirty="0">
              <a:solidFill>
                <a:srgbClr val="0085A1"/>
              </a:solidFill>
            </a:endParaRPr>
          </a:p>
          <a:p>
            <a:r>
              <a:rPr lang="en-US" b="1" dirty="0">
                <a:solidFill>
                  <a:srgbClr val="0085A1"/>
                </a:solidFill>
              </a:rPr>
              <a:t>Presented by</a:t>
            </a:r>
            <a:r>
              <a:rPr lang="en-US" dirty="0">
                <a:solidFill>
                  <a:srgbClr val="0085A1"/>
                </a:solidFill>
              </a:rPr>
              <a:t>: Ibrahim Fahd </a:t>
            </a:r>
            <a:r>
              <a:rPr lang="en-US" dirty="0" err="1">
                <a:solidFill>
                  <a:srgbClr val="0085A1"/>
                </a:solidFill>
              </a:rPr>
              <a:t>Bindawod</a:t>
            </a:r>
            <a:endParaRPr lang="ar-SA" dirty="0">
              <a:solidFill>
                <a:srgbClr val="0085A1"/>
              </a:solidFill>
            </a:endParaRP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F003BE5-E48F-5378-C1F7-73F53D5544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126" y="190881"/>
            <a:ext cx="7620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5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08F3-28D4-15A9-0F96-98BDF0586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22F3C9FF-61B3-3717-C987-EFAC023FC83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F3B963-82F0-7263-EBBD-21A23357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Real-World Impact</a:t>
            </a:r>
          </a:p>
        </p:txBody>
      </p:sp>
      <p:pic>
        <p:nvPicPr>
          <p:cNvPr id="6" name="Graphic 5" descr="Heart organ with solid fill">
            <a:extLst>
              <a:ext uri="{FF2B5EF4-FFF2-40B4-BE49-F238E27FC236}">
                <a16:creationId xmlns:a16="http://schemas.microsoft.com/office/drawing/2014/main" id="{A88437CF-8086-DFB7-F1A8-1A1CDB546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4700" y="2112175"/>
            <a:ext cx="1889119" cy="188911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C65B4A-7113-6C7E-15A4-E943CCC8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140" y="1990217"/>
            <a:ext cx="7646228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Use Cases:</a:t>
            </a:r>
          </a:p>
          <a:p>
            <a:pPr lvl="1"/>
            <a:r>
              <a:rPr lang="en-US" dirty="0"/>
              <a:t>Assist clinicians during screenings</a:t>
            </a:r>
          </a:p>
          <a:p>
            <a:pPr lvl="1"/>
            <a:r>
              <a:rPr lang="en-US" dirty="0"/>
              <a:t>Flag high-risk patients</a:t>
            </a:r>
          </a:p>
          <a:p>
            <a:pPr lvl="1"/>
            <a:r>
              <a:rPr lang="en-US" dirty="0"/>
              <a:t>Integrate with EHR dashboards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Automates initial risk flagging</a:t>
            </a:r>
          </a:p>
          <a:p>
            <a:pPr lvl="1"/>
            <a:r>
              <a:rPr lang="en-US" dirty="0"/>
              <a:t>Scales across population-level data</a:t>
            </a:r>
          </a:p>
          <a:p>
            <a:pPr lvl="1"/>
            <a:r>
              <a:rPr lang="en-US" dirty="0"/>
              <a:t>Supports early lifestyle or treatment interventions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83514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EB04-852B-1C2C-5466-C10F51798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C890FF17-860C-F133-62A5-D5D18684C88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C8ECE-A5DA-24D2-B8B1-7C158A2C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Limitations &amp; Future  Work</a:t>
            </a:r>
          </a:p>
        </p:txBody>
      </p:sp>
      <p:pic>
        <p:nvPicPr>
          <p:cNvPr id="7" name="Graphic 6" descr="Research with solid fill">
            <a:extLst>
              <a:ext uri="{FF2B5EF4-FFF2-40B4-BE49-F238E27FC236}">
                <a16:creationId xmlns:a16="http://schemas.microsoft.com/office/drawing/2014/main" id="{FD8832EF-02BF-6D32-E8C5-A6BD096414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4103" y="2487484"/>
            <a:ext cx="2239963" cy="223996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5A7B6-969E-ECD8-3ABB-5DE0D9B99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Limitations:</a:t>
            </a:r>
          </a:p>
          <a:p>
            <a:pPr lvl="1"/>
            <a:r>
              <a:rPr lang="en-US" dirty="0"/>
              <a:t>No ECG or lab-based clinical variables included</a:t>
            </a:r>
          </a:p>
          <a:p>
            <a:pPr lvl="1"/>
            <a:r>
              <a:rPr lang="en-US" dirty="0"/>
              <a:t>Dataset limited to 4 countries</a:t>
            </a:r>
          </a:p>
          <a:p>
            <a:pPr lvl="1"/>
            <a:r>
              <a:rPr lang="en-US" dirty="0"/>
              <a:t>Cross-sectional only (no time series)</a:t>
            </a:r>
          </a:p>
          <a:p>
            <a:pPr lvl="1"/>
            <a:r>
              <a:rPr lang="en-US" dirty="0"/>
              <a:t>Binary labels without detail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Future Work:</a:t>
            </a:r>
          </a:p>
          <a:p>
            <a:pPr lvl="1"/>
            <a:r>
              <a:rPr lang="en-US" dirty="0"/>
              <a:t>Add lab/ECG data</a:t>
            </a:r>
          </a:p>
          <a:p>
            <a:pPr lvl="1"/>
            <a:r>
              <a:rPr lang="en-US" dirty="0"/>
              <a:t>Validate model on new hospital data</a:t>
            </a:r>
          </a:p>
          <a:p>
            <a:pPr lvl="1"/>
            <a:r>
              <a:rPr lang="en-US" dirty="0"/>
              <a:t>Deploy in pilot programs with clinical partner feedback</a:t>
            </a:r>
          </a:p>
          <a:p>
            <a:pPr lvl="1"/>
            <a:r>
              <a:rPr lang="en-US" dirty="0"/>
              <a:t>Engage physicians for usability feedback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60806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9DF7C-8EF3-F514-5C62-FE63E4B88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2F0A90AD-7D65-D96D-149F-CC11B6DE0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151A36-1B88-21BF-0087-C0686242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Conclusion &amp; Recommendation</a:t>
            </a:r>
          </a:p>
        </p:txBody>
      </p:sp>
      <p:pic>
        <p:nvPicPr>
          <p:cNvPr id="6" name="Graphic 5" descr="Clipboard Checked outline">
            <a:extLst>
              <a:ext uri="{FF2B5EF4-FFF2-40B4-BE49-F238E27FC236}">
                <a16:creationId xmlns:a16="http://schemas.microsoft.com/office/drawing/2014/main" id="{C459938F-26C4-C7AE-C678-EF2460C34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86705" y="3483888"/>
            <a:ext cx="2439291" cy="2072836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2B9D81-0DFB-5EFB-B117-F2DC6809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</a:t>
            </a:r>
            <a:r>
              <a:rPr lang="en-US" sz="2000" dirty="0"/>
              <a:t>Use </a:t>
            </a:r>
            <a:r>
              <a:rPr lang="en-US" sz="2000" dirty="0" err="1"/>
              <a:t>XGBoost</a:t>
            </a:r>
            <a:r>
              <a:rPr lang="en-US" sz="2000" dirty="0"/>
              <a:t> as a clinical decision support tool. It offers high recall, strong ROC-AUC, and interpretable patterns aligned with medical knowledge.</a:t>
            </a:r>
            <a:endParaRPr lang="ar-SA" dirty="0"/>
          </a:p>
        </p:txBody>
      </p:sp>
      <p:graphicFrame>
        <p:nvGraphicFramePr>
          <p:cNvPr id="9" name="جدول 2">
            <a:extLst>
              <a:ext uri="{FF2B5EF4-FFF2-40B4-BE49-F238E27FC236}">
                <a16:creationId xmlns:a16="http://schemas.microsoft.com/office/drawing/2014/main" id="{85FED409-7BC6-C5CC-934D-857E6BB14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94599"/>
              </p:ext>
            </p:extLst>
          </p:nvPr>
        </p:nvGraphicFramePr>
        <p:xfrm>
          <a:off x="838200" y="3765926"/>
          <a:ext cx="8394342" cy="15087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197171">
                  <a:extLst>
                    <a:ext uri="{9D8B030D-6E8A-4147-A177-3AD203B41FA5}">
                      <a16:colId xmlns:a16="http://schemas.microsoft.com/office/drawing/2014/main" val="4143995874"/>
                    </a:ext>
                  </a:extLst>
                </a:gridCol>
                <a:gridCol w="4197171">
                  <a:extLst>
                    <a:ext uri="{9D8B030D-6E8A-4147-A177-3AD203B41FA5}">
                      <a16:colId xmlns:a16="http://schemas.microsoft.com/office/drawing/2014/main" val="89320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Metric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0.723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4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0.801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AUC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Ap_hi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, cholesterol, age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Top Features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0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066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5430B-36BF-E8C5-0FD1-38FF9154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DFE5795-8880-69F8-98CA-87764590FC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118" y="0"/>
            <a:ext cx="7620000" cy="1428750"/>
          </a:xfrm>
          <a:prstGeom prst="rect">
            <a:avLst/>
          </a:prstGeom>
        </p:spPr>
      </p:pic>
      <p:pic>
        <p:nvPicPr>
          <p:cNvPr id="7" name="Picture 6" descr="A blue circles in a circle&#10;&#10;AI-generated content may be incorrect.">
            <a:extLst>
              <a:ext uri="{FF2B5EF4-FFF2-40B4-BE49-F238E27FC236}">
                <a16:creationId xmlns:a16="http://schemas.microsoft.com/office/drawing/2014/main" id="{BF212BDD-4FC5-44BA-9E12-06118CB96A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671B9-945B-C59A-EE79-A07062678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1686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Thank you for your time and attention</a:t>
            </a:r>
            <a:endParaRPr lang="ar-SA" b="1" dirty="0">
              <a:solidFill>
                <a:srgbClr val="0085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86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31717B0E-391B-AA77-8077-1E412CDF47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9F6235-9F5D-7436-1433-609DA31C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Agenda	</a:t>
            </a:r>
            <a:endParaRPr lang="ar-SA" b="1" dirty="0">
              <a:solidFill>
                <a:srgbClr val="0085A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E797-3BCB-175B-B523-7567290F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Project Objective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Models Used</a:t>
            </a:r>
          </a:p>
          <a:p>
            <a:pPr lvl="1"/>
            <a:r>
              <a:rPr lang="en-US" dirty="0"/>
              <a:t>Evaluation Results </a:t>
            </a:r>
          </a:p>
          <a:p>
            <a:pPr lvl="1"/>
            <a:r>
              <a:rPr lang="en-US" dirty="0"/>
              <a:t>Model Interpretability</a:t>
            </a:r>
          </a:p>
          <a:p>
            <a:r>
              <a:rPr lang="en-US" dirty="0"/>
              <a:t>Real-World Impact</a:t>
            </a:r>
          </a:p>
          <a:p>
            <a:r>
              <a:rPr lang="en-US" dirty="0"/>
              <a:t>Limitations &amp; Future Work</a:t>
            </a:r>
          </a:p>
          <a:p>
            <a:r>
              <a:rPr lang="en-US" dirty="0"/>
              <a:t>Conclusion &amp; Recommendation</a:t>
            </a:r>
          </a:p>
          <a:p>
            <a:endParaRPr lang="ar-SA" dirty="0"/>
          </a:p>
        </p:txBody>
      </p:sp>
      <p:pic>
        <p:nvPicPr>
          <p:cNvPr id="6" name="Graphic 5" descr="List with solid fill">
            <a:extLst>
              <a:ext uri="{FF2B5EF4-FFF2-40B4-BE49-F238E27FC236}">
                <a16:creationId xmlns:a16="http://schemas.microsoft.com/office/drawing/2014/main" id="{348A39BA-FBD5-1219-C00F-E7562E93B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01979" y="2211088"/>
            <a:ext cx="2826738" cy="2826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2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1DB63-E7F6-6122-42C9-A2ED8BA82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A09E3ADC-A7A7-627D-3D0B-05097EC231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5CCDCD-64A2-7F2E-4C06-837D1CDF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9F1C2-404C-E582-7A69-4AD1F085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2948780"/>
            <a:ext cx="8077200" cy="1325563"/>
          </a:xfrm>
        </p:spPr>
        <p:txBody>
          <a:bodyPr/>
          <a:lstStyle/>
          <a:p>
            <a:r>
              <a:rPr lang="en-US" sz="2400" b="1" dirty="0">
                <a:cs typeface="+mj-cs"/>
              </a:rPr>
              <a:t>Objective</a:t>
            </a:r>
            <a:r>
              <a:rPr lang="en-US" sz="2400" dirty="0">
                <a:cs typeface="+mj-cs"/>
              </a:rPr>
              <a:t>: Build a machine learning model that predicts heart disease using patient health records to support early screening and clinical decisions.</a:t>
            </a:r>
          </a:p>
          <a:p>
            <a:pPr marL="0" indent="0">
              <a:lnSpc>
                <a:spcPct val="100000"/>
              </a:lnSpc>
              <a:buNone/>
            </a:pPr>
            <a:endParaRPr lang="ar-SA" sz="2400" dirty="0">
              <a:cs typeface="+mj-cs"/>
            </a:endParaRPr>
          </a:p>
        </p:txBody>
      </p:sp>
      <p:pic>
        <p:nvPicPr>
          <p:cNvPr id="8" name="Graphic 7" descr="Care outline">
            <a:extLst>
              <a:ext uri="{FF2B5EF4-FFF2-40B4-BE49-F238E27FC236}">
                <a16:creationId xmlns:a16="http://schemas.microsoft.com/office/drawing/2014/main" id="{D852EF6F-CEC1-DA92-E1CF-1CA23822E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8341" y="1690688"/>
            <a:ext cx="3803659" cy="3803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1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323DD-0144-DFB6-8710-801809558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C40D0307-1A8D-FC76-3943-9DB87E71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361C4F-AB0E-2363-6F84-7E153EAA0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Dataset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765B5BF-1C66-DD40-18DC-C1EDD1889E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860274"/>
              </p:ext>
            </p:extLst>
          </p:nvPr>
        </p:nvGraphicFramePr>
        <p:xfrm>
          <a:off x="838200" y="2448487"/>
          <a:ext cx="10152888" cy="496956"/>
        </p:xfrm>
        <a:graphic>
          <a:graphicData uri="http://schemas.openxmlformats.org/drawingml/2006/table">
            <a:tbl>
              <a:tblPr/>
              <a:tblGrid>
                <a:gridCol w="10152888">
                  <a:extLst>
                    <a:ext uri="{9D8B030D-6E8A-4147-A177-3AD203B41FA5}">
                      <a16:colId xmlns:a16="http://schemas.microsoft.com/office/drawing/2014/main" val="3569359644"/>
                    </a:ext>
                  </a:extLst>
                </a:gridCol>
              </a:tblGrid>
              <a:tr h="280946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Sources </a:t>
                      </a:r>
                    </a:p>
                  </a:txBody>
                  <a:tcPr marL="70237" marR="70237" marT="35118" marB="351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294879"/>
                  </a:ext>
                </a:extLst>
              </a:tr>
            </a:tbl>
          </a:graphicData>
        </a:graphic>
      </p:graphicFrame>
      <p:graphicFrame>
        <p:nvGraphicFramePr>
          <p:cNvPr id="11" name="جدول 2">
            <a:extLst>
              <a:ext uri="{FF2B5EF4-FFF2-40B4-BE49-F238E27FC236}">
                <a16:creationId xmlns:a16="http://schemas.microsoft.com/office/drawing/2014/main" id="{7DC9C23A-D2C5-3A53-7DA2-AEDC3E4CD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22375"/>
              </p:ext>
            </p:extLst>
          </p:nvPr>
        </p:nvGraphicFramePr>
        <p:xfrm>
          <a:off x="1285955" y="3249994"/>
          <a:ext cx="9705132" cy="1717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852566">
                  <a:extLst>
                    <a:ext uri="{9D8B030D-6E8A-4147-A177-3AD203B41FA5}">
                      <a16:colId xmlns:a16="http://schemas.microsoft.com/office/drawing/2014/main" val="4143995874"/>
                    </a:ext>
                  </a:extLst>
                </a:gridCol>
                <a:gridCol w="4852566">
                  <a:extLst>
                    <a:ext uri="{9D8B030D-6E8A-4147-A177-3AD203B41FA5}">
                      <a16:colId xmlns:a16="http://schemas.microsoft.com/office/drawing/2014/main" val="89320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Key Attribute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70,000 patient records from multiple countries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cardio_data.csv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4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Key features: Age, blood pressure, cholesterol, activity, weight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cardio_data.csv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Binary target: 1 = disease, 0 = no disease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cardio_data.csv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06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6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34DD2-E0EC-30E1-22BD-267DED30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016B6EBA-24ED-6B41-C3AF-86E5ADA4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2FFEA-EB9A-25F7-DFF5-951098F7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BF79-724B-CFF1-95C9-F9DF6F76A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871"/>
            <a:ext cx="8077200" cy="3250883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 Removed extreme outliers (BP, weight)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 Converted age from days → years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 Encoded categorical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 Scaled numerical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cs typeface="+mj-cs"/>
              </a:rPr>
              <a:t> Removed null values</a:t>
            </a:r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DAEBA334-F249-CD60-1497-4E774F31C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7943" y="2310999"/>
            <a:ext cx="3438626" cy="343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4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8AC76-C7A7-61CA-0A10-56AF0BB3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D6F50369-7AEF-FABD-9945-523108C7DD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542D20-DDF0-A01E-207F-A4F1FA17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CEC84-50A7-4DBF-B37B-1D177CADA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871"/>
            <a:ext cx="4081272" cy="3250883"/>
          </a:xfrm>
        </p:spPr>
        <p:txBody>
          <a:bodyPr anchor="ctr">
            <a:normAutofit/>
          </a:bodyPr>
          <a:lstStyle/>
          <a:p>
            <a:r>
              <a:rPr lang="en-US" sz="2000" i="1" dirty="0">
                <a:cs typeface="+mj-cs"/>
              </a:rPr>
              <a:t>Boxplots</a:t>
            </a:r>
            <a:r>
              <a:rPr lang="en-US" sz="2000" dirty="0">
                <a:cs typeface="+mj-cs"/>
              </a:rPr>
              <a:t> showed blood pressure outliers</a:t>
            </a:r>
          </a:p>
          <a:p>
            <a:r>
              <a:rPr lang="en-US" sz="2000" i="1" dirty="0">
                <a:cs typeface="+mj-cs"/>
              </a:rPr>
              <a:t>Correlation heatmap </a:t>
            </a:r>
            <a:r>
              <a:rPr lang="en-US" sz="2000" dirty="0">
                <a:cs typeface="+mj-cs"/>
              </a:rPr>
              <a:t>revealed age and BP linked to disease</a:t>
            </a:r>
          </a:p>
          <a:p>
            <a:r>
              <a:rPr lang="en-US" sz="2000" i="1" dirty="0">
                <a:cs typeface="+mj-cs"/>
              </a:rPr>
              <a:t>PDP</a:t>
            </a:r>
            <a:r>
              <a:rPr lang="en-US" sz="2000" dirty="0">
                <a:cs typeface="+mj-cs"/>
              </a:rPr>
              <a:t> revealed increasing risk with age and weight</a:t>
            </a:r>
            <a:endParaRPr lang="ar-SA" sz="2000" dirty="0">
              <a:cs typeface="+mj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04FD28-8680-E59C-06BE-50EC8BE1D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672" y="1290332"/>
            <a:ext cx="6416893" cy="251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A14019E-06CB-4E9A-FB87-3C9E221B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341" y="3782728"/>
            <a:ext cx="6314224" cy="287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FBB299-6226-1DC4-4E8A-1A382C6D43E4}"/>
              </a:ext>
            </a:extLst>
          </p:cNvPr>
          <p:cNvSpPr txBox="1"/>
          <p:nvPr/>
        </p:nvSpPr>
        <p:spPr>
          <a:xfrm>
            <a:off x="486717" y="5655754"/>
            <a:ext cx="537362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BP outliers removed; correlation confirmed clinical relevance of age and BP.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4188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07624-6560-773E-828B-9A2B8D0F1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E63E07B1-C494-DD91-51AA-0E74DB32CF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2F3757-6F2B-E1B4-5BA5-CD63315B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Models Used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777A065-0B8E-D78C-EDF0-BBB77F61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1"/>
            <a:endParaRPr lang="ar-SA"/>
          </a:p>
          <a:p>
            <a:pPr lvl="0" rtl="1"/>
            <a:endParaRPr lang="ar-SA"/>
          </a:p>
          <a:p>
            <a:pPr lvl="0" rtl="1"/>
            <a:endParaRPr lang="ar-SA"/>
          </a:p>
        </p:txBody>
      </p:sp>
      <p:graphicFrame>
        <p:nvGraphicFramePr>
          <p:cNvPr id="3" name="جدول 2">
            <a:extLst>
              <a:ext uri="{FF2B5EF4-FFF2-40B4-BE49-F238E27FC236}">
                <a16:creationId xmlns:a16="http://schemas.microsoft.com/office/drawing/2014/main" id="{0F03EBCE-483F-8987-F769-B0C8CE99D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85978"/>
              </p:ext>
            </p:extLst>
          </p:nvPr>
        </p:nvGraphicFramePr>
        <p:xfrm>
          <a:off x="1103075" y="2801938"/>
          <a:ext cx="9705132" cy="20878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235044">
                  <a:extLst>
                    <a:ext uri="{9D8B030D-6E8A-4147-A177-3AD203B41FA5}">
                      <a16:colId xmlns:a16="http://schemas.microsoft.com/office/drawing/2014/main" val="73058486"/>
                    </a:ext>
                  </a:extLst>
                </a:gridCol>
                <a:gridCol w="3235044">
                  <a:extLst>
                    <a:ext uri="{9D8B030D-6E8A-4147-A177-3AD203B41FA5}">
                      <a16:colId xmlns:a16="http://schemas.microsoft.com/office/drawing/2014/main" val="4143995874"/>
                    </a:ext>
                  </a:extLst>
                </a:gridCol>
                <a:gridCol w="3235044">
                  <a:extLst>
                    <a:ext uri="{9D8B030D-6E8A-4147-A177-3AD203B41FA5}">
                      <a16:colId xmlns:a16="http://schemas.microsoft.com/office/drawing/2014/main" val="8932090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ar-SA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5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901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Baseline model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Linear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dirty="0"/>
                        <a:t>Logistic Regression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24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Good performance, easy to interpret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Ensemble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48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Best performer 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Gradient Boosting 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XGBoost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0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Slower, less interpretable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/>
                        <a:t>Margin-based</a:t>
                      </a:r>
                      <a:endParaRPr lang="ar-SA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</a:t>
                      </a:r>
                      <a:endParaRPr lang="ar-SA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885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807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9A65E-93E8-DDFF-1F9E-CEC53DB9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C55599B7-F705-B69D-A142-38B1D19A38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1C20B4-318F-FA83-B81A-577E000B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Evaluation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2AD6-74C6-8AA9-9CC4-3083F521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233"/>
            <a:ext cx="4492752" cy="3799522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+mj-cs"/>
              </a:rPr>
              <a:t>Models evaluated using Accuracy, F1 Score, Precision, Recall, and ROC-AUC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+mj-cs"/>
              </a:rPr>
              <a:t>After tuning, </a:t>
            </a:r>
            <a:r>
              <a:rPr lang="en-US" sz="2000" dirty="0" err="1">
                <a:cs typeface="+mj-cs"/>
              </a:rPr>
              <a:t>XGBoost</a:t>
            </a:r>
            <a:r>
              <a:rPr lang="en-US" sz="2000" dirty="0">
                <a:cs typeface="+mj-cs"/>
              </a:rPr>
              <a:t> outperformed all others: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cs typeface="+mj-cs"/>
              </a:rPr>
              <a:t>F1 Score: 0.723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cs typeface="+mj-cs"/>
              </a:rPr>
              <a:t>ROC-AUC: 0.801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cs typeface="+mj-cs"/>
              </a:rPr>
              <a:t>High recall and precision balance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cs typeface="+mj-cs"/>
              </a:rPr>
              <a:t>Random Forest was a strong second; Logistic Regression improved but had lower recall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3642BF9-5F2A-9575-AED5-9A8BDACE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2" y="3429000"/>
            <a:ext cx="6590831" cy="325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FE4771E-09EA-A7B0-9B43-78B62BB7C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648" y="823134"/>
            <a:ext cx="6466573" cy="260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6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8E81-85F3-6576-1C57-15B62591B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circles in a circle&#10;&#10;AI-generated content may be incorrect.">
            <a:extLst>
              <a:ext uri="{FF2B5EF4-FFF2-40B4-BE49-F238E27FC236}">
                <a16:creationId xmlns:a16="http://schemas.microsoft.com/office/drawing/2014/main" id="{3683964D-8098-7677-0733-556CCBCEB4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590E6E-64AD-ED0C-2825-617D67E9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85A1"/>
                </a:solidFill>
              </a:rPr>
              <a:t>Model Interpretability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4AEC2F3-F95E-6943-6DAC-0432D39C3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796" y="148791"/>
            <a:ext cx="5945203" cy="352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987732C-1DE6-1BAB-CE13-68236DC8D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205" y="3529664"/>
            <a:ext cx="6134500" cy="317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01FCBB-EE74-327C-E387-6CE9A54AA039}"/>
              </a:ext>
            </a:extLst>
          </p:cNvPr>
          <p:cNvSpPr txBox="1"/>
          <p:nvPr/>
        </p:nvSpPr>
        <p:spPr>
          <a:xfrm>
            <a:off x="838200" y="2094509"/>
            <a:ext cx="4994710" cy="3477875"/>
          </a:xfrm>
          <a:prstGeom prst="rect">
            <a:avLst/>
          </a:prstGeom>
          <a:noFill/>
        </p:spPr>
        <p:txBody>
          <a:bodyPr wrap="square" rtlCol="1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Feature importance </a:t>
            </a:r>
            <a:r>
              <a:rPr lang="en-US" sz="2000" dirty="0"/>
              <a:t>(</a:t>
            </a:r>
            <a:r>
              <a:rPr lang="en-US" sz="2000" dirty="0" err="1"/>
              <a:t>XGBoost</a:t>
            </a:r>
            <a:r>
              <a:rPr lang="en-US" sz="2000" dirty="0"/>
              <a:t> &amp; Random Forest):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Top predictors: age, </a:t>
            </a:r>
            <a:r>
              <a:rPr lang="en-US" sz="2000" dirty="0" err="1"/>
              <a:t>ap_hi</a:t>
            </a:r>
            <a:r>
              <a:rPr lang="en-US" sz="2000" dirty="0"/>
              <a:t>, cholesterol,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Partial Dependence Plots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Showed that risk rises with age and systolic BP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Confirmed model learned clinically relevant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Permutation importance </a:t>
            </a:r>
            <a:r>
              <a:rPr lang="en-US" sz="2000" dirty="0"/>
              <a:t>supported feature relevance</a:t>
            </a:r>
            <a:endParaRPr lang="ar-SA" sz="2000" dirty="0"/>
          </a:p>
        </p:txBody>
      </p:sp>
    </p:spTree>
    <p:extLst>
      <p:ext uri="{BB962C8B-B14F-4D97-AF65-F5344CB8AC3E}">
        <p14:creationId xmlns:p14="http://schemas.microsoft.com/office/powerpoint/2010/main" val="290444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464</Words>
  <Application>Microsoft Office PowerPoint</Application>
  <PresentationFormat>Widescreen</PresentationFormat>
  <Paragraphs>108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Heart Disease Prediction Using Machine Learning</vt:lpstr>
      <vt:lpstr>Agenda </vt:lpstr>
      <vt:lpstr>Project Objective</vt:lpstr>
      <vt:lpstr>Dataset Overview</vt:lpstr>
      <vt:lpstr>Data Preprocessing</vt:lpstr>
      <vt:lpstr>Exploratory Data Analysis</vt:lpstr>
      <vt:lpstr>Models Used</vt:lpstr>
      <vt:lpstr>Evaluation Results</vt:lpstr>
      <vt:lpstr>Model Interpretability</vt:lpstr>
      <vt:lpstr>Real-World Impact</vt:lpstr>
      <vt:lpstr>Limitations &amp; Future  Work</vt:lpstr>
      <vt:lpstr>Conclusion &amp; Recommendation</vt:lpstr>
      <vt:lpstr>Thank you for your time and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3</cp:revision>
  <dcterms:created xsi:type="dcterms:W3CDTF">2025-05-09T20:15:54Z</dcterms:created>
  <dcterms:modified xsi:type="dcterms:W3CDTF">2025-05-10T00:45:44Z</dcterms:modified>
</cp:coreProperties>
</file>